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Lst>
  <p:notesMasterIdLst>
    <p:notesMasterId r:id="rId2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01E459-AE80-42E5-A466-0224036AAE09}">
  <a:tblStyle styleId="{FB01E459-AE80-42E5-A466-0224036AAE0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6D18438-04E5-48B5-BCE6-95CC733CAC6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11" Type="http://schemas.openxmlformats.org/officeDocument/2006/relationships/slide" Target="slides/slide209.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222"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microsoft.com/office/2016/11/relationships/changesInfo" Target="changesInfos/changesInfo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presProps" Target="presProp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theme" Target="theme/theme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rd Langeraert" userId="d91b70a0-22df-44b8-bab7-bbd14d475536" providerId="ADAL" clId="{491C83A1-470E-4820-8FE5-671AFF89820E}"/>
    <pc:docChg chg="modSld">
      <pc:chgData name="Ward Langeraert" userId="d91b70a0-22df-44b8-bab7-bbd14d475536" providerId="ADAL" clId="{491C83A1-470E-4820-8FE5-671AFF89820E}" dt="2019-12-22T13:50:56.138" v="0" actId="1076"/>
      <pc:docMkLst>
        <pc:docMk/>
      </pc:docMkLst>
      <pc:sldChg chg="modSp">
        <pc:chgData name="Ward Langeraert" userId="d91b70a0-22df-44b8-bab7-bbd14d475536" providerId="ADAL" clId="{491C83A1-470E-4820-8FE5-671AFF89820E}" dt="2019-12-22T13:50:56.138" v="0" actId="1076"/>
        <pc:sldMkLst>
          <pc:docMk/>
          <pc:sldMk cId="0" sldId="348"/>
        </pc:sldMkLst>
        <pc:spChg chg="mod">
          <ac:chgData name="Ward Langeraert" userId="d91b70a0-22df-44b8-bab7-bbd14d475536" providerId="ADAL" clId="{491C83A1-470E-4820-8FE5-671AFF89820E}" dt="2019-12-22T13:50:56.138" v="0" actId="1076"/>
          <ac:spMkLst>
            <pc:docMk/>
            <pc:sldMk cId="0" sldId="348"/>
            <ac:spMk id="88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42485eb6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42485eb6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42485eb66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42485eb66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47cd76a979_0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47cd76a979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47cd76a979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47cd76a979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47cd76a979_0_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47cd76a979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47cd76a979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47cd76a979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Char char="●"/>
            </a:pPr>
            <a:r>
              <a:rPr lang="en" b="1">
                <a:solidFill>
                  <a:schemeClr val="dk1"/>
                </a:solidFill>
              </a:rPr>
              <a:t>Observational data</a:t>
            </a:r>
            <a:r>
              <a:rPr lang="en">
                <a:solidFill>
                  <a:schemeClr val="dk1"/>
                </a:solidFill>
              </a:rPr>
              <a:t>: data which are tied to time and place. This data type is often irreplaceable, e.g., field observations of animals or plants, sampling data, weather station readings, satellite data</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b="1">
                <a:solidFill>
                  <a:schemeClr val="dk1"/>
                </a:solidFill>
              </a:rPr>
              <a:t>Experimental data</a:t>
            </a:r>
            <a:r>
              <a:rPr lang="en">
                <a:solidFill>
                  <a:schemeClr val="dk1"/>
                </a:solidFill>
              </a:rPr>
              <a:t>: data generated in controlled or semi-controlled environments. This type of data could be reproduced although it may be expensive to do so, e.g., field plots, greenhouse or ecotron experiments, chemical analyses, DNA sequencing,...</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b="1">
                <a:solidFill>
                  <a:schemeClr val="dk1"/>
                </a:solidFill>
              </a:rPr>
              <a:t>Simulation data</a:t>
            </a:r>
            <a:r>
              <a:rPr lang="en">
                <a:solidFill>
                  <a:schemeClr val="dk1"/>
                </a:solidFill>
              </a:rPr>
              <a:t>: data generated from models, e.g., population, climate, interaction, or movement modelling</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b="1">
                <a:solidFill>
                  <a:schemeClr val="dk1"/>
                </a:solidFill>
              </a:rPr>
              <a:t>Derived data</a:t>
            </a:r>
            <a:r>
              <a:rPr lang="en">
                <a:solidFill>
                  <a:schemeClr val="dk1"/>
                </a:solidFill>
              </a:rPr>
              <a:t>: data not collected directly, but generated from (an)other data file(s), e.g., a population biomass derived from population density and average biomass of organisms.</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b="1">
                <a:solidFill>
                  <a:schemeClr val="dk1"/>
                </a:solidFill>
              </a:rPr>
              <a:t>Metadata</a:t>
            </a:r>
            <a:r>
              <a:rPr lang="en">
                <a:solidFill>
                  <a:schemeClr val="dk1"/>
                </a:solidFill>
              </a:rPr>
              <a:t>: data about data, the documentation of the content and origin of data files</a:t>
            </a:r>
            <a:endParaRPr>
              <a:solidFill>
                <a:schemeClr val="dk1"/>
              </a:solidFill>
              <a:highlight>
                <a:srgbClr val="FFFFFF"/>
              </a:highlight>
            </a:endParaRPr>
          </a:p>
          <a:p>
            <a:pPr marL="0" lvl="0" indent="0" algn="just" rtl="0">
              <a:lnSpc>
                <a:spcPct val="115000"/>
              </a:lnSpc>
              <a:spcBef>
                <a:spcPts val="1000"/>
              </a:spcBef>
              <a:spcAft>
                <a:spcPts val="0"/>
              </a:spcAft>
              <a:buNone/>
            </a:pPr>
            <a:r>
              <a:rPr lang="en">
                <a:solidFill>
                  <a:schemeClr val="dk1"/>
                </a:solidFill>
              </a:rPr>
              <a:t>It is common that during the research project, different types of data are used:</a:t>
            </a:r>
            <a:endParaRPr>
              <a:solidFill>
                <a:schemeClr val="dk1"/>
              </a:solidFill>
            </a:endParaRPr>
          </a:p>
          <a:p>
            <a:pPr marL="457200" lvl="0" indent="-298450" algn="just" rtl="0">
              <a:lnSpc>
                <a:spcPct val="115000"/>
              </a:lnSpc>
              <a:spcBef>
                <a:spcPts val="1000"/>
              </a:spcBef>
              <a:spcAft>
                <a:spcPts val="0"/>
              </a:spcAft>
              <a:buClr>
                <a:schemeClr val="dk1"/>
              </a:buClr>
              <a:buSzPts val="1100"/>
              <a:buChar char="●"/>
            </a:pPr>
            <a:r>
              <a:rPr lang="en">
                <a:solidFill>
                  <a:schemeClr val="dk1"/>
                </a:solidFill>
              </a:rPr>
              <a:t>In the first step </a:t>
            </a:r>
            <a:r>
              <a:rPr lang="en" b="1">
                <a:solidFill>
                  <a:schemeClr val="dk1"/>
                </a:solidFill>
              </a:rPr>
              <a:t>raw data</a:t>
            </a:r>
            <a:r>
              <a:rPr lang="en">
                <a:solidFill>
                  <a:schemeClr val="dk1"/>
                </a:solidFill>
              </a:rPr>
              <a:t> are collected through observations, measurements or experiments (</a:t>
            </a:r>
            <a:r>
              <a:rPr lang="en">
                <a:solidFill>
                  <a:schemeClr val="dk1"/>
                </a:solidFill>
                <a:highlight>
                  <a:srgbClr val="FFFFFF"/>
                </a:highlight>
              </a:rPr>
              <a:t>observational data and experimental data</a:t>
            </a:r>
            <a:r>
              <a:rPr lang="en">
                <a:solidFill>
                  <a:schemeClr val="dk1"/>
                </a:solidFill>
              </a:rPr>
              <a:t>), e.g., species occurrences, genetic data, morphometric measurements, experiment results,...</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In most cases data will be processed or cleaned for analysis. Although it is possible to write analysis scripts for data cleaning and processing and use raw data as input for more complex analyses or models, it might be useful to save </a:t>
            </a:r>
            <a:r>
              <a:rPr lang="en" b="1">
                <a:solidFill>
                  <a:schemeClr val="dk1"/>
                </a:solidFill>
              </a:rPr>
              <a:t>intermediate data files</a:t>
            </a:r>
            <a:r>
              <a:rPr lang="en">
                <a:solidFill>
                  <a:schemeClr val="dk1"/>
                </a:solidFill>
              </a:rPr>
              <a:t> to reduce calculation time.</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In the last step </a:t>
            </a:r>
            <a:r>
              <a:rPr lang="en" b="1">
                <a:solidFill>
                  <a:schemeClr val="dk1"/>
                </a:solidFill>
              </a:rPr>
              <a:t>processed data</a:t>
            </a:r>
            <a:r>
              <a:rPr lang="en">
                <a:solidFill>
                  <a:schemeClr val="dk1"/>
                </a:solidFill>
              </a:rPr>
              <a:t> are generated, such as the model results, statistical outcome, phylogenies, calculated indices, aggregated data, maps as outcome of geospatial analyses,..</a:t>
            </a:r>
            <a:endParaRPr>
              <a:solidFill>
                <a:schemeClr val="dk1"/>
              </a:solidFill>
            </a:endParaRPr>
          </a:p>
          <a:p>
            <a:pPr marL="0" lvl="0" indent="0" algn="l" rtl="0">
              <a:spcBef>
                <a:spcPts val="100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47cd76a979_0_1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47cd76a979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47cd76a979_0_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47cd76a979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SzPts val="1100"/>
              <a:buChar char="-"/>
            </a:pPr>
            <a:r>
              <a:rPr lang="en" b="1"/>
              <a:t>Processing: some tasks are better/faster done by a computer than a PhD student.</a:t>
            </a:r>
            <a:endParaRPr b="1"/>
          </a:p>
          <a:p>
            <a:pPr marL="914400" lvl="1" indent="-298450" algn="l" rtl="0">
              <a:lnSpc>
                <a:spcPct val="115000"/>
              </a:lnSpc>
              <a:spcBef>
                <a:spcPts val="0"/>
              </a:spcBef>
              <a:spcAft>
                <a:spcPts val="0"/>
              </a:spcAft>
              <a:buSzPts val="1100"/>
              <a:buChar char="-"/>
            </a:pPr>
            <a:r>
              <a:rPr lang="en" b="1"/>
              <a:t>Intuitively, we organize them “good enough” for the intended use</a:t>
            </a:r>
            <a:endParaRPr b="1"/>
          </a:p>
          <a:p>
            <a:pPr marL="914400" lvl="1" indent="-298450" algn="l" rtl="0">
              <a:lnSpc>
                <a:spcPct val="115000"/>
              </a:lnSpc>
              <a:spcBef>
                <a:spcPts val="0"/>
              </a:spcBef>
              <a:spcAft>
                <a:spcPts val="0"/>
              </a:spcAft>
              <a:buSzPts val="1100"/>
              <a:buChar char="-"/>
            </a:pPr>
            <a:r>
              <a:rPr lang="en" b="1"/>
              <a:t>With a little effort, you can make them re-usable for non-intended uses, by you or others =&gt; Your data gain value/impact</a:t>
            </a:r>
            <a:endParaRPr b="1"/>
          </a:p>
          <a:p>
            <a:pPr marL="914400" lvl="0" indent="0" algn="l" rtl="0">
              <a:lnSpc>
                <a:spcPct val="115000"/>
              </a:lnSpc>
              <a:spcBef>
                <a:spcPts val="0"/>
              </a:spcBef>
              <a:spcAft>
                <a:spcPts val="0"/>
              </a:spcAft>
              <a:buNone/>
            </a:pPr>
            <a:endParaRPr b="1"/>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47cd76a979_0_853: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6" name="Google Shape;966;g47cd76a979_0_853: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47cd76a979_0_918: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5" name="Google Shape;975;g47cd76a979_0_918: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47cd76a979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47cd76a97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47cd76a979_0_1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47cd76a979_0_1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42485eb66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42485eb66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47cd76a979_0_1001: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6" name="Google Shape;996;g47cd76a979_0_1001: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47cd76a979_0_1067: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6" name="Google Shape;1006;g47cd76a979_0_1067: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47cd76a979_0_1075: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6" name="Google Shape;1016;g47cd76a979_0_1075: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47cd76a979_0_1083: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5" name="Google Shape;1025;g47cd76a979_0_1083: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7cd76a979_0_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47cd76a979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47cd76a979_0_1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47cd76a979_0_1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47cd76a979_0_1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47cd76a979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70a08e8ad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70a08e8ad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7cd76a979_0_1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47cd76a979_0_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47cd76a979_0_1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47cd76a979_0_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42485eb66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42485eb6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47cd76a979_0_1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47cd76a979_0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Also, we WILL introduce errors.</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47cd76a979_0_1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47cd76a979_0_1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of both world solution: you have split data for computer use, and aggregated data for humans, and no risk of inconsistencies between them...</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47cd76a979_0_1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47cd76a979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Risk of inconsistencies</a:t>
            </a:r>
            <a:endParaRPr/>
          </a:p>
          <a:p>
            <a:pPr marL="457200" lvl="0" indent="-298450" algn="l" rtl="0">
              <a:spcBef>
                <a:spcPts val="0"/>
              </a:spcBef>
              <a:spcAft>
                <a:spcPts val="0"/>
              </a:spcAft>
              <a:buSzPts val="1100"/>
              <a:buChar char="+"/>
            </a:pPr>
            <a:r>
              <a:rPr lang="en"/>
              <a:t>Colorblind people in team</a:t>
            </a:r>
            <a:endParaRPr/>
          </a:p>
          <a:p>
            <a:pPr marL="457200" lvl="0" indent="-298450" algn="l" rtl="0">
              <a:spcBef>
                <a:spcPts val="0"/>
              </a:spcBef>
              <a:spcAft>
                <a:spcPts val="0"/>
              </a:spcAft>
              <a:buSzPts val="1100"/>
              <a:buChar char="+"/>
            </a:pPr>
            <a:r>
              <a:rPr lang="en"/>
              <a:t>What if you want to apply 2 colors</a:t>
            </a:r>
            <a:endParaRPr/>
          </a:p>
          <a:p>
            <a:pPr marL="457200" lvl="0" indent="-298450" algn="l" rtl="0">
              <a:spcBef>
                <a:spcPts val="0"/>
              </a:spcBef>
              <a:spcAft>
                <a:spcPts val="0"/>
              </a:spcAft>
              <a:buSzPts val="1100"/>
              <a:buChar char="+"/>
            </a:pPr>
            <a:r>
              <a:rPr lang="en"/>
              <a:t>...</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47cd76a979_0_1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47cd76a979_0_1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47cd76a979_0_17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47cd76a979_0_1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Not used con</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45e08df9e0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45e08df9e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Not used con</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47cd76a979_0_1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47cd76a979_0_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Not used con</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47cd76a979_0_1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47cd76a979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Not used con</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47cd76a979_0_1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47cd76a979_0_1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Not used con</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47cd76a979_0_20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47cd76a979_0_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Not used con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78f5625b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78f5625b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47cd76a979_0_20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47cd76a979_0_2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7cd76a979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7cd76a97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47cd76a979_0_2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47cd76a979_0_2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47cd76a979_0_2164: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6" name="Google Shape;1166;g47cd76a979_0_2164: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47cd76a979_0_20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47cd76a979_0_2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47cd76a979_0_2238: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0" name="Google Shape;1190;g47cd76a979_0_2238: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47cd76a979_0_2301: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7" name="Google Shape;1197;g47cd76a979_0_2301: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47cd76a979_0_2366: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g47cd76a979_0_2366: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47cd76a979_0_2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47cd76a979_0_2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47cd76a979_0_2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47cd76a979_0_2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Organizing data:</a:t>
            </a:r>
            <a:endParaRPr/>
          </a:p>
          <a:p>
            <a:pPr marL="457200" lvl="0" indent="-298450" algn="l" rtl="0">
              <a:lnSpc>
                <a:spcPct val="115000"/>
              </a:lnSpc>
              <a:spcBef>
                <a:spcPts val="0"/>
              </a:spcBef>
              <a:spcAft>
                <a:spcPts val="0"/>
              </a:spcAft>
              <a:buClr>
                <a:srgbClr val="000000"/>
              </a:buClr>
              <a:buSzPts val="1100"/>
              <a:buChar char="●"/>
            </a:pPr>
            <a:r>
              <a:rPr lang="en"/>
              <a:t>At folder level</a:t>
            </a:r>
            <a:endParaRPr/>
          </a:p>
          <a:p>
            <a:pPr marL="457200" lvl="0" indent="-298450" algn="l" rtl="0">
              <a:lnSpc>
                <a:spcPct val="115000"/>
              </a:lnSpc>
              <a:spcBef>
                <a:spcPts val="0"/>
              </a:spcBef>
              <a:spcAft>
                <a:spcPts val="0"/>
              </a:spcAft>
              <a:buClr>
                <a:srgbClr val="000000"/>
              </a:buClr>
              <a:buSzPts val="1100"/>
              <a:buChar char="●"/>
            </a:pPr>
            <a:r>
              <a:rPr lang="en"/>
              <a:t>File types</a:t>
            </a:r>
            <a:endParaRPr/>
          </a:p>
          <a:p>
            <a:pPr marL="457200" lvl="0" indent="-298450" algn="l" rtl="0">
              <a:lnSpc>
                <a:spcPct val="115000"/>
              </a:lnSpc>
              <a:spcBef>
                <a:spcPts val="0"/>
              </a:spcBef>
              <a:spcAft>
                <a:spcPts val="0"/>
              </a:spcAft>
              <a:buClr>
                <a:srgbClr val="000000"/>
              </a:buClr>
              <a:buSzPts val="1100"/>
              <a:buChar char="●"/>
            </a:pPr>
            <a:r>
              <a:rPr lang="en"/>
              <a:t>File names and versions</a:t>
            </a:r>
            <a:endParaRPr/>
          </a:p>
          <a:p>
            <a:pPr marL="457200" lvl="0" indent="-298450" algn="l" rtl="0">
              <a:lnSpc>
                <a:spcPct val="115000"/>
              </a:lnSpc>
              <a:spcBef>
                <a:spcPts val="0"/>
              </a:spcBef>
              <a:spcAft>
                <a:spcPts val="0"/>
              </a:spcAft>
              <a:buClr>
                <a:srgbClr val="000000"/>
              </a:buClr>
              <a:buSzPts val="1100"/>
              <a:buChar char="●"/>
            </a:pPr>
            <a:r>
              <a:rPr lang="en"/>
              <a:t>File structure</a:t>
            </a:r>
            <a:endParaRPr/>
          </a:p>
          <a:p>
            <a:pPr marL="0" lvl="0" indent="0" algn="l" rtl="0">
              <a:lnSpc>
                <a:spcPct val="115000"/>
              </a:lnSpc>
              <a:spcBef>
                <a:spcPts val="1600"/>
              </a:spcBef>
              <a:spcAft>
                <a:spcPts val="0"/>
              </a:spcAft>
              <a:buNone/>
            </a:pPr>
            <a:endParaRPr/>
          </a:p>
          <a:p>
            <a:pPr marL="457200" lvl="0" indent="-298450" algn="just" rtl="0">
              <a:lnSpc>
                <a:spcPct val="115000"/>
              </a:lnSpc>
              <a:spcBef>
                <a:spcPts val="1600"/>
              </a:spcBef>
              <a:spcAft>
                <a:spcPts val="0"/>
              </a:spcAft>
              <a:buClr>
                <a:srgbClr val="24292E"/>
              </a:buClr>
              <a:buSzPts val="1100"/>
              <a:buChar char="●"/>
            </a:pPr>
            <a:r>
              <a:rPr lang="en">
                <a:solidFill>
                  <a:srgbClr val="24292E"/>
                </a:solidFill>
              </a:rPr>
              <a:t>Use a </a:t>
            </a:r>
            <a:r>
              <a:rPr lang="en" b="1">
                <a:solidFill>
                  <a:srgbClr val="24292E"/>
                </a:solidFill>
              </a:rPr>
              <a:t>well designed folder structure</a:t>
            </a:r>
            <a:r>
              <a:rPr lang="en">
                <a:solidFill>
                  <a:srgbClr val="24292E"/>
                </a:solidFill>
              </a:rPr>
              <a:t> for a project, which is consistent to a predefined general project folder layout at your research group. </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In case you collaborate on a project, it is useful to provide a short documentation for your collaborators with the details of the folder structure and where to find which data.</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Use the folder structure consistently and encourage your collaborators to do the same</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Use relative file names to the </a:t>
            </a:r>
            <a:r>
              <a:rPr lang="en" i="1">
                <a:solidFill>
                  <a:srgbClr val="24292E"/>
                </a:solidFill>
              </a:rPr>
              <a:t>root </a:t>
            </a:r>
            <a:r>
              <a:rPr lang="en">
                <a:solidFill>
                  <a:srgbClr val="24292E"/>
                </a:solidFill>
              </a:rPr>
              <a:t>of the project folder in scripts, programs,...</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Keep </a:t>
            </a:r>
            <a:r>
              <a:rPr lang="en" b="1">
                <a:solidFill>
                  <a:srgbClr val="24292E"/>
                </a:solidFill>
              </a:rPr>
              <a:t>raw data</a:t>
            </a:r>
            <a:r>
              <a:rPr lang="en">
                <a:solidFill>
                  <a:srgbClr val="24292E"/>
                </a:solidFill>
              </a:rPr>
              <a:t> files </a:t>
            </a:r>
            <a:r>
              <a:rPr lang="en" b="1">
                <a:solidFill>
                  <a:srgbClr val="24292E"/>
                </a:solidFill>
              </a:rPr>
              <a:t>read-only </a:t>
            </a:r>
            <a:r>
              <a:rPr lang="en">
                <a:solidFill>
                  <a:srgbClr val="24292E"/>
                </a:solidFill>
              </a:rPr>
              <a:t>when possible, to prevent accidentally unintended manipulations</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For non-digital objects create an index (e.g., stored soil samples)</a:t>
            </a:r>
            <a:endParaRPr>
              <a:solidFill>
                <a:srgbClr val="24292E"/>
              </a:solidFill>
            </a:endParaRPr>
          </a:p>
          <a:p>
            <a:pPr marL="0" lvl="0" indent="0" algn="l" rtl="0">
              <a:spcBef>
                <a:spcPts val="12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78f5625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78f5625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47cd76a979_0_2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47cd76a979_0_2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1200"/>
              </a:spcBef>
              <a:spcAft>
                <a:spcPts val="0"/>
              </a:spcAft>
              <a:buClr>
                <a:srgbClr val="24292E"/>
              </a:buClr>
              <a:buSzPts val="1100"/>
              <a:buChar char="●"/>
            </a:pPr>
            <a:r>
              <a:rPr lang="en">
                <a:solidFill>
                  <a:srgbClr val="24292E"/>
                </a:solidFill>
              </a:rPr>
              <a:t>If possible, use </a:t>
            </a:r>
            <a:r>
              <a:rPr lang="en" b="1">
                <a:solidFill>
                  <a:srgbClr val="24292E"/>
                </a:solidFill>
              </a:rPr>
              <a:t>unique file names</a:t>
            </a:r>
            <a:r>
              <a:rPr lang="en">
                <a:solidFill>
                  <a:srgbClr val="24292E"/>
                </a:solidFill>
              </a:rPr>
              <a:t>. Do not use generic file names that may conflict when moved from one location to another. If you work on more than one computer ensure that your files are continuously synchronized.</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Files should be distinguishable from each other within their containing folder.</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File names should outlast the file creator who originally named the file, and should be comprehensible for anyone familiar with the project.</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Ideally, file names should describe the project, file contents, location (if applicable), date, researcher’s initials and version.</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Consider how scalable your file naming policy needs to be e.g. if you want to include the campaign number, don't limit that number to one digit, or you can only have 9 campaigns.</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Keep file names short and relevant - generally about 25 characters is a sufficient length to capture enough descriptive information for naming a data file.</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Do </a:t>
            </a:r>
            <a:r>
              <a:rPr lang="en" b="1">
                <a:solidFill>
                  <a:srgbClr val="24292E"/>
                </a:solidFill>
              </a:rPr>
              <a:t>not use special characters</a:t>
            </a:r>
            <a:r>
              <a:rPr lang="en">
                <a:solidFill>
                  <a:srgbClr val="24292E"/>
                </a:solidFill>
              </a:rPr>
              <a:t> in a filename such as : &amp; * % $ £ ] { ! @ as these are often used for specific tasks in different operating systems.</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b="1">
                <a:solidFill>
                  <a:srgbClr val="24292E"/>
                </a:solidFill>
              </a:rPr>
              <a:t>Use underscores (_)</a:t>
            </a:r>
            <a:r>
              <a:rPr lang="en">
                <a:solidFill>
                  <a:srgbClr val="24292E"/>
                </a:solidFill>
              </a:rPr>
              <a:t> instead of full-stops or spaces because, like special characters, these are parsed differently on different systems.</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Try to find a naming convention where files can be </a:t>
            </a:r>
            <a:r>
              <a:rPr lang="en" b="1">
                <a:solidFill>
                  <a:srgbClr val="24292E"/>
                </a:solidFill>
              </a:rPr>
              <a:t>sorted in a logical sequence </a:t>
            </a:r>
            <a:r>
              <a:rPr lang="en">
                <a:solidFill>
                  <a:srgbClr val="24292E"/>
                </a:solidFill>
              </a:rPr>
              <a:t>(for example by adding the date at the beginning as </a:t>
            </a:r>
            <a:r>
              <a:rPr lang="en">
                <a:solidFill>
                  <a:srgbClr val="24292E"/>
                </a:solidFill>
                <a:latin typeface="Verdana"/>
                <a:ea typeface="Verdana"/>
                <a:cs typeface="Verdana"/>
                <a:sym typeface="Verdana"/>
              </a:rPr>
              <a:t>YYYY-MM-DD</a:t>
            </a:r>
            <a:r>
              <a:rPr lang="en">
                <a:solidFill>
                  <a:srgbClr val="24292E"/>
                </a:solidFill>
              </a:rPr>
              <a:t>).</a:t>
            </a:r>
            <a:endParaRPr>
              <a:solidFill>
                <a:srgbClr val="24292E"/>
              </a:solidFill>
            </a:endParaRPr>
          </a:p>
          <a:p>
            <a:pPr marL="457200" lvl="0" indent="-298450" algn="just" rtl="0">
              <a:lnSpc>
                <a:spcPct val="115000"/>
              </a:lnSpc>
              <a:spcBef>
                <a:spcPts val="0"/>
              </a:spcBef>
              <a:spcAft>
                <a:spcPts val="0"/>
              </a:spcAft>
              <a:buClr>
                <a:schemeClr val="dk1"/>
              </a:buClr>
              <a:buSzPts val="1100"/>
              <a:buChar char="●"/>
            </a:pPr>
            <a:r>
              <a:rPr lang="en">
                <a:solidFill>
                  <a:srgbClr val="24292E"/>
                </a:solidFill>
              </a:rPr>
              <a:t>If including </a:t>
            </a:r>
            <a:r>
              <a:rPr lang="en" b="1">
                <a:solidFill>
                  <a:srgbClr val="24292E"/>
                </a:solidFill>
              </a:rPr>
              <a:t>dates</a:t>
            </a:r>
            <a:r>
              <a:rPr lang="en">
                <a:solidFill>
                  <a:srgbClr val="24292E"/>
                </a:solidFill>
              </a:rPr>
              <a:t>, format them consistently according to the proper standard (</a:t>
            </a:r>
            <a:r>
              <a:rPr lang="en" u="sng">
                <a:solidFill>
                  <a:srgbClr val="1155CC"/>
                </a:solidFill>
                <a:hlinkClick r:id="rId3"/>
              </a:rPr>
              <a:t>ISO 8601</a:t>
            </a:r>
            <a:r>
              <a:rPr lang="en">
                <a:solidFill>
                  <a:srgbClr val="24292E"/>
                </a:solidFill>
              </a:rPr>
              <a:t>) </a:t>
            </a:r>
            <a:r>
              <a:rPr lang="en">
                <a:solidFill>
                  <a:srgbClr val="24292E"/>
                </a:solidFill>
                <a:latin typeface="Courier New"/>
                <a:ea typeface="Courier New"/>
                <a:cs typeface="Courier New"/>
                <a:sym typeface="Courier New"/>
              </a:rPr>
              <a:t>2010-08-11_interview_Jane_Doe</a:t>
            </a:r>
            <a:endParaRPr>
              <a:solidFill>
                <a:srgbClr val="24292E"/>
              </a:solidFill>
              <a:latin typeface="Courier New"/>
              <a:ea typeface="Courier New"/>
              <a:cs typeface="Courier New"/>
              <a:sym typeface="Courier New"/>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Assume that </a:t>
            </a:r>
            <a:r>
              <a:rPr lang="en">
                <a:solidFill>
                  <a:srgbClr val="24292E"/>
                </a:solidFill>
                <a:latin typeface="Courier New"/>
                <a:ea typeface="Courier New"/>
                <a:cs typeface="Courier New"/>
                <a:sym typeface="Courier New"/>
              </a:rPr>
              <a:t>FILENAME, filename</a:t>
            </a:r>
            <a:r>
              <a:rPr lang="en">
                <a:solidFill>
                  <a:srgbClr val="24292E"/>
                </a:solidFill>
              </a:rPr>
              <a:t> and </a:t>
            </a:r>
            <a:r>
              <a:rPr lang="en">
                <a:solidFill>
                  <a:srgbClr val="24292E"/>
                </a:solidFill>
                <a:latin typeface="Courier New"/>
                <a:ea typeface="Courier New"/>
                <a:cs typeface="Courier New"/>
                <a:sym typeface="Courier New"/>
              </a:rPr>
              <a:t>Filename</a:t>
            </a:r>
            <a:r>
              <a:rPr lang="en">
                <a:solidFill>
                  <a:srgbClr val="24292E"/>
                </a:solidFill>
              </a:rPr>
              <a:t> are the same, even though some file systems consider them as different. Usage of capital letters should not differentiate file names.</a:t>
            </a:r>
            <a:endParaRPr>
              <a:solidFill>
                <a:srgbClr val="24292E"/>
              </a:solidFill>
            </a:endParaRPr>
          </a:p>
          <a:p>
            <a:pPr marL="457200" lvl="0" indent="-298450" algn="just" rtl="0">
              <a:lnSpc>
                <a:spcPct val="115000"/>
              </a:lnSpc>
              <a:spcBef>
                <a:spcPts val="0"/>
              </a:spcBef>
              <a:spcAft>
                <a:spcPts val="0"/>
              </a:spcAft>
              <a:buClr>
                <a:srgbClr val="24292E"/>
              </a:buClr>
              <a:buSzPts val="1100"/>
              <a:buChar char="●"/>
            </a:pPr>
            <a:r>
              <a:rPr lang="en">
                <a:solidFill>
                  <a:srgbClr val="24292E"/>
                </a:solidFill>
              </a:rPr>
              <a:t>Where possible, use </a:t>
            </a:r>
            <a:r>
              <a:rPr lang="en" b="1">
                <a:solidFill>
                  <a:srgbClr val="24292E"/>
                </a:solidFill>
              </a:rPr>
              <a:t>file extensions</a:t>
            </a:r>
            <a:r>
              <a:rPr lang="en">
                <a:solidFill>
                  <a:srgbClr val="24292E"/>
                </a:solidFill>
              </a:rPr>
              <a:t> (often defaults) to accurately reflect the software environment in which the file was created and the physical format of the file. E.g., use </a:t>
            </a:r>
            <a:r>
              <a:rPr lang="en">
                <a:solidFill>
                  <a:srgbClr val="24292E"/>
                </a:solidFill>
                <a:latin typeface="Verdana"/>
                <a:ea typeface="Verdana"/>
                <a:cs typeface="Verdana"/>
                <a:sym typeface="Verdana"/>
              </a:rPr>
              <a:t>.xls</a:t>
            </a:r>
            <a:r>
              <a:rPr lang="en">
                <a:solidFill>
                  <a:srgbClr val="24292E"/>
                </a:solidFill>
              </a:rPr>
              <a:t> or </a:t>
            </a:r>
            <a:r>
              <a:rPr lang="en">
                <a:solidFill>
                  <a:srgbClr val="24292E"/>
                </a:solidFill>
                <a:latin typeface="Verdana"/>
                <a:ea typeface="Verdana"/>
                <a:cs typeface="Verdana"/>
                <a:sym typeface="Verdana"/>
              </a:rPr>
              <a:t>.xlsx</a:t>
            </a:r>
            <a:r>
              <a:rPr lang="en">
                <a:solidFill>
                  <a:srgbClr val="24292E"/>
                </a:solidFill>
              </a:rPr>
              <a:t> for Excel files, </a:t>
            </a:r>
            <a:r>
              <a:rPr lang="en">
                <a:solidFill>
                  <a:srgbClr val="24292E"/>
                </a:solidFill>
                <a:latin typeface="Verdana"/>
                <a:ea typeface="Verdana"/>
                <a:cs typeface="Verdana"/>
                <a:sym typeface="Verdana"/>
              </a:rPr>
              <a:t>.txt</a:t>
            </a:r>
            <a:r>
              <a:rPr lang="en">
                <a:solidFill>
                  <a:srgbClr val="24292E"/>
                </a:solidFill>
              </a:rPr>
              <a:t> for text files, etc.</a:t>
            </a:r>
            <a:endParaRPr>
              <a:solidFill>
                <a:srgbClr val="24292E"/>
              </a:solidFill>
            </a:endParaRPr>
          </a:p>
          <a:p>
            <a:pPr marL="0" lvl="0" indent="0" algn="l" rtl="0">
              <a:spcBef>
                <a:spcPts val="240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47cd76a979_0_2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47cd76a979_0_2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Back up (almost) everything created by a human being as soon as it is created.</a:t>
            </a:r>
            <a:endParaRPr/>
          </a:p>
          <a:p>
            <a:pPr marL="0" lvl="0" indent="0" algn="l" rtl="0">
              <a:spcBef>
                <a:spcPts val="0"/>
              </a:spcBef>
              <a:spcAft>
                <a:spcPts val="0"/>
              </a:spcAft>
              <a:buClr>
                <a:schemeClr val="dk1"/>
              </a:buClr>
              <a:buSzPts val="1100"/>
              <a:buFont typeface="Arial"/>
              <a:buNone/>
            </a:pPr>
            <a:r>
              <a:rPr lang="en"/>
              <a:t>b Keep changes small.</a:t>
            </a:r>
            <a:endParaRPr/>
          </a:p>
          <a:p>
            <a:pPr marL="0" lvl="0" indent="0" algn="l" rtl="0">
              <a:spcBef>
                <a:spcPts val="0"/>
              </a:spcBef>
              <a:spcAft>
                <a:spcPts val="0"/>
              </a:spcAft>
              <a:buClr>
                <a:schemeClr val="dk1"/>
              </a:buClr>
              <a:buSzPts val="1100"/>
              <a:buFont typeface="Arial"/>
              <a:buNone/>
            </a:pPr>
            <a:r>
              <a:rPr lang="en"/>
              <a:t>c Share changes frequently.</a:t>
            </a:r>
            <a:endParaRPr/>
          </a:p>
          <a:p>
            <a:pPr marL="0" lvl="0" indent="0" algn="l" rtl="0">
              <a:spcBef>
                <a:spcPts val="0"/>
              </a:spcBef>
              <a:spcAft>
                <a:spcPts val="0"/>
              </a:spcAft>
              <a:buClr>
                <a:schemeClr val="dk1"/>
              </a:buClr>
              <a:buSzPts val="1100"/>
              <a:buFont typeface="Arial"/>
              <a:buNone/>
            </a:pPr>
            <a:r>
              <a:rPr lang="en"/>
              <a:t>d Create, maintain, and use a checklist for saving and sharing changes to the project.</a:t>
            </a:r>
            <a:endParaRPr/>
          </a:p>
          <a:p>
            <a:pPr marL="0" lvl="0" indent="0" algn="l" rtl="0">
              <a:spcBef>
                <a:spcPts val="0"/>
              </a:spcBef>
              <a:spcAft>
                <a:spcPts val="0"/>
              </a:spcAft>
              <a:buClr>
                <a:schemeClr val="dk1"/>
              </a:buClr>
              <a:buSzPts val="1100"/>
              <a:buFont typeface="Arial"/>
              <a:buNone/>
            </a:pPr>
            <a:r>
              <a:rPr lang="en"/>
              <a:t>e Store each project in a folder that is mirrored off the researcher's working</a:t>
            </a:r>
            <a:endParaRPr/>
          </a:p>
          <a:p>
            <a:pPr marL="0" lvl="0" indent="0" algn="l" rtl="0">
              <a:spcBef>
                <a:spcPts val="0"/>
              </a:spcBef>
              <a:spcAft>
                <a:spcPts val="0"/>
              </a:spcAft>
              <a:buClr>
                <a:schemeClr val="dk1"/>
              </a:buClr>
              <a:buSzPts val="1100"/>
              <a:buFont typeface="Arial"/>
              <a:buNone/>
            </a:pPr>
            <a:r>
              <a:rPr lang="en"/>
              <a:t>machine.</a:t>
            </a:r>
            <a:endParaRPr/>
          </a:p>
          <a:p>
            <a:pPr marL="0" lvl="0" indent="0" algn="l" rtl="0">
              <a:spcBef>
                <a:spcPts val="0"/>
              </a:spcBef>
              <a:spcAft>
                <a:spcPts val="0"/>
              </a:spcAft>
              <a:buClr>
                <a:schemeClr val="dk1"/>
              </a:buClr>
              <a:buSzPts val="1100"/>
              <a:buFont typeface="Arial"/>
              <a:buNone/>
            </a:pPr>
            <a:r>
              <a:rPr lang="en"/>
              <a:t>f Add a file called CHANGELOG.txt to the project's docs subfolder.</a:t>
            </a:r>
            <a:endParaRPr/>
          </a:p>
          <a:p>
            <a:pPr marL="0" lvl="0" indent="0" algn="l" rtl="0">
              <a:spcBef>
                <a:spcPts val="0"/>
              </a:spcBef>
              <a:spcAft>
                <a:spcPts val="0"/>
              </a:spcAft>
              <a:buClr>
                <a:schemeClr val="dk1"/>
              </a:buClr>
              <a:buSzPts val="1100"/>
              <a:buFont typeface="Arial"/>
              <a:buNone/>
            </a:pPr>
            <a:r>
              <a:rPr lang="en"/>
              <a:t>g Copy the entire project whenever a significant change has been made.</a:t>
            </a:r>
            <a:endParaRPr/>
          </a:p>
          <a:p>
            <a:pPr marL="0" lvl="0" indent="0" algn="l" rtl="0">
              <a:spcBef>
                <a:spcPts val="0"/>
              </a:spcBef>
              <a:spcAft>
                <a:spcPts val="0"/>
              </a:spcAft>
              <a:buClr>
                <a:schemeClr val="dk1"/>
              </a:buClr>
              <a:buSzPts val="1100"/>
              <a:buFont typeface="Arial"/>
              <a:buNone/>
            </a:pPr>
            <a:r>
              <a:rPr lang="en"/>
              <a:t>h Use a version control system.</a:t>
            </a:r>
            <a:endParaRPr/>
          </a:p>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47cd76a979_0_2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47cd76a979_0_2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47cd76a979_0_2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47cd76a979_0_2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47cd76a979_0_2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47cd76a979_0_2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47f8ef76a3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47f8ef76a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47cd76a979_0_3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47cd76a979_0_3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70a08e8ad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70a08e8ad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70a08e8ad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70a08e8ad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70a08e8ad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70a08e8ad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5d486bb4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5d486bb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70a08e8ad8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70a08e8ad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70a08e8ad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70a08e8ad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47cd76a979_0_3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47cd76a979_0_3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47cd76a979_0_3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47cd76a979_0_3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70a08e8ad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70a08e8ad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70a08e8ad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70a08e8ad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47cd76a979_0_3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47cd76a979_0_3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47cd76a979_0_3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47cd76a979_0_3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47cd76a979_0_3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47cd76a979_0_3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47cd76a979_0_3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47cd76a979_0_3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5e08df9e0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5e08df9e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7cd76a979_0_3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47cd76a979_0_3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47cd76a979_0_3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47cd76a979_0_3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47cd76a979_0_3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47cd76a979_0_3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47cd76a979_0_3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47cd76a979_0_3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47cd76a979_0_2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47cd76a979_0_2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70a08e8ad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70a08e8ad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70a08e8ad8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70a08e8ad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70a08e8ad8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70a08e8ad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70a08e8ad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70a08e8ad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70a08e8ad8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70a08e8ad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5e08df9e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5e08df9e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0a08e8ad8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0a08e8ad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70a08e8ad8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70a08e8ad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47f8ef76a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47f8ef76a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47f8ef76a3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47f8ef76a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75920281d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75920281d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75920281d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75920281d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75920281d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75920281d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75920281d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75920281d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75920281da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75920281d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75920281d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75920281d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442485eb66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442485eb6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75920281da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75920281d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75920281da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75920281d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5920281da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75920281d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75920281da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75920281d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75920281da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75920281d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75920281da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75920281d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47f8ef76a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47f8ef76a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7cd76a979_0_2904: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4" name="Google Shape;1544;g47cd76a979_0_2904: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47cd76a979_0_2910: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47cd76a979_0_2910: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47cd76a979_0_2917: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47cd76a979_0_2917: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42485eb66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42485eb6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480daecbb1_0_2: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480daecbb1_0_2: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480daecbb1_0_11: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480daecbb1_0_11: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47f8ef76a3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47f8ef76a3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480daecbb1_0_20: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480daecbb1_0_20: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480daecbb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480daecbb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80daecbb1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480daecbb1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480daecbb1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480daecbb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80daecbb1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480daecbb1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480daecbb1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480daecbb1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480daecbb1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480daecbb1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42485eb6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42485eb6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42485eb66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42485eb6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480daecbb1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480daecbb1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47cd76a979_0_2923: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47cd76a979_0_2923: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47cd76a979_0_2930: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47cd76a979_0_2930: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47cd76a979_0_2939: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47cd76a979_0_2939: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7cd76a979_0_2949: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47cd76a979_0_2949: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47cd76a979_0_2954: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47cd76a979_0_2954: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47291484f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47291484f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47cd76a979_0_2981: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4" name="Google Shape;1704;g47cd76a979_0_2981: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47cd76a979_0_3029: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9" name="Google Shape;1709;g47cd76a979_0_3029: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7cd76a979_0_3036: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47cd76a979_0_3036: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5d486bb4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45d486bb4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47cd76a979_0_3041: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3" name="Google Shape;1723;g47cd76a979_0_3041: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47cd76a979_0_3047: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47cd76a979_0_3047: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47cd76a979_0_3053: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47cd76a979_0_3053: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47cd76a979_0_3059: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47cd76a979_0_3059: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47cd76a979_0_3064: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47cd76a979_0_3064: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47cd76a979_0_3069:notes"/>
          <p:cNvSpPr>
            <a:spLocks noGrp="1" noRot="1" noChangeAspect="1"/>
          </p:cNvSpPr>
          <p:nvPr>
            <p:ph type="sldImg" idx="2"/>
          </p:nvPr>
        </p:nvSpPr>
        <p:spPr>
          <a:xfrm>
            <a:off x="114312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47cd76a979_0_3069: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5d486bb4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5d486bb4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Questions “What is open data”, what is integratabla ; what is a persistant identifier?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5d486bb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5d486bb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5d486bb4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5d486bb4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5e08df9e0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45e08df9e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0a08e8ad8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0a08e8ad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70a08e8ad8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70a08e8ad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0a08e8ad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0a08e8ad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68abf70cb_1_2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468abf70cb_1_2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42485eb66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42485eb6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442485eb66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442485eb66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68abf70cb_1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68abf70cb_1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45e5e5c7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45e5e5c7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42485eb66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42485eb66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468abf70c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468abf70c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image shows state-of-the-art map from the 16th century. </a:t>
            </a:r>
            <a:endParaRPr/>
          </a:p>
          <a:p>
            <a:pPr marL="0" lvl="0" indent="0" algn="l" rtl="0">
              <a:spcBef>
                <a:spcPts val="0"/>
              </a:spcBef>
              <a:spcAft>
                <a:spcPts val="0"/>
              </a:spcAft>
              <a:buNone/>
            </a:pPr>
            <a:r>
              <a:rPr lang="en"/>
              <a:t>Is it good or bad? &gt; It depends on what you want to do with it!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42485eb66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442485eb66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468abf70cb_1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468abf70cb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68abf70cb_1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68abf70cb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45e08df9e0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45e08df9e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468abf70cb_1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468abf70cb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42485eb6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42485eb6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468abf70cb_1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468abf70cb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468abf70cb_1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468abf70cb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468abf70cb_1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468abf70cb_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68abf70cb_1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68abf70cb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468abf70cb_1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468abf70cb_1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What we have been doing is identifying the inaccuracies and imprecisions in our data. The combination of documenting and fixing these is data cleaning or in more precise terms:</a:t>
            </a:r>
            <a:endParaRPr/>
          </a:p>
          <a:p>
            <a:pPr marL="0" lvl="0" indent="0" algn="l" rtl="0">
              <a:lnSpc>
                <a:spcPct val="115000"/>
              </a:lnSpc>
              <a:spcBef>
                <a:spcPts val="0"/>
              </a:spcBef>
              <a:spcAft>
                <a:spcPts val="0"/>
              </a:spcAft>
              <a:buNone/>
            </a:pPr>
            <a:endParaRPr/>
          </a:p>
          <a:p>
            <a:pPr marL="0" lvl="0" indent="0" algn="l" rtl="0">
              <a:spcBef>
                <a:spcPts val="360"/>
              </a:spcBef>
              <a:spcAft>
                <a:spcPts val="0"/>
              </a:spcAft>
              <a:buNone/>
            </a:pPr>
            <a:r>
              <a:rPr lang="en" sz="1200" i="1">
                <a:solidFill>
                  <a:srgbClr val="1086C1"/>
                </a:solidFill>
              </a:rPr>
              <a:t>Data cleaning is the process of correcting or removing dirty data caused by </a:t>
            </a:r>
            <a:r>
              <a:rPr lang="en" sz="1200" i="1">
                <a:solidFill>
                  <a:srgbClr val="CC0000"/>
                </a:solidFill>
              </a:rPr>
              <a:t>contradictions, disparities, keying mistakes</a:t>
            </a:r>
            <a:r>
              <a:rPr lang="en" sz="1200" i="1">
                <a:solidFill>
                  <a:srgbClr val="1086C1"/>
                </a:solidFill>
              </a:rPr>
              <a:t>, </a:t>
            </a:r>
            <a:r>
              <a:rPr lang="en" sz="1200" i="1">
                <a:solidFill>
                  <a:srgbClr val="CC0000"/>
                </a:solidFill>
              </a:rPr>
              <a:t>missing bits</a:t>
            </a:r>
            <a:r>
              <a:rPr lang="en" sz="1200" i="1">
                <a:solidFill>
                  <a:srgbClr val="1086C1"/>
                </a:solidFill>
              </a:rPr>
              <a:t>, etc. It also includes validation of the changes made, and may require normalization.</a:t>
            </a:r>
            <a:endParaRPr sz="1200" i="1">
              <a:solidFill>
                <a:srgbClr val="1086C1"/>
              </a:solidFill>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It not necessary to do all the fixing yourself and in fact a common misconception is that all errors MUST be fixed before you can share your data.</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In fact it is the documentation of these that is imperative prior to sharing. </a:t>
            </a: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468abf70cb_1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468abf70cb_1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468abf70cb_1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468abf70cb_1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42485eb66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42485eb66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442485eb66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442485eb6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68abf70cb_1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68abf70cb_1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42485eb66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42485eb6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468abf70cb_1_860:notes"/>
          <p:cNvSpPr>
            <a:spLocks noGrp="1" noRot="1" noChangeAspect="1"/>
          </p:cNvSpPr>
          <p:nvPr>
            <p:ph type="sldImg" idx="2"/>
          </p:nvPr>
        </p:nvSpPr>
        <p:spPr>
          <a:xfrm>
            <a:off x="86797" y="686098"/>
            <a:ext cx="6684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468abf70cb_1_860:notes"/>
          <p:cNvSpPr txBox="1">
            <a:spLocks noGrp="1"/>
          </p:cNvSpPr>
          <p:nvPr>
            <p:ph type="body" idx="1"/>
          </p:nvPr>
        </p:nvSpPr>
        <p:spPr>
          <a:xfrm>
            <a:off x="685802"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Arial"/>
                <a:ea typeface="Arial"/>
                <a:cs typeface="Arial"/>
                <a:sym typeface="Arial"/>
              </a:rPr>
              <a:t>Our next topic is Standards.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 sz="1100">
                <a:latin typeface="Arial"/>
                <a:ea typeface="Arial"/>
                <a:cs typeface="Arial"/>
                <a:sym typeface="Arial"/>
              </a:rPr>
              <a:t>The engineer and industrialist W. Edwards Deming said:</a:t>
            </a:r>
            <a:endParaRPr sz="1100">
              <a:latin typeface="Arial"/>
              <a:ea typeface="Arial"/>
              <a:cs typeface="Arial"/>
              <a:sym typeface="Arial"/>
            </a:endParaRPr>
          </a:p>
          <a:p>
            <a:pPr marL="0" lvl="0" indent="0" algn="l" rtl="0">
              <a:spcBef>
                <a:spcPts val="640"/>
              </a:spcBef>
              <a:spcAft>
                <a:spcPts val="0"/>
              </a:spcAft>
              <a:buNone/>
            </a:pPr>
            <a:r>
              <a:rPr lang="en" sz="1900" i="1">
                <a:solidFill>
                  <a:srgbClr val="328127"/>
                </a:solidFill>
                <a:latin typeface="Arial Narrow"/>
                <a:ea typeface="Arial Narrow"/>
                <a:cs typeface="Arial Narrow"/>
                <a:sym typeface="Arial Narrow"/>
              </a:rPr>
              <a:t>“</a:t>
            </a:r>
            <a:r>
              <a:rPr lang="en" sz="1900" i="1">
                <a:solidFill>
                  <a:srgbClr val="339837"/>
                </a:solidFill>
                <a:latin typeface="Arial Narrow"/>
                <a:ea typeface="Arial Narrow"/>
                <a:cs typeface="Arial Narrow"/>
                <a:sym typeface="Arial Narrow"/>
              </a:rPr>
              <a:t>Standardisation does not mean that we all wear the same colour and weave of cloth, eat standard sandwiches, or live in standard rooms with standard furnishing. Homes of infinite variety of design are built with a few types of bricks, and with lumber of standard sizes, and with water and heating pipes and fitting of standard dimensions.” </a:t>
            </a:r>
            <a:endParaRPr sz="1900" i="1">
              <a:solidFill>
                <a:srgbClr val="339837"/>
              </a:solidFill>
              <a:latin typeface="Arial Narrow"/>
              <a:ea typeface="Arial Narrow"/>
              <a:cs typeface="Arial Narrow"/>
              <a:sym typeface="Arial Narrow"/>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What he was trying to say is that using standardization does not prevent us from being creative. He was also showing us that we already live with standards all around us.</a:t>
            </a:r>
            <a:endParaRPr sz="1900" i="1">
              <a:solidFill>
                <a:srgbClr val="339837"/>
              </a:solidFill>
              <a:latin typeface="Arial Narrow"/>
              <a:ea typeface="Arial Narrow"/>
              <a:cs typeface="Arial Narrow"/>
              <a:sym typeface="Arial Narrow"/>
            </a:endParaRPr>
          </a:p>
          <a:p>
            <a:pPr marL="0" lvl="0" indent="0" algn="l" rtl="0">
              <a:spcBef>
                <a:spcPts val="0"/>
              </a:spcBef>
              <a:spcAft>
                <a:spcPts val="0"/>
              </a:spcAft>
              <a:buNone/>
            </a:pPr>
            <a:endParaRPr/>
          </a:p>
        </p:txBody>
      </p:sp>
      <p:sp>
        <p:nvSpPr>
          <p:cNvPr id="521" name="Google Shape;521;g468abf70cb_1_860:notes"/>
          <p:cNvSpPr txBox="1">
            <a:spLocks noGrp="1"/>
          </p:cNvSpPr>
          <p:nvPr>
            <p:ph type="sldNum" idx="12"/>
          </p:nvPr>
        </p:nvSpPr>
        <p:spPr>
          <a:xfrm>
            <a:off x="3884621"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68abf70cb_1_973:notes"/>
          <p:cNvSpPr>
            <a:spLocks noGrp="1" noRot="1" noChangeAspect="1"/>
          </p:cNvSpPr>
          <p:nvPr>
            <p:ph type="sldImg" idx="2"/>
          </p:nvPr>
        </p:nvSpPr>
        <p:spPr>
          <a:xfrm>
            <a:off x="86797" y="686098"/>
            <a:ext cx="6684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468abf70cb_1_973:notes"/>
          <p:cNvSpPr txBox="1">
            <a:spLocks noGrp="1"/>
          </p:cNvSpPr>
          <p:nvPr>
            <p:ph type="body" idx="1"/>
          </p:nvPr>
        </p:nvSpPr>
        <p:spPr>
          <a:xfrm>
            <a:off x="685802"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360"/>
              </a:spcBef>
              <a:spcAft>
                <a:spcPts val="0"/>
              </a:spcAft>
              <a:buClr>
                <a:schemeClr val="dk1"/>
              </a:buClr>
              <a:buSzPts val="1100"/>
              <a:buFont typeface="Arial"/>
              <a:buNone/>
            </a:pPr>
            <a:r>
              <a:rPr lang="en" i="1">
                <a:solidFill>
                  <a:srgbClr val="1086C1"/>
                </a:solidFill>
                <a:latin typeface="Arial"/>
                <a:ea typeface="Arial"/>
                <a:cs typeface="Arial"/>
                <a:sym typeface="Arial"/>
              </a:rPr>
              <a:t>“</a:t>
            </a:r>
            <a:r>
              <a:rPr lang="en" i="1">
                <a:solidFill>
                  <a:srgbClr val="1086C1"/>
                </a:solidFill>
                <a:highlight>
                  <a:schemeClr val="lt1"/>
                </a:highlight>
                <a:latin typeface="Arial"/>
                <a:ea typeface="Arial"/>
                <a:cs typeface="Arial"/>
                <a:sym typeface="Arial"/>
              </a:rPr>
              <a:t>The main purpose for standards is to create a framework to ease sharing. They should provide clarity and help communication.</a:t>
            </a:r>
            <a:r>
              <a:rPr lang="en" i="1">
                <a:solidFill>
                  <a:srgbClr val="1086C1"/>
                </a:solidFill>
                <a:latin typeface="Arial"/>
                <a:ea typeface="Arial"/>
                <a:cs typeface="Arial"/>
                <a:sym typeface="Arial"/>
              </a:rPr>
              <a:t>”</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100">
                <a:latin typeface="Arial"/>
                <a:ea typeface="Arial"/>
                <a:cs typeface="Arial"/>
                <a:sym typeface="Arial"/>
              </a:rPr>
              <a:t>Examples of everyday things that we encounter which make use of standards to aid communication of information are:</a:t>
            </a:r>
            <a:endParaRPr sz="1100">
              <a:latin typeface="Arial"/>
              <a:ea typeface="Arial"/>
              <a:cs typeface="Arial"/>
              <a:sym typeface="Arial"/>
            </a:endParaRPr>
          </a:p>
          <a:p>
            <a:pPr marL="457200" lvl="0" indent="-298450" algn="l" rtl="0">
              <a:spcBef>
                <a:spcPts val="640"/>
              </a:spcBef>
              <a:spcAft>
                <a:spcPts val="0"/>
              </a:spcAft>
              <a:buClr>
                <a:schemeClr val="dk1"/>
              </a:buClr>
              <a:buSzPts val="1100"/>
              <a:buChar char="●"/>
            </a:pPr>
            <a:r>
              <a:rPr lang="en" sz="1100">
                <a:latin typeface="Arial"/>
                <a:ea typeface="Arial"/>
                <a:cs typeface="Arial"/>
                <a:sym typeface="Arial"/>
              </a:rPr>
              <a:t>Units of Measurement (Metric, Imperial)</a:t>
            </a:r>
            <a:endParaRPr sz="1100">
              <a:latin typeface="Arial"/>
              <a:ea typeface="Arial"/>
              <a:cs typeface="Arial"/>
              <a:sym typeface="Arial"/>
            </a:endParaRPr>
          </a:p>
          <a:p>
            <a:pPr marL="457200" lvl="0" indent="-298450" algn="l" rtl="0">
              <a:spcBef>
                <a:spcPts val="0"/>
              </a:spcBef>
              <a:spcAft>
                <a:spcPts val="0"/>
              </a:spcAft>
              <a:buClr>
                <a:schemeClr val="dk1"/>
              </a:buClr>
              <a:buSzPts val="1100"/>
              <a:buChar char="●"/>
            </a:pPr>
            <a:r>
              <a:rPr lang="en" sz="1100">
                <a:latin typeface="Arial"/>
                <a:ea typeface="Arial"/>
                <a:cs typeface="Arial"/>
                <a:sym typeface="Arial"/>
              </a:rPr>
              <a:t>Numeral Systems (Hindu-Arabic; Roman Numerals)</a:t>
            </a:r>
            <a:endParaRPr sz="1100">
              <a:latin typeface="Arial"/>
              <a:ea typeface="Arial"/>
              <a:cs typeface="Arial"/>
              <a:sym typeface="Arial"/>
            </a:endParaRPr>
          </a:p>
          <a:p>
            <a:pPr marL="457200" lvl="0" indent="-298450" algn="l" rtl="0">
              <a:spcBef>
                <a:spcPts val="0"/>
              </a:spcBef>
              <a:spcAft>
                <a:spcPts val="0"/>
              </a:spcAft>
              <a:buClr>
                <a:schemeClr val="dk1"/>
              </a:buClr>
              <a:buSzPts val="1100"/>
              <a:buChar char="●"/>
            </a:pPr>
            <a:r>
              <a:rPr lang="en" sz="1100">
                <a:latin typeface="Arial"/>
                <a:ea typeface="Arial"/>
                <a:cs typeface="Arial"/>
                <a:sym typeface="Arial"/>
              </a:rPr>
              <a:t>Alphabets</a:t>
            </a:r>
            <a:endParaRPr sz="1100">
              <a:latin typeface="Arial"/>
              <a:ea typeface="Arial"/>
              <a:cs typeface="Arial"/>
              <a:sym typeface="Arial"/>
            </a:endParaRPr>
          </a:p>
          <a:p>
            <a:pPr marL="457200" lvl="0" indent="-298450" algn="l" rtl="0">
              <a:spcBef>
                <a:spcPts val="0"/>
              </a:spcBef>
              <a:spcAft>
                <a:spcPts val="0"/>
              </a:spcAft>
              <a:buClr>
                <a:schemeClr val="dk1"/>
              </a:buClr>
              <a:buSzPts val="1100"/>
              <a:buChar char="●"/>
            </a:pPr>
            <a:r>
              <a:rPr lang="en" sz="1100">
                <a:latin typeface="Arial"/>
                <a:ea typeface="Arial"/>
                <a:cs typeface="Arial"/>
                <a:sym typeface="Arial"/>
              </a:rPr>
              <a:t>Languages</a:t>
            </a:r>
            <a:endParaRPr sz="1100">
              <a:latin typeface="Arial"/>
              <a:ea typeface="Arial"/>
              <a:cs typeface="Arial"/>
              <a:sym typeface="Arial"/>
            </a:endParaRPr>
          </a:p>
          <a:p>
            <a:pPr marL="457200" lvl="0" indent="-298450" algn="l" rtl="0">
              <a:spcBef>
                <a:spcPts val="0"/>
              </a:spcBef>
              <a:spcAft>
                <a:spcPts val="0"/>
              </a:spcAft>
              <a:buClr>
                <a:schemeClr val="dk1"/>
              </a:buClr>
              <a:buSzPts val="1100"/>
              <a:buChar char="●"/>
            </a:pPr>
            <a:r>
              <a:rPr lang="en" sz="1100">
                <a:latin typeface="Arial"/>
                <a:ea typeface="Arial"/>
                <a:cs typeface="Arial"/>
                <a:sym typeface="Arial"/>
              </a:rPr>
              <a:t>Emojis</a:t>
            </a:r>
            <a:endParaRPr sz="1100">
              <a:latin typeface="Arial"/>
              <a:ea typeface="Arial"/>
              <a:cs typeface="Arial"/>
              <a:sym typeface="Arial"/>
            </a:endParaRPr>
          </a:p>
          <a:p>
            <a:pPr marL="457200" lvl="0" indent="-298450" algn="l" rtl="0">
              <a:spcBef>
                <a:spcPts val="0"/>
              </a:spcBef>
              <a:spcAft>
                <a:spcPts val="0"/>
              </a:spcAft>
              <a:buClr>
                <a:schemeClr val="dk1"/>
              </a:buClr>
              <a:buSzPts val="1100"/>
              <a:buChar char="●"/>
            </a:pPr>
            <a:r>
              <a:rPr lang="en" sz="1100">
                <a:latin typeface="Arial"/>
                <a:ea typeface="Arial"/>
                <a:cs typeface="Arial"/>
                <a:sym typeface="Arial"/>
              </a:rPr>
              <a:t>Postal Addressing</a:t>
            </a:r>
            <a:endParaRPr sz="1100">
              <a:latin typeface="Arial"/>
              <a:ea typeface="Arial"/>
              <a:cs typeface="Arial"/>
              <a:sym typeface="Arial"/>
            </a:endParaRPr>
          </a:p>
          <a:p>
            <a:pPr marL="457200" lvl="0" indent="-298450" algn="l" rtl="0">
              <a:spcBef>
                <a:spcPts val="0"/>
              </a:spcBef>
              <a:spcAft>
                <a:spcPts val="0"/>
              </a:spcAft>
              <a:buClr>
                <a:schemeClr val="dk1"/>
              </a:buClr>
              <a:buSzPts val="1100"/>
              <a:buChar char="●"/>
            </a:pPr>
            <a:r>
              <a:rPr lang="en" sz="1100">
                <a:latin typeface="Arial"/>
                <a:ea typeface="Arial"/>
                <a:cs typeface="Arial"/>
                <a:sym typeface="Arial"/>
              </a:rPr>
              <a:t>Morse Code</a:t>
            </a:r>
            <a:endParaRPr sz="1100">
              <a:latin typeface="Arial"/>
              <a:ea typeface="Arial"/>
              <a:cs typeface="Arial"/>
              <a:sym typeface="Arial"/>
            </a:endParaRPr>
          </a:p>
        </p:txBody>
      </p:sp>
      <p:sp>
        <p:nvSpPr>
          <p:cNvPr id="529" name="Google Shape;529;g468abf70cb_1_973:notes"/>
          <p:cNvSpPr txBox="1">
            <a:spLocks noGrp="1"/>
          </p:cNvSpPr>
          <p:nvPr>
            <p:ph type="sldNum" idx="12"/>
          </p:nvPr>
        </p:nvSpPr>
        <p:spPr>
          <a:xfrm>
            <a:off x="3884621"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468abf70cb_1_1144:notes"/>
          <p:cNvSpPr>
            <a:spLocks noGrp="1" noRot="1" noChangeAspect="1"/>
          </p:cNvSpPr>
          <p:nvPr>
            <p:ph type="sldImg" idx="2"/>
          </p:nvPr>
        </p:nvSpPr>
        <p:spPr>
          <a:xfrm>
            <a:off x="86797" y="686098"/>
            <a:ext cx="6684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468abf70cb_1_1144:notes"/>
          <p:cNvSpPr txBox="1">
            <a:spLocks noGrp="1"/>
          </p:cNvSpPr>
          <p:nvPr>
            <p:ph type="body" idx="1"/>
          </p:nvPr>
        </p:nvSpPr>
        <p:spPr>
          <a:xfrm>
            <a:off x="685802"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Let’s take a very specific example and break it down. Here in order to communicate accurately and repeatedly a position in on the earth. A latitude and longitude is actually a combination of at least 8 standards...</a:t>
            </a:r>
            <a:endParaRPr/>
          </a:p>
        </p:txBody>
      </p:sp>
      <p:sp>
        <p:nvSpPr>
          <p:cNvPr id="537" name="Google Shape;537;g468abf70cb_1_1144:notes"/>
          <p:cNvSpPr txBox="1">
            <a:spLocks noGrp="1"/>
          </p:cNvSpPr>
          <p:nvPr>
            <p:ph type="sldNum" idx="12"/>
          </p:nvPr>
        </p:nvSpPr>
        <p:spPr>
          <a:xfrm>
            <a:off x="3884621"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468abf70cb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468abf70cb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468abf70cb_1_1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468abf70cb_1_1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468abf70cb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468abf70cb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468abf70cb_1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468abf70cb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47cd76a9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47cd76a9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468abf70cb_1_1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468abf70cb_1_1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68abf70cb_1_1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68abf70cb_1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5e08df9e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5e08df9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47cd76a97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47cd76a97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468abf70cb_1_1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468abf70cb_1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75920281d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75920281d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468abf70cb_1_1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468abf70cb_1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468abf70cb_1_1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468abf70cb_1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468abf70cb_1_1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468abf70cb_1_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468abf70cb_1_1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468abf70cb_1_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468abf70cb_1_1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468abf70cb_1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468abf70cb_1_1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468abf70cb_1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468abf70cb_1_1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468abf70cb_1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42485eb6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42485eb6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45e08df9e0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45e08df9e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468abf70cb_1_2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468abf70cb_1_2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68abf70cb_1_1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468abf70cb_1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468abf70cb_1_2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468abf70cb_1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Char char="●"/>
            </a:pPr>
            <a:r>
              <a:rPr lang="en">
                <a:solidFill>
                  <a:schemeClr val="dk1"/>
                </a:solidFill>
              </a:rPr>
              <a:t>Funders and publishers increasingly require data sharing.</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The impact and visibility of your research increases</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It encourages collaborations and partnerships between researchers</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For the advance of science: the combination of datasets can provide a deeper insight in scientific mysteries</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It maximizes transparency of research</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The improvement and validation of research methods</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Reduced costs as no duplicate data are collected</a:t>
            </a:r>
            <a:endParaRPr>
              <a:solidFill>
                <a:schemeClr val="dk1"/>
              </a:solidFill>
            </a:endParaRPr>
          </a:p>
          <a:p>
            <a:pPr marL="0" lvl="0" indent="0" algn="l" rtl="0">
              <a:spcBef>
                <a:spcPts val="100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68abf70cb_1_2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68abf70cb_1_2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To be Findable:</a:t>
            </a:r>
            <a:endParaRPr/>
          </a:p>
          <a:p>
            <a:pPr marL="0" lvl="0" indent="0" algn="l" rtl="0">
              <a:spcBef>
                <a:spcPts val="0"/>
              </a:spcBef>
              <a:spcAft>
                <a:spcPts val="0"/>
              </a:spcAft>
              <a:buClr>
                <a:schemeClr val="dk1"/>
              </a:buClr>
              <a:buSzPts val="1100"/>
              <a:buFont typeface="Arial"/>
              <a:buNone/>
            </a:pPr>
            <a:r>
              <a:rPr lang="en"/>
              <a:t>F1. (meta)data are assigned a globally unique and persistent identifier</a:t>
            </a:r>
            <a:endParaRPr/>
          </a:p>
          <a:p>
            <a:pPr marL="0" lvl="0" indent="0" algn="l" rtl="0">
              <a:spcBef>
                <a:spcPts val="0"/>
              </a:spcBef>
              <a:spcAft>
                <a:spcPts val="0"/>
              </a:spcAft>
              <a:buClr>
                <a:schemeClr val="dk1"/>
              </a:buClr>
              <a:buSzPts val="1100"/>
              <a:buFont typeface="Arial"/>
              <a:buNone/>
            </a:pPr>
            <a:r>
              <a:rPr lang="en"/>
              <a:t>F2. data are described with rich metadata (defined by R1 below)</a:t>
            </a:r>
            <a:endParaRPr/>
          </a:p>
          <a:p>
            <a:pPr marL="0" lvl="0" indent="0" algn="l" rtl="0">
              <a:spcBef>
                <a:spcPts val="0"/>
              </a:spcBef>
              <a:spcAft>
                <a:spcPts val="0"/>
              </a:spcAft>
              <a:buClr>
                <a:schemeClr val="dk1"/>
              </a:buClr>
              <a:buSzPts val="1100"/>
              <a:buFont typeface="Arial"/>
              <a:buNone/>
            </a:pPr>
            <a:r>
              <a:rPr lang="en"/>
              <a:t>F3. metadata clearly and explicitly include the identifier of the data it describes</a:t>
            </a:r>
            <a:endParaRPr/>
          </a:p>
          <a:p>
            <a:pPr marL="0" lvl="0" indent="0" algn="l" rtl="0">
              <a:spcBef>
                <a:spcPts val="0"/>
              </a:spcBef>
              <a:spcAft>
                <a:spcPts val="0"/>
              </a:spcAft>
              <a:buClr>
                <a:schemeClr val="dk1"/>
              </a:buClr>
              <a:buSzPts val="1100"/>
              <a:buFont typeface="Arial"/>
              <a:buNone/>
            </a:pPr>
            <a:r>
              <a:rPr lang="en"/>
              <a:t>F4. (meta)data are registered or indexed in a searchable resource</a:t>
            </a:r>
            <a:endParaRPr/>
          </a:p>
          <a:p>
            <a:pPr marL="0" lvl="0" indent="0" algn="l" rtl="0">
              <a:spcBef>
                <a:spcPts val="0"/>
              </a:spcBef>
              <a:spcAft>
                <a:spcPts val="0"/>
              </a:spcAft>
              <a:buClr>
                <a:schemeClr val="dk1"/>
              </a:buClr>
              <a:buSzPts val="1100"/>
              <a:buFont typeface="Arial"/>
              <a:buNone/>
            </a:pPr>
            <a:r>
              <a:rPr lang="en"/>
              <a:t>To be Accessible:</a:t>
            </a:r>
            <a:endParaRPr/>
          </a:p>
          <a:p>
            <a:pPr marL="0" lvl="0" indent="0" algn="l" rtl="0">
              <a:spcBef>
                <a:spcPts val="0"/>
              </a:spcBef>
              <a:spcAft>
                <a:spcPts val="0"/>
              </a:spcAft>
              <a:buClr>
                <a:schemeClr val="dk1"/>
              </a:buClr>
              <a:buSzPts val="1100"/>
              <a:buFont typeface="Arial"/>
              <a:buNone/>
            </a:pPr>
            <a:r>
              <a:rPr lang="en"/>
              <a:t>A1. (meta)data are retrievable by their identifier using a standardized communications protocol</a:t>
            </a:r>
            <a:endParaRPr/>
          </a:p>
          <a:p>
            <a:pPr marL="0" lvl="0" indent="0" algn="l" rtl="0">
              <a:spcBef>
                <a:spcPts val="0"/>
              </a:spcBef>
              <a:spcAft>
                <a:spcPts val="0"/>
              </a:spcAft>
              <a:buClr>
                <a:schemeClr val="dk1"/>
              </a:buClr>
              <a:buSzPts val="1100"/>
              <a:buFont typeface="Arial"/>
              <a:buNone/>
            </a:pPr>
            <a:r>
              <a:rPr lang="en"/>
              <a:t>A1.1 the protocol is open, free, and universally implementable</a:t>
            </a:r>
            <a:endParaRPr/>
          </a:p>
          <a:p>
            <a:pPr marL="0" lvl="0" indent="0" algn="l" rtl="0">
              <a:spcBef>
                <a:spcPts val="0"/>
              </a:spcBef>
              <a:spcAft>
                <a:spcPts val="0"/>
              </a:spcAft>
              <a:buClr>
                <a:schemeClr val="dk1"/>
              </a:buClr>
              <a:buSzPts val="1100"/>
              <a:buFont typeface="Arial"/>
              <a:buNone/>
            </a:pPr>
            <a:r>
              <a:rPr lang="en"/>
              <a:t>A1.2 the protocol allows for an authentication and authorization procedure, where necessary</a:t>
            </a:r>
            <a:endParaRPr/>
          </a:p>
          <a:p>
            <a:pPr marL="0" lvl="0" indent="0" algn="l" rtl="0">
              <a:spcBef>
                <a:spcPts val="0"/>
              </a:spcBef>
              <a:spcAft>
                <a:spcPts val="0"/>
              </a:spcAft>
              <a:buClr>
                <a:schemeClr val="dk1"/>
              </a:buClr>
              <a:buSzPts val="1100"/>
              <a:buFont typeface="Arial"/>
              <a:buNone/>
            </a:pPr>
            <a:r>
              <a:rPr lang="en"/>
              <a:t>A2. metadata are accessible, even when the data are no longer available</a:t>
            </a:r>
            <a:endParaRPr/>
          </a:p>
          <a:p>
            <a:pPr marL="0" lvl="0" indent="0" algn="l" rtl="0">
              <a:spcBef>
                <a:spcPts val="0"/>
              </a:spcBef>
              <a:spcAft>
                <a:spcPts val="0"/>
              </a:spcAft>
              <a:buClr>
                <a:schemeClr val="dk1"/>
              </a:buClr>
              <a:buSzPts val="1100"/>
              <a:buFont typeface="Arial"/>
              <a:buNone/>
            </a:pPr>
            <a:r>
              <a:rPr lang="en"/>
              <a:t>To be Interoperable:</a:t>
            </a:r>
            <a:endParaRPr/>
          </a:p>
          <a:p>
            <a:pPr marL="0" lvl="0" indent="0" algn="l" rtl="0">
              <a:spcBef>
                <a:spcPts val="0"/>
              </a:spcBef>
              <a:spcAft>
                <a:spcPts val="0"/>
              </a:spcAft>
              <a:buClr>
                <a:schemeClr val="dk1"/>
              </a:buClr>
              <a:buSzPts val="1100"/>
              <a:buFont typeface="Arial"/>
              <a:buNone/>
            </a:pPr>
            <a:r>
              <a:rPr lang="en"/>
              <a:t>I1. (meta)data use a formal, accessible, shared, and broadly applicable language for knowledge representation.</a:t>
            </a:r>
            <a:endParaRPr/>
          </a:p>
          <a:p>
            <a:pPr marL="0" lvl="0" indent="0" algn="l" rtl="0">
              <a:spcBef>
                <a:spcPts val="0"/>
              </a:spcBef>
              <a:spcAft>
                <a:spcPts val="0"/>
              </a:spcAft>
              <a:buClr>
                <a:schemeClr val="dk1"/>
              </a:buClr>
              <a:buSzPts val="1100"/>
              <a:buFont typeface="Arial"/>
              <a:buNone/>
            </a:pPr>
            <a:r>
              <a:rPr lang="en"/>
              <a:t>I2. (meta)data use vocabularies that follow FAIR principles</a:t>
            </a:r>
            <a:endParaRPr/>
          </a:p>
          <a:p>
            <a:pPr marL="0" lvl="0" indent="0" algn="l" rtl="0">
              <a:spcBef>
                <a:spcPts val="0"/>
              </a:spcBef>
              <a:spcAft>
                <a:spcPts val="0"/>
              </a:spcAft>
              <a:buClr>
                <a:schemeClr val="dk1"/>
              </a:buClr>
              <a:buSzPts val="1100"/>
              <a:buFont typeface="Arial"/>
              <a:buNone/>
            </a:pPr>
            <a:r>
              <a:rPr lang="en"/>
              <a:t>I3. (meta)data include qualified references to other (meta)data</a:t>
            </a:r>
            <a:endParaRPr/>
          </a:p>
          <a:p>
            <a:pPr marL="0" lvl="0" indent="0" algn="l" rtl="0">
              <a:spcBef>
                <a:spcPts val="0"/>
              </a:spcBef>
              <a:spcAft>
                <a:spcPts val="0"/>
              </a:spcAft>
              <a:buClr>
                <a:schemeClr val="dk1"/>
              </a:buClr>
              <a:buSzPts val="1100"/>
              <a:buFont typeface="Arial"/>
              <a:buNone/>
            </a:pPr>
            <a:r>
              <a:rPr lang="en"/>
              <a:t>To be Reusable:</a:t>
            </a:r>
            <a:endParaRPr/>
          </a:p>
          <a:p>
            <a:pPr marL="0" lvl="0" indent="0" algn="l" rtl="0">
              <a:spcBef>
                <a:spcPts val="0"/>
              </a:spcBef>
              <a:spcAft>
                <a:spcPts val="0"/>
              </a:spcAft>
              <a:buClr>
                <a:schemeClr val="dk1"/>
              </a:buClr>
              <a:buSzPts val="1100"/>
              <a:buFont typeface="Arial"/>
              <a:buNone/>
            </a:pPr>
            <a:r>
              <a:rPr lang="en"/>
              <a:t>R1. meta(data) are richly described with a plurality of accurate and relevant attributes</a:t>
            </a:r>
            <a:endParaRPr/>
          </a:p>
          <a:p>
            <a:pPr marL="0" lvl="0" indent="0" algn="l" rtl="0">
              <a:spcBef>
                <a:spcPts val="0"/>
              </a:spcBef>
              <a:spcAft>
                <a:spcPts val="0"/>
              </a:spcAft>
              <a:buClr>
                <a:schemeClr val="dk1"/>
              </a:buClr>
              <a:buSzPts val="1100"/>
              <a:buFont typeface="Arial"/>
              <a:buNone/>
            </a:pPr>
            <a:r>
              <a:rPr lang="en"/>
              <a:t>R1.1. (meta)data are released with a clear and accessible data usage license</a:t>
            </a:r>
            <a:endParaRPr/>
          </a:p>
          <a:p>
            <a:pPr marL="0" lvl="0" indent="0" algn="l" rtl="0">
              <a:spcBef>
                <a:spcPts val="0"/>
              </a:spcBef>
              <a:spcAft>
                <a:spcPts val="0"/>
              </a:spcAft>
              <a:buClr>
                <a:schemeClr val="dk1"/>
              </a:buClr>
              <a:buSzPts val="1100"/>
              <a:buFont typeface="Arial"/>
              <a:buNone/>
            </a:pPr>
            <a:r>
              <a:rPr lang="en"/>
              <a:t>R1.2. (meta)data are associated with detailed provenance</a:t>
            </a:r>
            <a:endParaRPr/>
          </a:p>
          <a:p>
            <a:pPr marL="0" lvl="0" indent="0" algn="l" rtl="0">
              <a:spcBef>
                <a:spcPts val="0"/>
              </a:spcBef>
              <a:spcAft>
                <a:spcPts val="0"/>
              </a:spcAft>
              <a:buClr>
                <a:schemeClr val="dk1"/>
              </a:buClr>
              <a:buSzPts val="1100"/>
              <a:buFont typeface="Arial"/>
              <a:buNone/>
            </a:pPr>
            <a:r>
              <a:rPr lang="en"/>
              <a:t>R1.3. (meta)data meet domain-relevant community standards</a:t>
            </a:r>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468abf70cb_1_2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468abf70cb_1_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468abf70cb_1_2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468abf70cb_1_2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442485eb66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442485eb66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468abf70cb_1_2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468abf70cb_1_2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468abf70cb_1_2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468abf70cb_1_2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42485eb66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42485eb66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45e08df9e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45e08df9e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468abf70cb_1_2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468abf70cb_1_2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468abf70cb_1_2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468abf70cb_1_2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468abf70cb_1_2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468abf70cb_1_2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468abf70cb_1_2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468abf70cb_1_2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468abf70cb_1_2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468abf70cb_1_2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468abf70cb_1_2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468abf70cb_1_2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468abf70cb_1_2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468abf70cb_1_2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47cd76a97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47cd76a97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47cd76a979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47cd76a97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Poor practice in archiving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42485eb66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42485eb66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47cd76a979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47cd76a97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47cd76a979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47cd76a979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management should become one of the basic tasks in research projects (likewise to formulating hypotheses, implementing lab or sampling protocols, doing the right statistical analyses,...). Doing research without overthinking data management could work out (doing ‘some random things’ in the lab could also give surprising results, but it is not recommendable). </a:t>
            </a:r>
            <a:endParaRPr/>
          </a:p>
          <a:p>
            <a:pPr marL="0" lvl="0" indent="0" algn="l" rtl="0">
              <a:spcBef>
                <a:spcPts val="0"/>
              </a:spcBef>
              <a:spcAft>
                <a:spcPts val="0"/>
              </a:spcAft>
              <a:buNone/>
            </a:pPr>
            <a:r>
              <a:rPr lang="en"/>
              <a:t>Data management has the potential benefits of:</a:t>
            </a:r>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higher quality of data as data are more accurate, complete, authentic and reliable,</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an increased research efficiency because in the long run data management becomes a routine,</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a minimized risk of data loss,</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less frustrations and more job satisfaction,</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saved time and money because of the reduced risk of making mistakes or losing data,</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preventing to collect duplicate data,</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preventing the loss of knowledge when staff leaves the lab before finishing a research project, and </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easy data sharing</a:t>
            </a:r>
            <a:endParaRPr>
              <a:solidFill>
                <a:schemeClr val="dk1"/>
              </a:solidFill>
            </a:endParaRPr>
          </a:p>
          <a:p>
            <a:pPr marL="0" lvl="0" indent="0" algn="l" rtl="0">
              <a:spcBef>
                <a:spcPts val="100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47cd76a979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47cd76a979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management should become one of the basic tasks in research projects (likewise to formulating hypotheses, implementing lab or sampling protocols, doing the right statistical analyses,...). Doing research without overthinking data management could work out (doing ‘some random things’ in the lab could also give surprising results, but it is not recommendable). </a:t>
            </a:r>
            <a:endParaRPr/>
          </a:p>
          <a:p>
            <a:pPr marL="0" lvl="0" indent="0" algn="l" rtl="0">
              <a:spcBef>
                <a:spcPts val="0"/>
              </a:spcBef>
              <a:spcAft>
                <a:spcPts val="0"/>
              </a:spcAft>
              <a:buNone/>
            </a:pPr>
            <a:r>
              <a:rPr lang="en"/>
              <a:t>Data management has the potential benefits of:</a:t>
            </a:r>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higher quality of data as data are more accurate, complete, authentic and reliable,</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an increased research efficiency because in the long run data management becomes a routine,</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a minimized risk of data loss,</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less frustrations and more job satisfaction,</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saved time and money because of the reduced risk of making mistakes or losing data,</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preventing to collect duplicate data,</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preventing the loss of knowledge when staff leaves the lab before finishing a research project, and </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easy data sharing</a:t>
            </a:r>
            <a:endParaRPr>
              <a:solidFill>
                <a:schemeClr val="dk1"/>
              </a:solidFill>
            </a:endParaRPr>
          </a:p>
          <a:p>
            <a:pPr marL="0" lvl="0" indent="0" algn="l" rtl="0">
              <a:spcBef>
                <a:spcPts val="100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47cd76a979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47cd76a979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47cd76a979_0_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47cd76a979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47cd76a979_0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47cd76a979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47cd76a979_0_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47cd76a979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47cd76a979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47cd76a979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47cd76a979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47cd76a979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47cd76a979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47cd76a979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 Centered">
  <p:cSld name="Section Header - Centere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685800" y="1597819"/>
            <a:ext cx="7772400" cy="11025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339837"/>
              </a:buClr>
              <a:buSzPts val="3000"/>
              <a:buFont typeface="Arial"/>
              <a:buNone/>
              <a:defRPr sz="4800" b="1" i="0" u="none" strike="noStrike" cap="none">
                <a:solidFill>
                  <a:srgbClr val="339837"/>
                </a:solidFill>
                <a:latin typeface="Arial"/>
                <a:ea typeface="Arial"/>
                <a:cs typeface="Arial"/>
                <a:sym typeface="Arial"/>
              </a:defRPr>
            </a:lvl1pPr>
            <a:lvl2pPr lvl="1" indent="0" rtl="0">
              <a:spcBef>
                <a:spcPts val="0"/>
              </a:spcBef>
              <a:spcAft>
                <a:spcPts val="0"/>
              </a:spcAft>
              <a:buSzPts val="3000"/>
              <a:buNone/>
              <a:defRPr sz="1800"/>
            </a:lvl2pPr>
            <a:lvl3pPr lvl="2" indent="0" rtl="0">
              <a:spcBef>
                <a:spcPts val="0"/>
              </a:spcBef>
              <a:spcAft>
                <a:spcPts val="0"/>
              </a:spcAft>
              <a:buSzPts val="3000"/>
              <a:buNone/>
              <a:defRPr sz="1800"/>
            </a:lvl3pPr>
            <a:lvl4pPr lvl="3" indent="0" rtl="0">
              <a:spcBef>
                <a:spcPts val="0"/>
              </a:spcBef>
              <a:spcAft>
                <a:spcPts val="0"/>
              </a:spcAft>
              <a:buSzPts val="3000"/>
              <a:buNone/>
              <a:defRPr sz="1800"/>
            </a:lvl4pPr>
            <a:lvl5pPr lvl="4" indent="0" rtl="0">
              <a:spcBef>
                <a:spcPts val="0"/>
              </a:spcBef>
              <a:spcAft>
                <a:spcPts val="0"/>
              </a:spcAft>
              <a:buSzPts val="3000"/>
              <a:buNone/>
              <a:defRPr sz="1800"/>
            </a:lvl5pPr>
            <a:lvl6pPr lvl="5" indent="0" rtl="0">
              <a:spcBef>
                <a:spcPts val="0"/>
              </a:spcBef>
              <a:spcAft>
                <a:spcPts val="0"/>
              </a:spcAft>
              <a:buSzPts val="3000"/>
              <a:buNone/>
              <a:defRPr sz="1800"/>
            </a:lvl6pPr>
            <a:lvl7pPr lvl="6" indent="0" rtl="0">
              <a:spcBef>
                <a:spcPts val="0"/>
              </a:spcBef>
              <a:spcAft>
                <a:spcPts val="0"/>
              </a:spcAft>
              <a:buSzPts val="3000"/>
              <a:buNone/>
              <a:defRPr sz="1800"/>
            </a:lvl7pPr>
            <a:lvl8pPr lvl="7" indent="0" rtl="0">
              <a:spcBef>
                <a:spcPts val="0"/>
              </a:spcBef>
              <a:spcAft>
                <a:spcPts val="0"/>
              </a:spcAft>
              <a:buSzPts val="3000"/>
              <a:buNone/>
              <a:defRPr sz="1800"/>
            </a:lvl8pPr>
            <a:lvl9pPr lvl="8" indent="0" rtl="0">
              <a:spcBef>
                <a:spcPts val="0"/>
              </a:spcBef>
              <a:spcAft>
                <a:spcPts val="0"/>
              </a:spcAft>
              <a:buSzPts val="3000"/>
              <a:buNone/>
              <a:defRPr sz="1800"/>
            </a:lvl9pPr>
          </a:lstStyle>
          <a:p>
            <a:endParaRPr/>
          </a:p>
        </p:txBody>
      </p:sp>
      <p:sp>
        <p:nvSpPr>
          <p:cNvPr id="57" name="Google Shape;57;p13"/>
          <p:cNvSpPr txBox="1">
            <a:spLocks noGrp="1"/>
          </p:cNvSpPr>
          <p:nvPr>
            <p:ph type="subTitle" idx="1"/>
          </p:nvPr>
        </p:nvSpPr>
        <p:spPr>
          <a:xfrm>
            <a:off x="1371600" y="3265393"/>
            <a:ext cx="6400800" cy="12051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888888"/>
              </a:buClr>
              <a:buSzPts val="1800"/>
              <a:buFont typeface="Arial"/>
              <a:buNone/>
              <a:defRPr sz="3200" b="0" i="0" u="none" strike="noStrike" cap="none">
                <a:solidFill>
                  <a:srgbClr val="888888"/>
                </a:solidFill>
                <a:latin typeface="Arial Narrow"/>
                <a:ea typeface="Arial Narrow"/>
                <a:cs typeface="Arial Narrow"/>
                <a:sym typeface="Arial Narrow"/>
              </a:defRPr>
            </a:lvl1pPr>
            <a:lvl2pPr marL="457200" marR="0" lvl="1" indent="0" algn="ctr" rtl="0">
              <a:spcBef>
                <a:spcPts val="1600"/>
              </a:spcBef>
              <a:spcAft>
                <a:spcPts val="0"/>
              </a:spcAft>
              <a:buClr>
                <a:srgbClr val="888888"/>
              </a:buClr>
              <a:buSzPts val="1400"/>
              <a:buFont typeface="Arial"/>
              <a:buNone/>
              <a:defRPr sz="2800" b="0" i="0" u="none" strike="noStrike" cap="none">
                <a:solidFill>
                  <a:srgbClr val="888888"/>
                </a:solidFill>
                <a:latin typeface="Arial Narrow"/>
                <a:ea typeface="Arial Narrow"/>
                <a:cs typeface="Arial Narrow"/>
                <a:sym typeface="Arial Narrow"/>
              </a:defRPr>
            </a:lvl2pPr>
            <a:lvl3pPr marL="914400" marR="0" lvl="2" indent="0" algn="ctr" rtl="0">
              <a:spcBef>
                <a:spcPts val="1600"/>
              </a:spcBef>
              <a:spcAft>
                <a:spcPts val="0"/>
              </a:spcAft>
              <a:buClr>
                <a:srgbClr val="888888"/>
              </a:buClr>
              <a:buSzPts val="1400"/>
              <a:buFont typeface="Noto Sans Symbols"/>
              <a:buNone/>
              <a:defRPr sz="2400" b="0" i="0" u="none" strike="noStrike" cap="none">
                <a:solidFill>
                  <a:srgbClr val="888888"/>
                </a:solidFill>
                <a:latin typeface="Arial Narrow"/>
                <a:ea typeface="Arial Narrow"/>
                <a:cs typeface="Arial Narrow"/>
                <a:sym typeface="Arial Narrow"/>
              </a:defRPr>
            </a:lvl3pPr>
            <a:lvl4pPr marL="1371600" marR="0" lvl="3" indent="0" algn="ctr" rtl="0">
              <a:spcBef>
                <a:spcPts val="1600"/>
              </a:spcBef>
              <a:spcAft>
                <a:spcPts val="0"/>
              </a:spcAft>
              <a:buClr>
                <a:srgbClr val="888888"/>
              </a:buClr>
              <a:buSzPts val="1400"/>
              <a:buFont typeface="Arial"/>
              <a:buNone/>
              <a:defRPr sz="2000" b="0" i="0" u="none" strike="noStrike" cap="none">
                <a:solidFill>
                  <a:srgbClr val="888888"/>
                </a:solidFill>
                <a:latin typeface="Arial Narrow"/>
                <a:ea typeface="Arial Narrow"/>
                <a:cs typeface="Arial Narrow"/>
                <a:sym typeface="Arial Narrow"/>
              </a:defRPr>
            </a:lvl4pPr>
            <a:lvl5pPr marL="1828800" marR="0" lvl="4" indent="0" algn="ctr" rtl="0">
              <a:spcBef>
                <a:spcPts val="1600"/>
              </a:spcBef>
              <a:spcAft>
                <a:spcPts val="0"/>
              </a:spcAft>
              <a:buClr>
                <a:srgbClr val="888888"/>
              </a:buClr>
              <a:buSzPts val="1400"/>
              <a:buFont typeface="Arial"/>
              <a:buNone/>
              <a:defRPr sz="2000" b="0" i="0" u="none" strike="noStrike" cap="none">
                <a:solidFill>
                  <a:srgbClr val="888888"/>
                </a:solidFill>
                <a:latin typeface="Arial Narrow"/>
                <a:ea typeface="Arial Narrow"/>
                <a:cs typeface="Arial Narrow"/>
                <a:sym typeface="Arial Narrow"/>
              </a:defRPr>
            </a:lvl5pPr>
            <a:lvl6pPr marL="2286000" marR="0" lvl="5" indent="0" algn="ctr" rtl="0">
              <a:spcBef>
                <a:spcPts val="16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16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16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1600"/>
              </a:spcBef>
              <a:spcAft>
                <a:spcPts val="160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57200" y="205978"/>
            <a:ext cx="8229600" cy="5955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328127"/>
              </a:buClr>
              <a:buSzPts val="3000"/>
              <a:buFont typeface="Arial"/>
              <a:buNone/>
              <a:defRPr sz="2800" b="1" i="0" u="none" strike="noStrike" cap="none">
                <a:solidFill>
                  <a:srgbClr val="328127"/>
                </a:solidFill>
                <a:latin typeface="Arial"/>
                <a:ea typeface="Arial"/>
                <a:cs typeface="Arial"/>
                <a:sym typeface="Arial"/>
              </a:defRPr>
            </a:lvl1pPr>
            <a:lvl2pPr lvl="1" indent="0" rtl="0">
              <a:spcBef>
                <a:spcPts val="0"/>
              </a:spcBef>
              <a:spcAft>
                <a:spcPts val="0"/>
              </a:spcAft>
              <a:buSzPts val="3000"/>
              <a:buNone/>
              <a:defRPr sz="1800"/>
            </a:lvl2pPr>
            <a:lvl3pPr lvl="2" indent="0" rtl="0">
              <a:spcBef>
                <a:spcPts val="0"/>
              </a:spcBef>
              <a:spcAft>
                <a:spcPts val="0"/>
              </a:spcAft>
              <a:buSzPts val="3000"/>
              <a:buNone/>
              <a:defRPr sz="1800"/>
            </a:lvl3pPr>
            <a:lvl4pPr lvl="3" indent="0" rtl="0">
              <a:spcBef>
                <a:spcPts val="0"/>
              </a:spcBef>
              <a:spcAft>
                <a:spcPts val="0"/>
              </a:spcAft>
              <a:buSzPts val="3000"/>
              <a:buNone/>
              <a:defRPr sz="1800"/>
            </a:lvl4pPr>
            <a:lvl5pPr lvl="4" indent="0" rtl="0">
              <a:spcBef>
                <a:spcPts val="0"/>
              </a:spcBef>
              <a:spcAft>
                <a:spcPts val="0"/>
              </a:spcAft>
              <a:buSzPts val="3000"/>
              <a:buNone/>
              <a:defRPr sz="1800"/>
            </a:lvl5pPr>
            <a:lvl6pPr lvl="5" indent="0" rtl="0">
              <a:spcBef>
                <a:spcPts val="0"/>
              </a:spcBef>
              <a:spcAft>
                <a:spcPts val="0"/>
              </a:spcAft>
              <a:buSzPts val="3000"/>
              <a:buNone/>
              <a:defRPr sz="1800"/>
            </a:lvl6pPr>
            <a:lvl7pPr lvl="6" indent="0" rtl="0">
              <a:spcBef>
                <a:spcPts val="0"/>
              </a:spcBef>
              <a:spcAft>
                <a:spcPts val="0"/>
              </a:spcAft>
              <a:buSzPts val="3000"/>
              <a:buNone/>
              <a:defRPr sz="1800"/>
            </a:lvl7pPr>
            <a:lvl8pPr lvl="7" indent="0" rtl="0">
              <a:spcBef>
                <a:spcPts val="0"/>
              </a:spcBef>
              <a:spcAft>
                <a:spcPts val="0"/>
              </a:spcAft>
              <a:buSzPts val="3000"/>
              <a:buNone/>
              <a:defRPr sz="1800"/>
            </a:lvl8pPr>
            <a:lvl9pPr lvl="8" indent="0" rtl="0">
              <a:spcBef>
                <a:spcPts val="0"/>
              </a:spcBef>
              <a:spcAft>
                <a:spcPts val="0"/>
              </a:spcAft>
              <a:buSzPts val="3000"/>
              <a:buNone/>
              <a:defRPr sz="1800"/>
            </a:lvl9pPr>
          </a:lstStyle>
          <a:p>
            <a:endParaRPr/>
          </a:p>
        </p:txBody>
      </p:sp>
      <p:sp>
        <p:nvSpPr>
          <p:cNvPr id="60" name="Google Shape;60;p14"/>
          <p:cNvSpPr txBox="1">
            <a:spLocks noGrp="1"/>
          </p:cNvSpPr>
          <p:nvPr>
            <p:ph type="body" idx="1"/>
          </p:nvPr>
        </p:nvSpPr>
        <p:spPr>
          <a:xfrm>
            <a:off x="457200" y="982267"/>
            <a:ext cx="8229600" cy="3612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1800"/>
              <a:buFont typeface="Arial"/>
              <a:buNone/>
              <a:defRPr sz="3200" b="0" i="0" u="none" strike="noStrike" cap="none">
                <a:solidFill>
                  <a:schemeClr val="dk1"/>
                </a:solidFill>
                <a:latin typeface="Arial Narrow"/>
                <a:ea typeface="Arial Narrow"/>
                <a:cs typeface="Arial Narrow"/>
                <a:sym typeface="Arial Narrow"/>
              </a:defRPr>
            </a:lvl1pPr>
            <a:lvl2pPr marL="914400" marR="0" lvl="1" indent="-406400" algn="l" rtl="0">
              <a:spcBef>
                <a:spcPts val="1600"/>
              </a:spcBef>
              <a:spcAft>
                <a:spcPts val="0"/>
              </a:spcAft>
              <a:buClr>
                <a:schemeClr val="dk1"/>
              </a:buClr>
              <a:buSzPts val="2800"/>
              <a:buFont typeface="Arial"/>
              <a:buChar char="•"/>
              <a:defRPr sz="2800" b="0" i="0" u="none" strike="noStrike" cap="none">
                <a:solidFill>
                  <a:schemeClr val="dk1"/>
                </a:solidFill>
                <a:latin typeface="Arial Narrow"/>
                <a:ea typeface="Arial Narrow"/>
                <a:cs typeface="Arial Narrow"/>
                <a:sym typeface="Arial Narrow"/>
              </a:defRPr>
            </a:lvl2pPr>
            <a:lvl3pPr marL="1371600" marR="0" lvl="2" indent="-381000" algn="l" rtl="0">
              <a:spcBef>
                <a:spcPts val="1600"/>
              </a:spcBef>
              <a:spcAft>
                <a:spcPts val="0"/>
              </a:spcAft>
              <a:buClr>
                <a:schemeClr val="dk1"/>
              </a:buClr>
              <a:buSzPts val="2400"/>
              <a:buFont typeface="Noto Sans Symbols"/>
              <a:buChar char="▪"/>
              <a:defRPr sz="2400" b="0" i="0" u="none" strike="noStrike" cap="none">
                <a:solidFill>
                  <a:schemeClr val="dk1"/>
                </a:solidFill>
                <a:latin typeface="Arial Narrow"/>
                <a:ea typeface="Arial Narrow"/>
                <a:cs typeface="Arial Narrow"/>
                <a:sym typeface="Arial Narrow"/>
              </a:defRPr>
            </a:lvl3pPr>
            <a:lvl4pPr marL="1828800" marR="0" lvl="3" indent="-355600" algn="l" rtl="0">
              <a:spcBef>
                <a:spcPts val="16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4pPr>
            <a:lvl5pPr marL="2286000" marR="0" lvl="4" indent="-355600" algn="l" rtl="0">
              <a:spcBef>
                <a:spcPts val="16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body" idx="2"/>
          </p:nvPr>
        </p:nvSpPr>
        <p:spPr>
          <a:xfrm>
            <a:off x="441325" y="4805363"/>
            <a:ext cx="6320400" cy="287400"/>
          </a:xfrm>
          <a:prstGeom prst="rect">
            <a:avLst/>
          </a:prstGeom>
          <a:noFill/>
          <a:ln>
            <a:noFill/>
          </a:ln>
        </p:spPr>
        <p:txBody>
          <a:bodyPr spcFirstLastPara="1" wrap="square" lIns="91425" tIns="91425" rIns="91425" bIns="91425" anchor="ctr" anchorCtr="0">
            <a:noAutofit/>
          </a:bodyPr>
          <a:lstStyle>
            <a:lvl1pPr marL="457200" marR="0" lvl="0" indent="-228600" algn="r" rtl="0">
              <a:spcBef>
                <a:spcPts val="180"/>
              </a:spcBef>
              <a:spcAft>
                <a:spcPts val="0"/>
              </a:spcAft>
              <a:buClr>
                <a:schemeClr val="dk1"/>
              </a:buClr>
              <a:buSzPts val="1800"/>
              <a:buFont typeface="Arial"/>
              <a:buNone/>
              <a:defRPr sz="900" b="0" i="0" u="none" strike="noStrike" cap="none">
                <a:solidFill>
                  <a:schemeClr val="dk1"/>
                </a:solidFill>
                <a:latin typeface="Arial Narrow"/>
                <a:ea typeface="Arial Narrow"/>
                <a:cs typeface="Arial Narrow"/>
                <a:sym typeface="Arial Narrow"/>
              </a:defRPr>
            </a:lvl1pPr>
            <a:lvl2pPr marL="914400" marR="0" lvl="1" indent="-228600" algn="l" rtl="0">
              <a:spcBef>
                <a:spcPts val="1600"/>
              </a:spcBef>
              <a:spcAft>
                <a:spcPts val="0"/>
              </a:spcAft>
              <a:buClr>
                <a:schemeClr val="dk1"/>
              </a:buClr>
              <a:buSzPts val="1400"/>
              <a:buFont typeface="Arial"/>
              <a:buNone/>
              <a:defRPr sz="2800" b="0" i="0" u="none" strike="noStrike" cap="none">
                <a:solidFill>
                  <a:schemeClr val="dk1"/>
                </a:solidFill>
                <a:latin typeface="Arial Narrow"/>
                <a:ea typeface="Arial Narrow"/>
                <a:cs typeface="Arial Narrow"/>
                <a:sym typeface="Arial Narrow"/>
              </a:defRPr>
            </a:lvl2pPr>
            <a:lvl3pPr marL="1371600" marR="0" lvl="2" indent="-228600" algn="l" rtl="0">
              <a:spcBef>
                <a:spcPts val="1600"/>
              </a:spcBef>
              <a:spcAft>
                <a:spcPts val="0"/>
              </a:spcAft>
              <a:buClr>
                <a:schemeClr val="dk1"/>
              </a:buClr>
              <a:buSzPts val="1400"/>
              <a:buFont typeface="Noto Sans Symbols"/>
              <a:buNone/>
              <a:defRPr sz="2400" b="0" i="0" u="none" strike="noStrike" cap="none">
                <a:solidFill>
                  <a:schemeClr val="dk1"/>
                </a:solidFill>
                <a:latin typeface="Arial Narrow"/>
                <a:ea typeface="Arial Narrow"/>
                <a:cs typeface="Arial Narrow"/>
                <a:sym typeface="Arial Narrow"/>
              </a:defRPr>
            </a:lvl3pPr>
            <a:lvl4pPr marL="1828800" marR="0" lvl="3" indent="-228600" algn="l" rtl="0">
              <a:spcBef>
                <a:spcPts val="1600"/>
              </a:spcBef>
              <a:spcAft>
                <a:spcPts val="0"/>
              </a:spcAft>
              <a:buClr>
                <a:schemeClr val="dk1"/>
              </a:buClr>
              <a:buSzPts val="1400"/>
              <a:buFont typeface="Arial"/>
              <a:buNone/>
              <a:defRPr sz="2000" b="0" i="0" u="none" strike="noStrike" cap="none">
                <a:solidFill>
                  <a:schemeClr val="dk1"/>
                </a:solidFill>
                <a:latin typeface="Arial Narrow"/>
                <a:ea typeface="Arial Narrow"/>
                <a:cs typeface="Arial Narrow"/>
                <a:sym typeface="Arial Narrow"/>
              </a:defRPr>
            </a:lvl4pPr>
            <a:lvl5pPr marL="2286000" marR="0" lvl="4" indent="-228600" algn="l" rtl="0">
              <a:spcBef>
                <a:spcPts val="1600"/>
              </a:spcBef>
              <a:spcAft>
                <a:spcPts val="0"/>
              </a:spcAft>
              <a:buClr>
                <a:schemeClr val="dk1"/>
              </a:buClr>
              <a:buSzPts val="1400"/>
              <a:buFont typeface="Arial"/>
              <a:buNone/>
              <a:defRPr sz="2000" b="0" i="0" u="none" strike="noStrike" cap="none">
                <a:solidFill>
                  <a:schemeClr val="dk1"/>
                </a:solidFill>
                <a:latin typeface="Arial Narrow"/>
                <a:ea typeface="Arial Narrow"/>
                <a:cs typeface="Arial Narrow"/>
                <a:sym typeface="Arial Narrow"/>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body" idx="3"/>
          </p:nvPr>
        </p:nvSpPr>
        <p:spPr>
          <a:xfrm rot="-5400000">
            <a:off x="-2609335" y="2344107"/>
            <a:ext cx="5255400" cy="550800"/>
          </a:xfrm>
          <a:prstGeom prst="rect">
            <a:avLst/>
          </a:prstGeom>
          <a:noFill/>
          <a:ln>
            <a:noFill/>
          </a:ln>
        </p:spPr>
        <p:txBody>
          <a:bodyPr spcFirstLastPara="1" wrap="square" lIns="91425" tIns="91425" rIns="91425" bIns="91425" anchor="t" anchorCtr="0">
            <a:noAutofit/>
          </a:bodyPr>
          <a:lstStyle>
            <a:lvl1pPr marL="457200" marR="0" lvl="0" indent="-228600" algn="r" rtl="0">
              <a:spcBef>
                <a:spcPts val="800"/>
              </a:spcBef>
              <a:spcAft>
                <a:spcPts val="0"/>
              </a:spcAft>
              <a:buClr>
                <a:srgbClr val="FCE5CD"/>
              </a:buClr>
              <a:buSzPts val="1800"/>
              <a:buFont typeface="Arial"/>
              <a:buNone/>
              <a:defRPr sz="4000" b="0" i="0" u="none" strike="noStrike" cap="none">
                <a:solidFill>
                  <a:srgbClr val="FCE5CD"/>
                </a:solidFill>
                <a:latin typeface="Arial"/>
                <a:ea typeface="Arial"/>
                <a:cs typeface="Arial"/>
                <a:sym typeface="Arial"/>
              </a:defRPr>
            </a:lvl1pPr>
            <a:lvl2pPr marL="914400" marR="0" lvl="1" indent="-406400" algn="l" rtl="0">
              <a:spcBef>
                <a:spcPts val="1600"/>
              </a:spcBef>
              <a:spcAft>
                <a:spcPts val="0"/>
              </a:spcAft>
              <a:buClr>
                <a:schemeClr val="dk1"/>
              </a:buClr>
              <a:buSzPts val="2800"/>
              <a:buFont typeface="Arial"/>
              <a:buChar char="•"/>
              <a:defRPr sz="2800" b="0" i="0" u="none" strike="noStrike" cap="none">
                <a:solidFill>
                  <a:schemeClr val="dk1"/>
                </a:solidFill>
                <a:latin typeface="Arial Narrow"/>
                <a:ea typeface="Arial Narrow"/>
                <a:cs typeface="Arial Narrow"/>
                <a:sym typeface="Arial Narrow"/>
              </a:defRPr>
            </a:lvl2pPr>
            <a:lvl3pPr marL="1371600" marR="0" lvl="2" indent="-381000" algn="l" rtl="0">
              <a:spcBef>
                <a:spcPts val="1600"/>
              </a:spcBef>
              <a:spcAft>
                <a:spcPts val="0"/>
              </a:spcAft>
              <a:buClr>
                <a:schemeClr val="dk1"/>
              </a:buClr>
              <a:buSzPts val="2400"/>
              <a:buFont typeface="Noto Sans Symbols"/>
              <a:buChar char="▪"/>
              <a:defRPr sz="2400" b="0" i="0" u="none" strike="noStrike" cap="none">
                <a:solidFill>
                  <a:schemeClr val="dk1"/>
                </a:solidFill>
                <a:latin typeface="Arial Narrow"/>
                <a:ea typeface="Arial Narrow"/>
                <a:cs typeface="Arial Narrow"/>
                <a:sym typeface="Arial Narrow"/>
              </a:defRPr>
            </a:lvl3pPr>
            <a:lvl4pPr marL="1828800" marR="0" lvl="3" indent="-355600" algn="l" rtl="0">
              <a:spcBef>
                <a:spcPts val="16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4pPr>
            <a:lvl5pPr marL="2286000" marR="0" lvl="4" indent="-355600" algn="l" rtl="0">
              <a:spcBef>
                <a:spcPts val="16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57498" y="2400067"/>
            <a:ext cx="8228700" cy="5649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3000"/>
              <a:buNone/>
              <a:defRPr sz="1600" b="0" i="0" u="none" strike="noStrike" cap="none"/>
            </a:lvl1pPr>
            <a:lvl2pPr marR="0" lvl="1" algn="l" rtl="0">
              <a:spcBef>
                <a:spcPts val="0"/>
              </a:spcBef>
              <a:spcAft>
                <a:spcPts val="0"/>
              </a:spcAft>
              <a:buSzPts val="3000"/>
              <a:buNone/>
              <a:defRPr sz="1600" b="0" i="0" u="none" strike="noStrike" cap="none"/>
            </a:lvl2pPr>
            <a:lvl3pPr marR="0" lvl="2" algn="l" rtl="0">
              <a:spcBef>
                <a:spcPts val="0"/>
              </a:spcBef>
              <a:spcAft>
                <a:spcPts val="0"/>
              </a:spcAft>
              <a:buSzPts val="3000"/>
              <a:buNone/>
              <a:defRPr sz="1600" b="0" i="0" u="none" strike="noStrike" cap="none"/>
            </a:lvl3pPr>
            <a:lvl4pPr marR="0" lvl="3" algn="l" rtl="0">
              <a:spcBef>
                <a:spcPts val="0"/>
              </a:spcBef>
              <a:spcAft>
                <a:spcPts val="0"/>
              </a:spcAft>
              <a:buSzPts val="3000"/>
              <a:buNone/>
              <a:defRPr sz="1600" b="0" i="0" u="none" strike="noStrike" cap="none"/>
            </a:lvl4pPr>
            <a:lvl5pPr marR="0" lvl="4" algn="l" rtl="0">
              <a:spcBef>
                <a:spcPts val="0"/>
              </a:spcBef>
              <a:spcAft>
                <a:spcPts val="0"/>
              </a:spcAft>
              <a:buSzPts val="3000"/>
              <a:buNone/>
              <a:defRPr sz="1600" b="0" i="0" u="none" strike="noStrike" cap="none"/>
            </a:lvl5pPr>
            <a:lvl6pPr marR="0" lvl="5" algn="l" rtl="0">
              <a:spcBef>
                <a:spcPts val="0"/>
              </a:spcBef>
              <a:spcAft>
                <a:spcPts val="0"/>
              </a:spcAft>
              <a:buSzPts val="3000"/>
              <a:buNone/>
              <a:defRPr sz="1600" b="0" i="0" u="none" strike="noStrike" cap="none"/>
            </a:lvl6pPr>
            <a:lvl7pPr marR="0" lvl="6" algn="l" rtl="0">
              <a:spcBef>
                <a:spcPts val="0"/>
              </a:spcBef>
              <a:spcAft>
                <a:spcPts val="0"/>
              </a:spcAft>
              <a:buSzPts val="3000"/>
              <a:buNone/>
              <a:defRPr sz="1600" b="0" i="0" u="none" strike="noStrike" cap="none"/>
            </a:lvl7pPr>
            <a:lvl8pPr marR="0" lvl="7" algn="l" rtl="0">
              <a:spcBef>
                <a:spcPts val="0"/>
              </a:spcBef>
              <a:spcAft>
                <a:spcPts val="0"/>
              </a:spcAft>
              <a:buSzPts val="3000"/>
              <a:buNone/>
              <a:defRPr sz="1600" b="0" i="0" u="none" strike="noStrike" cap="none"/>
            </a:lvl8pPr>
            <a:lvl9pPr marR="0" lvl="8" algn="l" rtl="0">
              <a:spcBef>
                <a:spcPts val="0"/>
              </a:spcBef>
              <a:spcAft>
                <a:spcPts val="0"/>
              </a:spcAft>
              <a:buSzPts val="3000"/>
              <a:buNone/>
              <a:defRPr sz="1600" b="0" i="0" u="none" strike="noStrike" cap="none"/>
            </a:lvl9pPr>
          </a:lstStyle>
          <a:p>
            <a:endParaRPr/>
          </a:p>
        </p:txBody>
      </p:sp>
      <p:sp>
        <p:nvSpPr>
          <p:cNvPr id="65" name="Google Shape;65;p15"/>
          <p:cNvSpPr txBox="1">
            <a:spLocks noGrp="1"/>
          </p:cNvSpPr>
          <p:nvPr>
            <p:ph type="body" idx="1"/>
          </p:nvPr>
        </p:nvSpPr>
        <p:spPr>
          <a:xfrm>
            <a:off x="457172" y="3232744"/>
            <a:ext cx="4015500" cy="29829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800"/>
              <a:buNone/>
              <a:defRPr sz="1600" b="0" i="0" u="none" strike="noStrike" cap="none"/>
            </a:lvl1pPr>
            <a:lvl2pPr marL="914400" marR="0" lvl="1" indent="-228600" algn="l" rtl="0">
              <a:spcBef>
                <a:spcPts val="1600"/>
              </a:spcBef>
              <a:spcAft>
                <a:spcPts val="0"/>
              </a:spcAft>
              <a:buSzPts val="1400"/>
              <a:buNone/>
              <a:defRPr sz="1600" b="0" i="0" u="none" strike="noStrike" cap="none"/>
            </a:lvl2pPr>
            <a:lvl3pPr marL="1371600" marR="0" lvl="2" indent="-228600" algn="l" rtl="0">
              <a:spcBef>
                <a:spcPts val="1600"/>
              </a:spcBef>
              <a:spcAft>
                <a:spcPts val="0"/>
              </a:spcAft>
              <a:buSzPts val="1400"/>
              <a:buNone/>
              <a:defRPr sz="1600" b="0" i="0" u="none" strike="noStrike" cap="none"/>
            </a:lvl3pPr>
            <a:lvl4pPr marL="1828800" marR="0" lvl="3" indent="-228600" algn="l" rtl="0">
              <a:spcBef>
                <a:spcPts val="1600"/>
              </a:spcBef>
              <a:spcAft>
                <a:spcPts val="0"/>
              </a:spcAft>
              <a:buSzPts val="1400"/>
              <a:buNone/>
              <a:defRPr sz="1600" b="0" i="0" u="none" strike="noStrike" cap="none"/>
            </a:lvl4pPr>
            <a:lvl5pPr marL="2286000" marR="0" lvl="4" indent="-228600" algn="l" rtl="0">
              <a:spcBef>
                <a:spcPts val="1600"/>
              </a:spcBef>
              <a:spcAft>
                <a:spcPts val="0"/>
              </a:spcAft>
              <a:buSzPts val="1400"/>
              <a:buNone/>
              <a:defRPr sz="1600" b="0" i="0" u="none" strike="noStrike" cap="none"/>
            </a:lvl5pPr>
            <a:lvl6pPr marL="2743200" marR="0" lvl="5" indent="-228600" algn="l" rtl="0">
              <a:spcBef>
                <a:spcPts val="1600"/>
              </a:spcBef>
              <a:spcAft>
                <a:spcPts val="0"/>
              </a:spcAft>
              <a:buSzPts val="1400"/>
              <a:buNone/>
              <a:defRPr sz="1600" b="0" i="0" u="none" strike="noStrike" cap="none"/>
            </a:lvl6pPr>
            <a:lvl7pPr marL="3200400" marR="0" lvl="6" indent="-228600" algn="l" rtl="0">
              <a:spcBef>
                <a:spcPts val="1600"/>
              </a:spcBef>
              <a:spcAft>
                <a:spcPts val="0"/>
              </a:spcAft>
              <a:buSzPts val="1400"/>
              <a:buNone/>
              <a:defRPr sz="1600" b="0" i="0" u="none" strike="noStrike" cap="none"/>
            </a:lvl7pPr>
            <a:lvl8pPr marL="3657600" marR="0" lvl="7" indent="-228600" algn="l" rtl="0">
              <a:spcBef>
                <a:spcPts val="1600"/>
              </a:spcBef>
              <a:spcAft>
                <a:spcPts val="0"/>
              </a:spcAft>
              <a:buSzPts val="1400"/>
              <a:buNone/>
              <a:defRPr sz="1600" b="0" i="0" u="none" strike="noStrike" cap="none"/>
            </a:lvl8pPr>
            <a:lvl9pPr marL="4114800" marR="0" lvl="8" indent="-228600" algn="l" rtl="0">
              <a:spcBef>
                <a:spcPts val="1600"/>
              </a:spcBef>
              <a:spcAft>
                <a:spcPts val="1600"/>
              </a:spcAft>
              <a:buSzPts val="1400"/>
              <a:buNone/>
              <a:defRPr sz="1600" b="0" i="0" u="none" strike="noStrike" cap="none"/>
            </a:lvl9pPr>
          </a:lstStyle>
          <a:p>
            <a:endParaRPr/>
          </a:p>
        </p:txBody>
      </p:sp>
      <p:sp>
        <p:nvSpPr>
          <p:cNvPr id="66" name="Google Shape;66;p15"/>
          <p:cNvSpPr txBox="1">
            <a:spLocks noGrp="1"/>
          </p:cNvSpPr>
          <p:nvPr>
            <p:ph type="body" idx="2"/>
          </p:nvPr>
        </p:nvSpPr>
        <p:spPr>
          <a:xfrm>
            <a:off x="4673927" y="3232744"/>
            <a:ext cx="4015500" cy="29829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800"/>
              <a:buNone/>
              <a:defRPr sz="1600" b="0" i="0" u="none" strike="noStrike" cap="none"/>
            </a:lvl1pPr>
            <a:lvl2pPr marL="914400" marR="0" lvl="1" indent="-228600" algn="l" rtl="0">
              <a:spcBef>
                <a:spcPts val="1600"/>
              </a:spcBef>
              <a:spcAft>
                <a:spcPts val="0"/>
              </a:spcAft>
              <a:buSzPts val="1400"/>
              <a:buNone/>
              <a:defRPr sz="1600" b="0" i="0" u="none" strike="noStrike" cap="none"/>
            </a:lvl2pPr>
            <a:lvl3pPr marL="1371600" marR="0" lvl="2" indent="-228600" algn="l" rtl="0">
              <a:spcBef>
                <a:spcPts val="1600"/>
              </a:spcBef>
              <a:spcAft>
                <a:spcPts val="0"/>
              </a:spcAft>
              <a:buSzPts val="1400"/>
              <a:buNone/>
              <a:defRPr sz="1600" b="0" i="0" u="none" strike="noStrike" cap="none"/>
            </a:lvl3pPr>
            <a:lvl4pPr marL="1828800" marR="0" lvl="3" indent="-228600" algn="l" rtl="0">
              <a:spcBef>
                <a:spcPts val="1600"/>
              </a:spcBef>
              <a:spcAft>
                <a:spcPts val="0"/>
              </a:spcAft>
              <a:buSzPts val="1400"/>
              <a:buNone/>
              <a:defRPr sz="1600" b="0" i="0" u="none" strike="noStrike" cap="none"/>
            </a:lvl4pPr>
            <a:lvl5pPr marL="2286000" marR="0" lvl="4" indent="-228600" algn="l" rtl="0">
              <a:spcBef>
                <a:spcPts val="1600"/>
              </a:spcBef>
              <a:spcAft>
                <a:spcPts val="0"/>
              </a:spcAft>
              <a:buSzPts val="1400"/>
              <a:buNone/>
              <a:defRPr sz="1600" b="0" i="0" u="none" strike="noStrike" cap="none"/>
            </a:lvl5pPr>
            <a:lvl6pPr marL="2743200" marR="0" lvl="5" indent="-228600" algn="l" rtl="0">
              <a:spcBef>
                <a:spcPts val="1600"/>
              </a:spcBef>
              <a:spcAft>
                <a:spcPts val="0"/>
              </a:spcAft>
              <a:buSzPts val="1400"/>
              <a:buNone/>
              <a:defRPr sz="1600" b="0" i="0" u="none" strike="noStrike" cap="none"/>
            </a:lvl6pPr>
            <a:lvl7pPr marL="3200400" marR="0" lvl="6" indent="-228600" algn="l" rtl="0">
              <a:spcBef>
                <a:spcPts val="1600"/>
              </a:spcBef>
              <a:spcAft>
                <a:spcPts val="0"/>
              </a:spcAft>
              <a:buSzPts val="1400"/>
              <a:buNone/>
              <a:defRPr sz="1600" b="0" i="0" u="none" strike="noStrike" cap="none"/>
            </a:lvl7pPr>
            <a:lvl8pPr marL="3657600" marR="0" lvl="7" indent="-228600" algn="l" rtl="0">
              <a:spcBef>
                <a:spcPts val="1600"/>
              </a:spcBef>
              <a:spcAft>
                <a:spcPts val="0"/>
              </a:spcAft>
              <a:buSzPts val="1400"/>
              <a:buNone/>
              <a:defRPr sz="1600" b="0" i="0" u="none" strike="noStrike" cap="none"/>
            </a:lvl8pPr>
            <a:lvl9pPr marL="4114800" marR="0" lvl="8" indent="-228600" algn="l" rtl="0">
              <a:spcBef>
                <a:spcPts val="1600"/>
              </a:spcBef>
              <a:spcAft>
                <a:spcPts val="1600"/>
              </a:spcAft>
              <a:buSzPts val="1400"/>
              <a:buNone/>
              <a:defRPr sz="1600" b="0" i="0" u="none" strike="noStrike" cap="none"/>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grpSp>
        <p:nvGrpSpPr>
          <p:cNvPr id="72" name="Google Shape;72;p17"/>
          <p:cNvGrpSpPr/>
          <p:nvPr/>
        </p:nvGrpSpPr>
        <p:grpSpPr>
          <a:xfrm>
            <a:off x="4350279" y="2855377"/>
            <a:ext cx="443589" cy="105632"/>
            <a:chOff x="4137525" y="2915950"/>
            <a:chExt cx="869100" cy="207000"/>
          </a:xfrm>
        </p:grpSpPr>
        <p:sp>
          <p:nvSpPr>
            <p:cNvPr id="73" name="Google Shape;73;p17"/>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7"/>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77" name="Google Shape;77;p17"/>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1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1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9" name="Google Shape;89;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0" name="Google Shape;90;p2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 name="Google Shape;93;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7" name="Google Shape;97;p2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98"/>
        <p:cNvGrpSpPr/>
        <p:nvPr/>
      </p:nvGrpSpPr>
      <p:grpSpPr>
        <a:xfrm>
          <a:off x="0" y="0"/>
          <a:ext cx="0" cy="0"/>
          <a:chOff x="0" y="0"/>
          <a:chExt cx="0" cy="0"/>
        </a:xfrm>
      </p:grpSpPr>
      <p:sp>
        <p:nvSpPr>
          <p:cNvPr id="99" name="Google Shape;99;p23"/>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00" name="Google Shape;100;p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4"/>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2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04" name="Google Shape;104;p24"/>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5" name="Google Shape;105;p24"/>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06" name="Google Shape;106;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07" name="Google Shape;107;p2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8"/>
        <p:cNvGrpSpPr/>
        <p:nvPr/>
      </p:nvGrpSpPr>
      <p:grpSpPr>
        <a:xfrm>
          <a:off x="0" y="0"/>
          <a:ext cx="0" cy="0"/>
          <a:chOff x="0" y="0"/>
          <a:chExt cx="0" cy="0"/>
        </a:xfrm>
      </p:grpSpPr>
      <p:sp>
        <p:nvSpPr>
          <p:cNvPr id="109" name="Google Shape;109;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110" name="Google Shape;110;p2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1"/>
        <p:cNvGrpSpPr/>
        <p:nvPr/>
      </p:nvGrpSpPr>
      <p:grpSpPr>
        <a:xfrm>
          <a:off x="0" y="0"/>
          <a:ext cx="0" cy="0"/>
          <a:chOff x="0" y="0"/>
          <a:chExt cx="0" cy="0"/>
        </a:xfrm>
      </p:grpSpPr>
      <p:sp>
        <p:nvSpPr>
          <p:cNvPr id="112" name="Google Shape;112;p26"/>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3" name="Google Shape;113;p26"/>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4" name="Google Shape;114;p2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sp>
        <p:nvSpPr>
          <p:cNvPr id="116" name="Google Shape;116;p2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p:cSld name="TITLE_AND_BODY_1">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457498" y="2400067"/>
            <a:ext cx="8228700" cy="5649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3000"/>
              <a:buNone/>
              <a:defRPr sz="1600" b="0" i="0" u="none" strike="noStrike" cap="none"/>
            </a:lvl1pPr>
            <a:lvl2pPr marR="0" lvl="1" algn="l" rtl="0">
              <a:spcBef>
                <a:spcPts val="0"/>
              </a:spcBef>
              <a:spcAft>
                <a:spcPts val="0"/>
              </a:spcAft>
              <a:buSzPts val="3000"/>
              <a:buNone/>
              <a:defRPr sz="1600" b="0" i="0" u="none" strike="noStrike" cap="none"/>
            </a:lvl2pPr>
            <a:lvl3pPr marR="0" lvl="2" algn="l" rtl="0">
              <a:spcBef>
                <a:spcPts val="0"/>
              </a:spcBef>
              <a:spcAft>
                <a:spcPts val="0"/>
              </a:spcAft>
              <a:buSzPts val="3000"/>
              <a:buNone/>
              <a:defRPr sz="1600" b="0" i="0" u="none" strike="noStrike" cap="none"/>
            </a:lvl3pPr>
            <a:lvl4pPr marR="0" lvl="3" algn="l" rtl="0">
              <a:spcBef>
                <a:spcPts val="0"/>
              </a:spcBef>
              <a:spcAft>
                <a:spcPts val="0"/>
              </a:spcAft>
              <a:buSzPts val="3000"/>
              <a:buNone/>
              <a:defRPr sz="1600" b="0" i="0" u="none" strike="noStrike" cap="none"/>
            </a:lvl4pPr>
            <a:lvl5pPr marR="0" lvl="4" algn="l" rtl="0">
              <a:spcBef>
                <a:spcPts val="0"/>
              </a:spcBef>
              <a:spcAft>
                <a:spcPts val="0"/>
              </a:spcAft>
              <a:buSzPts val="3000"/>
              <a:buNone/>
              <a:defRPr sz="1600" b="0" i="0" u="none" strike="noStrike" cap="none"/>
            </a:lvl5pPr>
            <a:lvl6pPr marR="0" lvl="5" algn="l" rtl="0">
              <a:spcBef>
                <a:spcPts val="0"/>
              </a:spcBef>
              <a:spcAft>
                <a:spcPts val="0"/>
              </a:spcAft>
              <a:buSzPts val="3000"/>
              <a:buNone/>
              <a:defRPr sz="1600" b="0" i="0" u="none" strike="noStrike" cap="none"/>
            </a:lvl6pPr>
            <a:lvl7pPr marR="0" lvl="6" algn="l" rtl="0">
              <a:spcBef>
                <a:spcPts val="0"/>
              </a:spcBef>
              <a:spcAft>
                <a:spcPts val="0"/>
              </a:spcAft>
              <a:buSzPts val="3000"/>
              <a:buNone/>
              <a:defRPr sz="1600" b="0" i="0" u="none" strike="noStrike" cap="none"/>
            </a:lvl7pPr>
            <a:lvl8pPr marR="0" lvl="7" algn="l" rtl="0">
              <a:spcBef>
                <a:spcPts val="0"/>
              </a:spcBef>
              <a:spcAft>
                <a:spcPts val="0"/>
              </a:spcAft>
              <a:buSzPts val="3000"/>
              <a:buNone/>
              <a:defRPr sz="1600" b="0" i="0" u="none" strike="noStrike" cap="none"/>
            </a:lvl8pPr>
            <a:lvl9pPr marR="0" lvl="8" algn="l" rtl="0">
              <a:spcBef>
                <a:spcPts val="0"/>
              </a:spcBef>
              <a:spcAft>
                <a:spcPts val="0"/>
              </a:spcAft>
              <a:buSzPts val="3000"/>
              <a:buNone/>
              <a:defRPr sz="1600" b="0" i="0" u="none" strike="noStrike" cap="none"/>
            </a:lvl9pPr>
          </a:lstStyle>
          <a:p>
            <a:endParaRPr/>
          </a:p>
        </p:txBody>
      </p:sp>
      <p:sp>
        <p:nvSpPr>
          <p:cNvPr id="119" name="Google Shape;119;p28"/>
          <p:cNvSpPr txBox="1">
            <a:spLocks noGrp="1"/>
          </p:cNvSpPr>
          <p:nvPr>
            <p:ph type="subTitle" idx="1"/>
          </p:nvPr>
        </p:nvSpPr>
        <p:spPr>
          <a:xfrm>
            <a:off x="457172" y="3232744"/>
            <a:ext cx="8228700" cy="29829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800"/>
              <a:buNone/>
              <a:defRPr sz="1600" b="0" i="0" u="none" strike="noStrike" cap="none"/>
            </a:lvl1pPr>
            <a:lvl2pPr marR="0" lvl="1" algn="l" rtl="0">
              <a:spcBef>
                <a:spcPts val="1600"/>
              </a:spcBef>
              <a:spcAft>
                <a:spcPts val="0"/>
              </a:spcAft>
              <a:buSzPts val="1400"/>
              <a:buNone/>
              <a:defRPr sz="1600" b="0" i="0" u="none" strike="noStrike" cap="none"/>
            </a:lvl2pPr>
            <a:lvl3pPr marR="0" lvl="2" algn="l" rtl="0">
              <a:spcBef>
                <a:spcPts val="1600"/>
              </a:spcBef>
              <a:spcAft>
                <a:spcPts val="0"/>
              </a:spcAft>
              <a:buSzPts val="1400"/>
              <a:buNone/>
              <a:defRPr sz="1600" b="0" i="0" u="none" strike="noStrike" cap="none"/>
            </a:lvl3pPr>
            <a:lvl4pPr marR="0" lvl="3" algn="l" rtl="0">
              <a:spcBef>
                <a:spcPts val="1600"/>
              </a:spcBef>
              <a:spcAft>
                <a:spcPts val="0"/>
              </a:spcAft>
              <a:buSzPts val="1400"/>
              <a:buNone/>
              <a:defRPr sz="1600" b="0" i="0" u="none" strike="noStrike" cap="none"/>
            </a:lvl4pPr>
            <a:lvl5pPr marR="0" lvl="4" algn="l" rtl="0">
              <a:spcBef>
                <a:spcPts val="1600"/>
              </a:spcBef>
              <a:spcAft>
                <a:spcPts val="0"/>
              </a:spcAft>
              <a:buSzPts val="1400"/>
              <a:buNone/>
              <a:defRPr sz="1600" b="0" i="0" u="none" strike="noStrike" cap="none"/>
            </a:lvl5pPr>
            <a:lvl6pPr marR="0" lvl="5" algn="l" rtl="0">
              <a:spcBef>
                <a:spcPts val="1600"/>
              </a:spcBef>
              <a:spcAft>
                <a:spcPts val="0"/>
              </a:spcAft>
              <a:buSzPts val="1400"/>
              <a:buNone/>
              <a:defRPr sz="1600" b="0" i="0" u="none" strike="noStrike" cap="none"/>
            </a:lvl6pPr>
            <a:lvl7pPr marR="0" lvl="6" algn="l" rtl="0">
              <a:spcBef>
                <a:spcPts val="1600"/>
              </a:spcBef>
              <a:spcAft>
                <a:spcPts val="0"/>
              </a:spcAft>
              <a:buSzPts val="1400"/>
              <a:buNone/>
              <a:defRPr sz="1600" b="0" i="0" u="none" strike="noStrike" cap="none"/>
            </a:lvl7pPr>
            <a:lvl8pPr marR="0" lvl="7" algn="l" rtl="0">
              <a:spcBef>
                <a:spcPts val="1600"/>
              </a:spcBef>
              <a:spcAft>
                <a:spcPts val="0"/>
              </a:spcAft>
              <a:buSzPts val="1400"/>
              <a:buNone/>
              <a:defRPr sz="1600" b="0" i="0" u="none" strike="noStrike" cap="none"/>
            </a:lvl8pPr>
            <a:lvl9pPr marR="0" lvl="8" algn="l" rtl="0">
              <a:spcBef>
                <a:spcPts val="1600"/>
              </a:spcBef>
              <a:spcAft>
                <a:spcPts val="1600"/>
              </a:spcAft>
              <a:buSzPts val="1400"/>
              <a:buNone/>
              <a:defRPr sz="1600" b="0" i="0" u="none" strike="noStrike" cap="none"/>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0"/>
        <p:cNvGrpSpPr/>
        <p:nvPr/>
      </p:nvGrpSpPr>
      <p:grpSpPr>
        <a:xfrm>
          <a:off x="0" y="0"/>
          <a:ext cx="0" cy="0"/>
          <a:chOff x="0" y="0"/>
          <a:chExt cx="0" cy="0"/>
        </a:xfrm>
      </p:grpSpPr>
      <p:sp>
        <p:nvSpPr>
          <p:cNvPr id="121" name="Google Shape;121;p29"/>
          <p:cNvSpPr txBox="1">
            <a:spLocks noGrp="1"/>
          </p:cNvSpPr>
          <p:nvPr>
            <p:ph type="title"/>
          </p:nvPr>
        </p:nvSpPr>
        <p:spPr>
          <a:xfrm>
            <a:off x="457498" y="2400067"/>
            <a:ext cx="8228700" cy="5649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3000"/>
              <a:buNone/>
              <a:defRPr sz="1600" b="0" i="0" u="none" strike="noStrike" cap="none"/>
            </a:lvl1pPr>
            <a:lvl2pPr marR="0" lvl="1" algn="l" rtl="0">
              <a:spcBef>
                <a:spcPts val="0"/>
              </a:spcBef>
              <a:spcAft>
                <a:spcPts val="0"/>
              </a:spcAft>
              <a:buSzPts val="3000"/>
              <a:buNone/>
              <a:defRPr sz="1600" b="0" i="0" u="none" strike="noStrike" cap="none"/>
            </a:lvl2pPr>
            <a:lvl3pPr marR="0" lvl="2" algn="l" rtl="0">
              <a:spcBef>
                <a:spcPts val="0"/>
              </a:spcBef>
              <a:spcAft>
                <a:spcPts val="0"/>
              </a:spcAft>
              <a:buSzPts val="3000"/>
              <a:buNone/>
              <a:defRPr sz="1600" b="0" i="0" u="none" strike="noStrike" cap="none"/>
            </a:lvl3pPr>
            <a:lvl4pPr marR="0" lvl="3" algn="l" rtl="0">
              <a:spcBef>
                <a:spcPts val="0"/>
              </a:spcBef>
              <a:spcAft>
                <a:spcPts val="0"/>
              </a:spcAft>
              <a:buSzPts val="3000"/>
              <a:buNone/>
              <a:defRPr sz="1600" b="0" i="0" u="none" strike="noStrike" cap="none"/>
            </a:lvl4pPr>
            <a:lvl5pPr marR="0" lvl="4" algn="l" rtl="0">
              <a:spcBef>
                <a:spcPts val="0"/>
              </a:spcBef>
              <a:spcAft>
                <a:spcPts val="0"/>
              </a:spcAft>
              <a:buSzPts val="3000"/>
              <a:buNone/>
              <a:defRPr sz="1600" b="0" i="0" u="none" strike="noStrike" cap="none"/>
            </a:lvl5pPr>
            <a:lvl6pPr marR="0" lvl="5" algn="l" rtl="0">
              <a:spcBef>
                <a:spcPts val="0"/>
              </a:spcBef>
              <a:spcAft>
                <a:spcPts val="0"/>
              </a:spcAft>
              <a:buSzPts val="3000"/>
              <a:buNone/>
              <a:defRPr sz="1600" b="0" i="0" u="none" strike="noStrike" cap="none"/>
            </a:lvl6pPr>
            <a:lvl7pPr marR="0" lvl="6" algn="l" rtl="0">
              <a:spcBef>
                <a:spcPts val="0"/>
              </a:spcBef>
              <a:spcAft>
                <a:spcPts val="0"/>
              </a:spcAft>
              <a:buSzPts val="3000"/>
              <a:buNone/>
              <a:defRPr sz="1600" b="0" i="0" u="none" strike="noStrike" cap="none"/>
            </a:lvl7pPr>
            <a:lvl8pPr marR="0" lvl="7" algn="l" rtl="0">
              <a:spcBef>
                <a:spcPts val="0"/>
              </a:spcBef>
              <a:spcAft>
                <a:spcPts val="0"/>
              </a:spcAft>
              <a:buSzPts val="3000"/>
              <a:buNone/>
              <a:defRPr sz="1600" b="0" i="0" u="none" strike="noStrike" cap="none"/>
            </a:lvl8pPr>
            <a:lvl9pPr marR="0" lvl="8" algn="l" rtl="0">
              <a:spcBef>
                <a:spcPts val="0"/>
              </a:spcBef>
              <a:spcAft>
                <a:spcPts val="0"/>
              </a:spcAft>
              <a:buSzPts val="3000"/>
              <a:buNone/>
              <a:defRPr sz="1600" b="0" i="0" u="none" strike="noStrike" cap="none"/>
            </a:lvl9pPr>
          </a:lstStyle>
          <a:p>
            <a:endParaRPr/>
          </a:p>
        </p:txBody>
      </p:sp>
      <p:sp>
        <p:nvSpPr>
          <p:cNvPr id="122" name="Google Shape;122;p29"/>
          <p:cNvSpPr txBox="1">
            <a:spLocks noGrp="1"/>
          </p:cNvSpPr>
          <p:nvPr>
            <p:ph type="body" idx="1"/>
          </p:nvPr>
        </p:nvSpPr>
        <p:spPr>
          <a:xfrm>
            <a:off x="457172" y="3232744"/>
            <a:ext cx="4015500" cy="29829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800"/>
              <a:buNone/>
              <a:defRPr sz="1600" b="0" i="0" u="none" strike="noStrike" cap="none"/>
            </a:lvl1pPr>
            <a:lvl2pPr marL="914400" marR="0" lvl="1" indent="-228600" algn="l" rtl="0">
              <a:spcBef>
                <a:spcPts val="1600"/>
              </a:spcBef>
              <a:spcAft>
                <a:spcPts val="0"/>
              </a:spcAft>
              <a:buSzPts val="1400"/>
              <a:buNone/>
              <a:defRPr sz="1600" b="0" i="0" u="none" strike="noStrike" cap="none"/>
            </a:lvl2pPr>
            <a:lvl3pPr marL="1371600" marR="0" lvl="2" indent="-228600" algn="l" rtl="0">
              <a:spcBef>
                <a:spcPts val="1600"/>
              </a:spcBef>
              <a:spcAft>
                <a:spcPts val="0"/>
              </a:spcAft>
              <a:buSzPts val="1400"/>
              <a:buNone/>
              <a:defRPr sz="1600" b="0" i="0" u="none" strike="noStrike" cap="none"/>
            </a:lvl3pPr>
            <a:lvl4pPr marL="1828800" marR="0" lvl="3" indent="-228600" algn="l" rtl="0">
              <a:spcBef>
                <a:spcPts val="1600"/>
              </a:spcBef>
              <a:spcAft>
                <a:spcPts val="0"/>
              </a:spcAft>
              <a:buSzPts val="1400"/>
              <a:buNone/>
              <a:defRPr sz="1600" b="0" i="0" u="none" strike="noStrike" cap="none"/>
            </a:lvl4pPr>
            <a:lvl5pPr marL="2286000" marR="0" lvl="4" indent="-228600" algn="l" rtl="0">
              <a:spcBef>
                <a:spcPts val="1600"/>
              </a:spcBef>
              <a:spcAft>
                <a:spcPts val="0"/>
              </a:spcAft>
              <a:buSzPts val="1400"/>
              <a:buNone/>
              <a:defRPr sz="1600" b="0" i="0" u="none" strike="noStrike" cap="none"/>
            </a:lvl5pPr>
            <a:lvl6pPr marL="2743200" marR="0" lvl="5" indent="-228600" algn="l" rtl="0">
              <a:spcBef>
                <a:spcPts val="1600"/>
              </a:spcBef>
              <a:spcAft>
                <a:spcPts val="0"/>
              </a:spcAft>
              <a:buSzPts val="1400"/>
              <a:buNone/>
              <a:defRPr sz="1600" b="0" i="0" u="none" strike="noStrike" cap="none"/>
            </a:lvl6pPr>
            <a:lvl7pPr marL="3200400" marR="0" lvl="6" indent="-228600" algn="l" rtl="0">
              <a:spcBef>
                <a:spcPts val="1600"/>
              </a:spcBef>
              <a:spcAft>
                <a:spcPts val="0"/>
              </a:spcAft>
              <a:buSzPts val="1400"/>
              <a:buNone/>
              <a:defRPr sz="1600" b="0" i="0" u="none" strike="noStrike" cap="none"/>
            </a:lvl7pPr>
            <a:lvl8pPr marL="3657600" marR="0" lvl="7" indent="-228600" algn="l" rtl="0">
              <a:spcBef>
                <a:spcPts val="1600"/>
              </a:spcBef>
              <a:spcAft>
                <a:spcPts val="0"/>
              </a:spcAft>
              <a:buSzPts val="1400"/>
              <a:buNone/>
              <a:defRPr sz="1600" b="0" i="0" u="none" strike="noStrike" cap="none"/>
            </a:lvl8pPr>
            <a:lvl9pPr marL="4114800" marR="0" lvl="8" indent="-228600" algn="l" rtl="0">
              <a:spcBef>
                <a:spcPts val="1600"/>
              </a:spcBef>
              <a:spcAft>
                <a:spcPts val="1600"/>
              </a:spcAft>
              <a:buSzPts val="1400"/>
              <a:buNone/>
              <a:defRPr sz="1600" b="0" i="0" u="none" strike="noStrike" cap="none"/>
            </a:lvl9pPr>
          </a:lstStyle>
          <a:p>
            <a:endParaRPr/>
          </a:p>
        </p:txBody>
      </p:sp>
      <p:sp>
        <p:nvSpPr>
          <p:cNvPr id="123" name="Google Shape;123;p29"/>
          <p:cNvSpPr txBox="1">
            <a:spLocks noGrp="1"/>
          </p:cNvSpPr>
          <p:nvPr>
            <p:ph type="body" idx="2"/>
          </p:nvPr>
        </p:nvSpPr>
        <p:spPr>
          <a:xfrm>
            <a:off x="4673927" y="3232744"/>
            <a:ext cx="4015500" cy="29829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800"/>
              <a:buNone/>
              <a:defRPr sz="1600" b="0" i="0" u="none" strike="noStrike" cap="none"/>
            </a:lvl1pPr>
            <a:lvl2pPr marL="914400" marR="0" lvl="1" indent="-228600" algn="l" rtl="0">
              <a:spcBef>
                <a:spcPts val="1600"/>
              </a:spcBef>
              <a:spcAft>
                <a:spcPts val="0"/>
              </a:spcAft>
              <a:buSzPts val="1400"/>
              <a:buNone/>
              <a:defRPr sz="1600" b="0" i="0" u="none" strike="noStrike" cap="none"/>
            </a:lvl2pPr>
            <a:lvl3pPr marL="1371600" marR="0" lvl="2" indent="-228600" algn="l" rtl="0">
              <a:spcBef>
                <a:spcPts val="1600"/>
              </a:spcBef>
              <a:spcAft>
                <a:spcPts val="0"/>
              </a:spcAft>
              <a:buSzPts val="1400"/>
              <a:buNone/>
              <a:defRPr sz="1600" b="0" i="0" u="none" strike="noStrike" cap="none"/>
            </a:lvl3pPr>
            <a:lvl4pPr marL="1828800" marR="0" lvl="3" indent="-228600" algn="l" rtl="0">
              <a:spcBef>
                <a:spcPts val="1600"/>
              </a:spcBef>
              <a:spcAft>
                <a:spcPts val="0"/>
              </a:spcAft>
              <a:buSzPts val="1400"/>
              <a:buNone/>
              <a:defRPr sz="1600" b="0" i="0" u="none" strike="noStrike" cap="none"/>
            </a:lvl4pPr>
            <a:lvl5pPr marL="2286000" marR="0" lvl="4" indent="-228600" algn="l" rtl="0">
              <a:spcBef>
                <a:spcPts val="1600"/>
              </a:spcBef>
              <a:spcAft>
                <a:spcPts val="0"/>
              </a:spcAft>
              <a:buSzPts val="1400"/>
              <a:buNone/>
              <a:defRPr sz="1600" b="0" i="0" u="none" strike="noStrike" cap="none"/>
            </a:lvl5pPr>
            <a:lvl6pPr marL="2743200" marR="0" lvl="5" indent="-228600" algn="l" rtl="0">
              <a:spcBef>
                <a:spcPts val="1600"/>
              </a:spcBef>
              <a:spcAft>
                <a:spcPts val="0"/>
              </a:spcAft>
              <a:buSzPts val="1400"/>
              <a:buNone/>
              <a:defRPr sz="1600" b="0" i="0" u="none" strike="noStrike" cap="none"/>
            </a:lvl6pPr>
            <a:lvl7pPr marL="3200400" marR="0" lvl="6" indent="-228600" algn="l" rtl="0">
              <a:spcBef>
                <a:spcPts val="1600"/>
              </a:spcBef>
              <a:spcAft>
                <a:spcPts val="0"/>
              </a:spcAft>
              <a:buSzPts val="1400"/>
              <a:buNone/>
              <a:defRPr sz="1600" b="0" i="0" u="none" strike="noStrike" cap="none"/>
            </a:lvl7pPr>
            <a:lvl8pPr marL="3657600" marR="0" lvl="7" indent="-228600" algn="l" rtl="0">
              <a:spcBef>
                <a:spcPts val="1600"/>
              </a:spcBef>
              <a:spcAft>
                <a:spcPts val="0"/>
              </a:spcAft>
              <a:buSzPts val="1400"/>
              <a:buNone/>
              <a:defRPr sz="1600" b="0" i="0" u="none" strike="noStrike" cap="none"/>
            </a:lvl8pPr>
            <a:lvl9pPr marL="4114800" marR="0" lvl="8" indent="-228600" algn="l" rtl="0">
              <a:spcBef>
                <a:spcPts val="1600"/>
              </a:spcBef>
              <a:spcAft>
                <a:spcPts val="1600"/>
              </a:spcAft>
              <a:buSzPts val="1400"/>
              <a:buNone/>
              <a:defRPr sz="1600" b="0" i="0" u="none" strike="noStrike" cap="none"/>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69" name="Google Shape;69;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rtl="0">
              <a:lnSpc>
                <a:spcPct val="115000"/>
              </a:lnSpc>
              <a:spcBef>
                <a:spcPts val="1600"/>
              </a:spcBef>
              <a:spcAft>
                <a:spcPts val="0"/>
              </a:spcAft>
              <a:buClr>
                <a:schemeClr val="accent3"/>
              </a:buClr>
              <a:buSzPts val="1400"/>
              <a:buFont typeface="Average"/>
              <a:buChar char="○"/>
              <a:defRPr sz="1400">
                <a:solidFill>
                  <a:schemeClr val="accent3"/>
                </a:solidFill>
                <a:latin typeface="Average"/>
                <a:ea typeface="Average"/>
                <a:cs typeface="Average"/>
                <a:sym typeface="Average"/>
              </a:defRPr>
            </a:lvl2pPr>
            <a:lvl3pPr marL="1371600" lvl="2" indent="-317500" rtl="0">
              <a:lnSpc>
                <a:spcPct val="115000"/>
              </a:lnSpc>
              <a:spcBef>
                <a:spcPts val="1600"/>
              </a:spcBef>
              <a:spcAft>
                <a:spcPts val="0"/>
              </a:spcAft>
              <a:buClr>
                <a:schemeClr val="accent3"/>
              </a:buClr>
              <a:buSzPts val="1400"/>
              <a:buFont typeface="Average"/>
              <a:buChar char="■"/>
              <a:defRPr sz="1400">
                <a:solidFill>
                  <a:schemeClr val="accent3"/>
                </a:solidFill>
                <a:latin typeface="Average"/>
                <a:ea typeface="Average"/>
                <a:cs typeface="Average"/>
                <a:sym typeface="Average"/>
              </a:defRPr>
            </a:lvl3pPr>
            <a:lvl4pPr marL="1828800" lvl="3" indent="-317500" rtl="0">
              <a:lnSpc>
                <a:spcPct val="115000"/>
              </a:lnSpc>
              <a:spcBef>
                <a:spcPts val="1600"/>
              </a:spcBef>
              <a:spcAft>
                <a:spcPts val="0"/>
              </a:spcAft>
              <a:buClr>
                <a:schemeClr val="accent3"/>
              </a:buClr>
              <a:buSzPts val="1400"/>
              <a:buFont typeface="Average"/>
              <a:buChar char="●"/>
              <a:defRPr sz="1400">
                <a:solidFill>
                  <a:schemeClr val="accent3"/>
                </a:solidFill>
                <a:latin typeface="Average"/>
                <a:ea typeface="Average"/>
                <a:cs typeface="Average"/>
                <a:sym typeface="Average"/>
              </a:defRPr>
            </a:lvl4pPr>
            <a:lvl5pPr marL="2286000" lvl="4" indent="-317500" rtl="0">
              <a:lnSpc>
                <a:spcPct val="115000"/>
              </a:lnSpc>
              <a:spcBef>
                <a:spcPts val="1600"/>
              </a:spcBef>
              <a:spcAft>
                <a:spcPts val="0"/>
              </a:spcAft>
              <a:buClr>
                <a:schemeClr val="accent3"/>
              </a:buClr>
              <a:buSzPts val="1400"/>
              <a:buFont typeface="Average"/>
              <a:buChar char="○"/>
              <a:defRPr sz="1400">
                <a:solidFill>
                  <a:schemeClr val="accent3"/>
                </a:solidFill>
                <a:latin typeface="Average"/>
                <a:ea typeface="Average"/>
                <a:cs typeface="Average"/>
                <a:sym typeface="Average"/>
              </a:defRPr>
            </a:lvl5pPr>
            <a:lvl6pPr marL="2743200" lvl="5" indent="-317500" rtl="0">
              <a:lnSpc>
                <a:spcPct val="115000"/>
              </a:lnSpc>
              <a:spcBef>
                <a:spcPts val="1600"/>
              </a:spcBef>
              <a:spcAft>
                <a:spcPts val="0"/>
              </a:spcAft>
              <a:buClr>
                <a:schemeClr val="accent3"/>
              </a:buClr>
              <a:buSzPts val="1400"/>
              <a:buFont typeface="Average"/>
              <a:buChar char="■"/>
              <a:defRPr sz="1400">
                <a:solidFill>
                  <a:schemeClr val="accent3"/>
                </a:solidFill>
                <a:latin typeface="Average"/>
                <a:ea typeface="Average"/>
                <a:cs typeface="Average"/>
                <a:sym typeface="Average"/>
              </a:defRPr>
            </a:lvl6pPr>
            <a:lvl7pPr marL="3200400" lvl="6" indent="-317500" rtl="0">
              <a:lnSpc>
                <a:spcPct val="115000"/>
              </a:lnSpc>
              <a:spcBef>
                <a:spcPts val="1600"/>
              </a:spcBef>
              <a:spcAft>
                <a:spcPts val="0"/>
              </a:spcAft>
              <a:buClr>
                <a:schemeClr val="accent3"/>
              </a:buClr>
              <a:buSzPts val="1400"/>
              <a:buFont typeface="Average"/>
              <a:buChar char="●"/>
              <a:defRPr sz="1400">
                <a:solidFill>
                  <a:schemeClr val="accent3"/>
                </a:solidFill>
                <a:latin typeface="Average"/>
                <a:ea typeface="Average"/>
                <a:cs typeface="Average"/>
                <a:sym typeface="Average"/>
              </a:defRPr>
            </a:lvl7pPr>
            <a:lvl8pPr marL="3657600" lvl="7" indent="-317500" rtl="0">
              <a:lnSpc>
                <a:spcPct val="115000"/>
              </a:lnSpc>
              <a:spcBef>
                <a:spcPts val="1600"/>
              </a:spcBef>
              <a:spcAft>
                <a:spcPts val="0"/>
              </a:spcAft>
              <a:buClr>
                <a:schemeClr val="accent3"/>
              </a:buClr>
              <a:buSzPts val="1400"/>
              <a:buFont typeface="Average"/>
              <a:buChar char="○"/>
              <a:defRPr sz="1400">
                <a:solidFill>
                  <a:schemeClr val="accent3"/>
                </a:solidFill>
                <a:latin typeface="Average"/>
                <a:ea typeface="Average"/>
                <a:cs typeface="Average"/>
                <a:sym typeface="Average"/>
              </a:defRPr>
            </a:lvl8pPr>
            <a:lvl9pPr marL="4114800" lvl="8" indent="-317500" rtl="0">
              <a:lnSpc>
                <a:spcPct val="115000"/>
              </a:lnSpc>
              <a:spcBef>
                <a:spcPts val="1600"/>
              </a:spcBef>
              <a:spcAft>
                <a:spcPts val="1600"/>
              </a:spcAft>
              <a:buClr>
                <a:schemeClr val="accent3"/>
              </a:buClr>
              <a:buSzPts val="1400"/>
              <a:buFont typeface="Average"/>
              <a:buChar char="■"/>
              <a:defRPr sz="1400">
                <a:solidFill>
                  <a:schemeClr val="accent3"/>
                </a:solidFill>
                <a:latin typeface="Average"/>
                <a:ea typeface="Average"/>
                <a:cs typeface="Average"/>
                <a:sym typeface="Average"/>
              </a:defRPr>
            </a:lvl9pPr>
          </a:lstStyle>
          <a:p>
            <a:endParaRPr/>
          </a:p>
        </p:txBody>
      </p:sp>
      <p:sp>
        <p:nvSpPr>
          <p:cNvPr id="70" name="Google Shape;70;p1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3"/>
                </a:solidFill>
                <a:latin typeface="Average"/>
                <a:ea typeface="Average"/>
                <a:cs typeface="Average"/>
                <a:sym typeface="Average"/>
              </a:defRPr>
            </a:lvl1pPr>
            <a:lvl2pPr lvl="1" algn="r" rtl="0">
              <a:buNone/>
              <a:defRPr sz="1000">
                <a:solidFill>
                  <a:schemeClr val="accent3"/>
                </a:solidFill>
                <a:latin typeface="Average"/>
                <a:ea typeface="Average"/>
                <a:cs typeface="Average"/>
                <a:sym typeface="Average"/>
              </a:defRPr>
            </a:lvl2pPr>
            <a:lvl3pPr lvl="2" algn="r" rtl="0">
              <a:buNone/>
              <a:defRPr sz="1000">
                <a:solidFill>
                  <a:schemeClr val="accent3"/>
                </a:solidFill>
                <a:latin typeface="Average"/>
                <a:ea typeface="Average"/>
                <a:cs typeface="Average"/>
                <a:sym typeface="Average"/>
              </a:defRPr>
            </a:lvl3pPr>
            <a:lvl4pPr lvl="3" algn="r" rtl="0">
              <a:buNone/>
              <a:defRPr sz="1000">
                <a:solidFill>
                  <a:schemeClr val="accent3"/>
                </a:solidFill>
                <a:latin typeface="Average"/>
                <a:ea typeface="Average"/>
                <a:cs typeface="Average"/>
                <a:sym typeface="Average"/>
              </a:defRPr>
            </a:lvl4pPr>
            <a:lvl5pPr lvl="4" algn="r" rtl="0">
              <a:buNone/>
              <a:defRPr sz="1000">
                <a:solidFill>
                  <a:schemeClr val="accent3"/>
                </a:solidFill>
                <a:latin typeface="Average"/>
                <a:ea typeface="Average"/>
                <a:cs typeface="Average"/>
                <a:sym typeface="Average"/>
              </a:defRPr>
            </a:lvl5pPr>
            <a:lvl6pPr lvl="5" algn="r" rtl="0">
              <a:buNone/>
              <a:defRPr sz="1000">
                <a:solidFill>
                  <a:schemeClr val="accent3"/>
                </a:solidFill>
                <a:latin typeface="Average"/>
                <a:ea typeface="Average"/>
                <a:cs typeface="Average"/>
                <a:sym typeface="Average"/>
              </a:defRPr>
            </a:lvl6pPr>
            <a:lvl7pPr lvl="6" algn="r" rtl="0">
              <a:buNone/>
              <a:defRPr sz="1000">
                <a:solidFill>
                  <a:schemeClr val="accent3"/>
                </a:solidFill>
                <a:latin typeface="Average"/>
                <a:ea typeface="Average"/>
                <a:cs typeface="Average"/>
                <a:sym typeface="Average"/>
              </a:defRPr>
            </a:lvl7pPr>
            <a:lvl8pPr lvl="7" algn="r" rtl="0">
              <a:buNone/>
              <a:defRPr sz="1000">
                <a:solidFill>
                  <a:schemeClr val="accent3"/>
                </a:solidFill>
                <a:latin typeface="Average"/>
                <a:ea typeface="Average"/>
                <a:cs typeface="Average"/>
                <a:sym typeface="Average"/>
              </a:defRPr>
            </a:lvl8pPr>
            <a:lvl9pPr lvl="8" algn="r" rtl="0">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orcid.org/0000-0002-0846-9116"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hyperlink" Target="https://www.theguardian.com/cities/gallery/2017/dec/06/mapping-how-animals-interact-with-cities" TargetMode="External"/><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6.xml"/><Relationship Id="rId1" Type="http://schemas.openxmlformats.org/officeDocument/2006/relationships/slideLayout" Target="../slideLayouts/slideLayout14.xml"/><Relationship Id="rId5" Type="http://schemas.openxmlformats.org/officeDocument/2006/relationships/image" Target="../media/image162.png"/><Relationship Id="rId4" Type="http://schemas.openxmlformats.org/officeDocument/2006/relationships/image" Target="../media/image161.png"/></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7.xml"/><Relationship Id="rId1" Type="http://schemas.openxmlformats.org/officeDocument/2006/relationships/slideLayout" Target="../slideLayouts/slideLayout14.xml"/><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119.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119.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hyperlink" Target="https://oscibio.inbo.be/" TargetMode="External"/><Relationship Id="rId4" Type="http://schemas.openxmlformats.org/officeDocument/2006/relationships/hyperlink" Target="https://lifewatch.inbo.be/blog/"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28.xml"/><Relationship Id="rId1" Type="http://schemas.openxmlformats.org/officeDocument/2006/relationships/slideLayout" Target="../slideLayouts/slideLayout3.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2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133.xml"/><Relationship Id="rId1" Type="http://schemas.openxmlformats.org/officeDocument/2006/relationships/slideLayout" Target="../slideLayouts/slideLayout14.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docs.google.com/document/d/1mlxAQzfcJR4edRkRntQczaiGgqIiqxZolGzbiqhJ-z0/edit?usp=sharing" TargetMode="External"/><Relationship Id="rId2" Type="http://schemas.openxmlformats.org/officeDocument/2006/relationships/notesSlide" Target="../notesSlides/notesSlide143.xml"/><Relationship Id="rId1" Type="http://schemas.openxmlformats.org/officeDocument/2006/relationships/slideLayout" Target="../slideLayouts/slideLayout3.xml"/><Relationship Id="rId5" Type="http://schemas.openxmlformats.org/officeDocument/2006/relationships/image" Target="../media/image200.png"/><Relationship Id="rId4" Type="http://schemas.openxmlformats.org/officeDocument/2006/relationships/image" Target="../media/image199.png"/></Relationships>
</file>

<file path=ppt/slides/_rels/slide14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4.xml"/><Relationship Id="rId1" Type="http://schemas.openxmlformats.org/officeDocument/2006/relationships/slideLayout" Target="../slideLayouts/slideLayout3.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hyperlink" Target="http://www.gbif.org" TargetMode="External"/><Relationship Id="rId2" Type="http://schemas.openxmlformats.org/officeDocument/2006/relationships/notesSlide" Target="../notesSlides/notesSlide148.xml"/><Relationship Id="rId1" Type="http://schemas.openxmlformats.org/officeDocument/2006/relationships/slideLayout" Target="../slideLayouts/slideLayout3.xml"/><Relationship Id="rId4" Type="http://schemas.openxmlformats.org/officeDocument/2006/relationships/image" Target="../media/image207.png"/></Relationships>
</file>

<file path=ppt/slides/_rels/slide14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www.benscott.co.uk/sphere/" TargetMode="External"/><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www.gbif.org" TargetMode="External"/><Relationship Id="rId5" Type="http://schemas.openxmlformats.org/officeDocument/2006/relationships/image" Target="../media/image14.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_rels/slide15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50.xml"/><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15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hyperlink" Target="http://eol.org/" TargetMode="External"/><Relationship Id="rId2" Type="http://schemas.openxmlformats.org/officeDocument/2006/relationships/notesSlide" Target="../notesSlides/notesSlide152.xml"/><Relationship Id="rId1" Type="http://schemas.openxmlformats.org/officeDocument/2006/relationships/slideLayout" Target="../slideLayouts/slideLayout9.xml"/><Relationship Id="rId5" Type="http://schemas.openxmlformats.org/officeDocument/2006/relationships/image" Target="../media/image213.png"/><Relationship Id="rId4" Type="http://schemas.openxmlformats.org/officeDocument/2006/relationships/image" Target="../media/image212.png"/></Relationships>
</file>

<file path=ppt/slides/_rels/slide153.xml.rels><?xml version="1.0" encoding="UTF-8" standalone="yes"?>
<Relationships xmlns="http://schemas.openxmlformats.org/package/2006/relationships"><Relationship Id="rId3" Type="http://schemas.openxmlformats.org/officeDocument/2006/relationships/hyperlink" Target="http://www.catalogueoflife.org/" TargetMode="External"/><Relationship Id="rId2" Type="http://schemas.openxmlformats.org/officeDocument/2006/relationships/notesSlide" Target="../notesSlides/notesSlide153.xml"/><Relationship Id="rId1" Type="http://schemas.openxmlformats.org/officeDocument/2006/relationships/slideLayout" Target="../slideLayouts/slideLayout3.xml"/><Relationship Id="rId4" Type="http://schemas.openxmlformats.org/officeDocument/2006/relationships/image" Target="../media/image214.png"/></Relationships>
</file>

<file path=ppt/slides/_rels/slide154.xml.rels><?xml version="1.0" encoding="UTF-8" standalone="yes"?>
<Relationships xmlns="http://schemas.openxmlformats.org/package/2006/relationships"><Relationship Id="rId3" Type="http://schemas.openxmlformats.org/officeDocument/2006/relationships/hyperlink" Target="https://www.biodiversitylibrary.org/"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 Id="rId4" Type="http://schemas.openxmlformats.org/officeDocument/2006/relationships/image" Target="../media/image215.png"/></Relationships>
</file>

<file path=ppt/slides/_rels/slide15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hyperlink" Target="http://iobis.org/"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4" Type="http://schemas.openxmlformats.org/officeDocument/2006/relationships/image" Target="../media/image217.png"/></Relationships>
</file>

<file path=ppt/slides/_rels/slide157.xml.rels><?xml version="1.0" encoding="UTF-8" standalone="yes"?>
<Relationships xmlns="http://schemas.openxmlformats.org/package/2006/relationships"><Relationship Id="rId3" Type="http://schemas.openxmlformats.org/officeDocument/2006/relationships/hyperlink" Target="http://data.biodiversity.be/" TargetMode="External"/><Relationship Id="rId2" Type="http://schemas.openxmlformats.org/officeDocument/2006/relationships/notesSlide" Target="../notesSlides/notesSlide157.xml"/><Relationship Id="rId1" Type="http://schemas.openxmlformats.org/officeDocument/2006/relationships/slideLayout" Target="../slideLayouts/slideLayout3.xml"/><Relationship Id="rId6" Type="http://schemas.openxmlformats.org/officeDocument/2006/relationships/image" Target="../media/image219.png"/><Relationship Id="rId5" Type="http://schemas.openxmlformats.org/officeDocument/2006/relationships/hyperlink" Target="http://www.biodiversity.aq/" TargetMode="External"/><Relationship Id="rId4" Type="http://schemas.openxmlformats.org/officeDocument/2006/relationships/image" Target="../media/image218.png"/></Relationships>
</file>

<file path=ppt/slides/_rels/slide158.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22.png"/><Relationship Id="rId2" Type="http://schemas.openxmlformats.org/officeDocument/2006/relationships/notesSlide" Target="../notesSlides/notesSlide158.xml"/><Relationship Id="rId1" Type="http://schemas.openxmlformats.org/officeDocument/2006/relationships/slideLayout" Target="../slideLayouts/slideLayout3.xml"/><Relationship Id="rId6" Type="http://schemas.openxmlformats.org/officeDocument/2006/relationships/hyperlink" Target="http://www.freshwaterplatform.eu/" TargetMode="External"/><Relationship Id="rId5" Type="http://schemas.openxmlformats.org/officeDocument/2006/relationships/image" Target="../media/image221.png"/><Relationship Id="rId4" Type="http://schemas.openxmlformats.org/officeDocument/2006/relationships/hyperlink" Target="http://vertnet.org/"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www.ala.org.au/"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4" Type="http://schemas.openxmlformats.org/officeDocument/2006/relationships/image" Target="../media/image2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60.xml"/><Relationship Id="rId1" Type="http://schemas.openxmlformats.org/officeDocument/2006/relationships/slideLayout" Target="../slideLayouts/slideLayout3.xml"/><Relationship Id="rId4" Type="http://schemas.openxmlformats.org/officeDocument/2006/relationships/image" Target="../media/image225.png"/></Relationships>
</file>

<file path=ppt/slides/_rels/slide16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www.lifewatch.be/" TargetMode="External"/><Relationship Id="rId2" Type="http://schemas.openxmlformats.org/officeDocument/2006/relationships/notesSlide" Target="../notesSlides/notesSlide162.xml"/><Relationship Id="rId1" Type="http://schemas.openxmlformats.org/officeDocument/2006/relationships/slideLayout" Target="../slideLayouts/slideLayout3.xml"/><Relationship Id="rId5" Type="http://schemas.openxmlformats.org/officeDocument/2006/relationships/image" Target="../media/image228.png"/><Relationship Id="rId4" Type="http://schemas.openxmlformats.org/officeDocument/2006/relationships/image" Target="../media/image227.png"/></Relationships>
</file>

<file path=ppt/slides/_rels/slide163.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hyperlink" Target="https://www.inaturalist.org/" TargetMode="External"/><Relationship Id="rId7" Type="http://schemas.openxmlformats.org/officeDocument/2006/relationships/image" Target="../media/image231.png"/><Relationship Id="rId2" Type="http://schemas.openxmlformats.org/officeDocument/2006/relationships/notesSlide" Target="../notesSlides/notesSlide163.xml"/><Relationship Id="rId1" Type="http://schemas.openxmlformats.org/officeDocument/2006/relationships/slideLayout" Target="../slideLayouts/slideLayout3.xml"/><Relationship Id="rId6" Type="http://schemas.openxmlformats.org/officeDocument/2006/relationships/image" Target="../media/image230.png"/><Relationship Id="rId5" Type="http://schemas.openxmlformats.org/officeDocument/2006/relationships/hyperlink" Target="https://waarnemingen.be/" TargetMode="External"/><Relationship Id="rId4" Type="http://schemas.openxmlformats.org/officeDocument/2006/relationships/image" Target="../media/image229.png"/><Relationship Id="rId9" Type="http://schemas.openxmlformats.org/officeDocument/2006/relationships/image" Target="../media/image233.png"/></Relationships>
</file>

<file path=ppt/slides/_rels/slide164.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164.xml"/><Relationship Id="rId1" Type="http://schemas.openxmlformats.org/officeDocument/2006/relationships/slideLayout" Target="../slideLayouts/slideLayout3.xml"/><Relationship Id="rId6" Type="http://schemas.openxmlformats.org/officeDocument/2006/relationships/image" Target="../media/image237.png"/><Relationship Id="rId5" Type="http://schemas.openxmlformats.org/officeDocument/2006/relationships/image" Target="../media/image236.png"/><Relationship Id="rId10" Type="http://schemas.openxmlformats.org/officeDocument/2006/relationships/image" Target="../media/image241.png"/><Relationship Id="rId4" Type="http://schemas.openxmlformats.org/officeDocument/2006/relationships/image" Target="../media/image235.png"/><Relationship Id="rId9" Type="http://schemas.openxmlformats.org/officeDocument/2006/relationships/image" Target="../media/image240.png"/></Relationships>
</file>

<file path=ppt/slides/_rels/slide165.xml.rels><?xml version="1.0" encoding="UTF-8" standalone="yes"?>
<Relationships xmlns="http://schemas.openxmlformats.org/package/2006/relationships"><Relationship Id="rId3" Type="http://schemas.openxmlformats.org/officeDocument/2006/relationships/hyperlink" Target="https://www.gbif.org/analytics/global" TargetMode="External"/><Relationship Id="rId2" Type="http://schemas.openxmlformats.org/officeDocument/2006/relationships/notesSlide" Target="../notesSlides/notesSlide165.xml"/><Relationship Id="rId1" Type="http://schemas.openxmlformats.org/officeDocument/2006/relationships/slideLayout" Target="../slideLayouts/slideLayout3.xml"/><Relationship Id="rId5" Type="http://schemas.openxmlformats.org/officeDocument/2006/relationships/image" Target="../media/image243.png"/><Relationship Id="rId4" Type="http://schemas.openxmlformats.org/officeDocument/2006/relationships/image" Target="../media/image242.png"/></Relationships>
</file>

<file path=ppt/slides/_rels/slide16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66.xml"/><Relationship Id="rId1" Type="http://schemas.openxmlformats.org/officeDocument/2006/relationships/slideLayout" Target="../slideLayouts/slideLayout3.xml"/><Relationship Id="rId5" Type="http://schemas.openxmlformats.org/officeDocument/2006/relationships/hyperlink" Target="https://www.gbif.org/analytics/global" TargetMode="External"/><Relationship Id="rId4" Type="http://schemas.openxmlformats.org/officeDocument/2006/relationships/image" Target="../media/image245.png"/></Relationships>
</file>

<file path=ppt/slides/_rels/slide16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7.xml"/><Relationship Id="rId1" Type="http://schemas.openxmlformats.org/officeDocument/2006/relationships/slideLayout" Target="../slideLayouts/slideLayout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68.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notesSlide" Target="../notesSlides/notesSlide168.xml"/><Relationship Id="rId1" Type="http://schemas.openxmlformats.org/officeDocument/2006/relationships/slideLayout" Target="../slideLayouts/slideLayout3.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6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69.xml"/><Relationship Id="rId1" Type="http://schemas.openxmlformats.org/officeDocument/2006/relationships/slideLayout" Target="../slideLayouts/slideLayout3.xml"/><Relationship Id="rId5" Type="http://schemas.openxmlformats.org/officeDocument/2006/relationships/image" Target="../media/image257.png"/><Relationship Id="rId4" Type="http://schemas.openxmlformats.org/officeDocument/2006/relationships/image" Target="../media/image256.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www.boldsystems.org/" TargetMode="External"/><Relationship Id="rId2" Type="http://schemas.openxmlformats.org/officeDocument/2006/relationships/notesSlide" Target="../notesSlides/notesSlide170.xml"/><Relationship Id="rId1" Type="http://schemas.openxmlformats.org/officeDocument/2006/relationships/slideLayout" Target="../slideLayouts/slideLayout3.xml"/><Relationship Id="rId4" Type="http://schemas.openxmlformats.org/officeDocument/2006/relationships/image" Target="../media/image258.png"/></Relationships>
</file>

<file path=ppt/slides/_rels/slide171.xml.rels><?xml version="1.0" encoding="UTF-8" standalone="yes"?>
<Relationships xmlns="http://schemas.openxmlformats.org/package/2006/relationships"><Relationship Id="rId3" Type="http://schemas.openxmlformats.org/officeDocument/2006/relationships/hyperlink" Target="https://www.gbif.org/tools/machine-vision" TargetMode="External"/><Relationship Id="rId2" Type="http://schemas.openxmlformats.org/officeDocument/2006/relationships/notesSlide" Target="../notesSlides/notesSlide171.xml"/><Relationship Id="rId1" Type="http://schemas.openxmlformats.org/officeDocument/2006/relationships/slideLayout" Target="../slideLayouts/slideLayout3.xml"/><Relationship Id="rId4" Type="http://schemas.openxmlformats.org/officeDocument/2006/relationships/image" Target="../media/image259.png"/></Relationships>
</file>

<file path=ppt/slides/_rels/slide17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youtu.be/HvS6sRVZbHo" TargetMode="External"/><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s://www.gbif.org/resource/search?contentType=literature&amp;gbifDatasetKey=5ca32e22-1f1b-4478-ba7f-1916c4e88d67" TargetMode="External"/><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hyperlink" Target="https://demo.gbif.org/occurrence/search" TargetMode="External"/><Relationship Id="rId2" Type="http://schemas.openxmlformats.org/officeDocument/2006/relationships/notesSlide" Target="../notesSlides/notesSlide177.xml"/><Relationship Id="rId1" Type="http://schemas.openxmlformats.org/officeDocument/2006/relationships/slideLayout" Target="../slideLayouts/slideLayout3.xml"/><Relationship Id="rId4" Type="http://schemas.openxmlformats.org/officeDocument/2006/relationships/image" Target="../media/image262.png"/></Relationships>
</file>

<file path=ppt/slides/_rels/slide17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80.xml.rels><?xml version="1.0" encoding="UTF-8" standalone="yes"?>
<Relationships xmlns="http://schemas.openxmlformats.org/package/2006/relationships"><Relationship Id="rId3" Type="http://schemas.openxmlformats.org/officeDocument/2006/relationships/hyperlink" Target="https://demo.gbif.org/species/search" TargetMode="External"/><Relationship Id="rId2" Type="http://schemas.openxmlformats.org/officeDocument/2006/relationships/notesSlide" Target="../notesSlides/notesSlide180.xml"/><Relationship Id="rId1" Type="http://schemas.openxmlformats.org/officeDocument/2006/relationships/slideLayout" Target="../slideLayouts/slideLayout3.xml"/><Relationship Id="rId6" Type="http://schemas.openxmlformats.org/officeDocument/2006/relationships/image" Target="../media/image265.png"/><Relationship Id="rId5" Type="http://schemas.openxmlformats.org/officeDocument/2006/relationships/hyperlink" Target="https://www.gbif.org/en/dataset/d7dddbf4-2cf0-4f39-9b2a-bb099caae36c" TargetMode="External"/><Relationship Id="rId4" Type="http://schemas.openxmlformats.org/officeDocument/2006/relationships/hyperlink" Target="http://elearning.gbif.es/courses/BIDPACIFICDU/document/learning_path/ENGLISH-THIRD-SECTION-Follow-activities/Activity-XI.1-GBIF.org-basic-navigation.html" TargetMode="External"/></Relationships>
</file>

<file path=ppt/slides/_rels/slide181.xml.rels><?xml version="1.0" encoding="UTF-8" standalone="yes"?>
<Relationships xmlns="http://schemas.openxmlformats.org/package/2006/relationships"><Relationship Id="rId3" Type="http://schemas.openxmlformats.org/officeDocument/2006/relationships/hyperlink" Target="http://elearning.gbif.es/courses/BIDPACIFICDU/document/learning_path/ENGLISH-THIRD-SECTION-Follow-activities/Activity-XI.1-GBIF.org-basic-navigation.html" TargetMode="External"/><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image" Target="../media/image266.png"/></Relationships>
</file>

<file path=ppt/slides/_rels/slide182.xml.rels><?xml version="1.0" encoding="UTF-8" standalone="yes"?>
<Relationships xmlns="http://schemas.openxmlformats.org/package/2006/relationships"><Relationship Id="rId3" Type="http://schemas.openxmlformats.org/officeDocument/2006/relationships/hyperlink" Target="http://www.gbif.org" TargetMode="External"/><Relationship Id="rId2" Type="http://schemas.openxmlformats.org/officeDocument/2006/relationships/notesSlide" Target="../notesSlides/notesSlide182.xml"/><Relationship Id="rId1" Type="http://schemas.openxmlformats.org/officeDocument/2006/relationships/slideLayout" Target="../slideLayouts/slideLayout3.xml"/><Relationship Id="rId4" Type="http://schemas.openxmlformats.org/officeDocument/2006/relationships/image" Target="../media/image267.png"/></Relationships>
</file>

<file path=ppt/slides/_rels/slide183.xml.rels><?xml version="1.0" encoding="UTF-8" standalone="yes"?>
<Relationships xmlns="http://schemas.openxmlformats.org/package/2006/relationships"><Relationship Id="rId3" Type="http://schemas.openxmlformats.org/officeDocument/2006/relationships/hyperlink" Target="http://elearning.gbif.es/courses/DATAUSEDECISIONMAKINGSARAJEVO/document/DataUseWorkshop/Balkans-2019/Navigating-GBIF.org.html?cidReq=DATAUSEDECISIONMAKINGSARAJEVO&amp;id_session=0&amp;gidReq=0&amp;gradebook=0&amp;origin=" TargetMode="External"/><Relationship Id="rId2" Type="http://schemas.openxmlformats.org/officeDocument/2006/relationships/notesSlide" Target="../notesSlides/notesSlide183.xml"/><Relationship Id="rId1" Type="http://schemas.openxmlformats.org/officeDocument/2006/relationships/slideLayout" Target="../slideLayouts/slideLayout3.xml"/><Relationship Id="rId5" Type="http://schemas.openxmlformats.org/officeDocument/2006/relationships/image" Target="../media/image268.png"/><Relationship Id="rId4" Type="http://schemas.openxmlformats.org/officeDocument/2006/relationships/hyperlink" Target="https://www.gbif.org/citation-guidelines" TargetMode="External"/></Relationships>
</file>

<file path=ppt/slides/_rels/slide184.xml.rels><?xml version="1.0" encoding="UTF-8" standalone="yes"?>
<Relationships xmlns="http://schemas.openxmlformats.org/package/2006/relationships"><Relationship Id="rId3" Type="http://schemas.openxmlformats.org/officeDocument/2006/relationships/hyperlink" Target="https://demo.gbif.org/dataset/search" TargetMode="External"/><Relationship Id="rId2" Type="http://schemas.openxmlformats.org/officeDocument/2006/relationships/notesSlide" Target="../notesSlides/notesSlide184.xml"/><Relationship Id="rId1" Type="http://schemas.openxmlformats.org/officeDocument/2006/relationships/slideLayout" Target="../slideLayouts/slideLayout3.xml"/><Relationship Id="rId5" Type="http://schemas.openxmlformats.org/officeDocument/2006/relationships/image" Target="../media/image269.png"/><Relationship Id="rId4" Type="http://schemas.openxmlformats.org/officeDocument/2006/relationships/hyperlink" Target="http://elearning.gbif.es/courses/DATAUSEDECISIONMAKINGSARAJEVO/document/DataUseWorkshop/Balkans-2019/Navigating-GBIF.org.html?cidReq=DATAUSEDECISIONMAKINGSARAJEVO&amp;id_session=0&amp;gidReq=0&amp;gradebook=0&amp;origin=" TargetMode="Externa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8" Type="http://schemas.openxmlformats.org/officeDocument/2006/relationships/hyperlink" Target="https://www.gbif.org/analytics/global" TargetMode="External"/><Relationship Id="rId13" Type="http://schemas.openxmlformats.org/officeDocument/2006/relationships/hyperlink" Target="http://api.gbif.org/v1/dataset" TargetMode="External"/><Relationship Id="rId3" Type="http://schemas.openxmlformats.org/officeDocument/2006/relationships/image" Target="../media/image270.png"/><Relationship Id="rId7" Type="http://schemas.openxmlformats.org/officeDocument/2006/relationships/hyperlink" Target="https://www.gbif.org/publisher/search" TargetMode="External"/><Relationship Id="rId12" Type="http://schemas.openxmlformats.org/officeDocument/2006/relationships/hyperlink" Target="http://api.gbif.org/v1/occurrence/1807961791" TargetMode="External"/><Relationship Id="rId2" Type="http://schemas.openxmlformats.org/officeDocument/2006/relationships/notesSlide" Target="../notesSlides/notesSlide186.xml"/><Relationship Id="rId1" Type="http://schemas.openxmlformats.org/officeDocument/2006/relationships/slideLayout" Target="../slideLayouts/slideLayout4.xml"/><Relationship Id="rId6" Type="http://schemas.openxmlformats.org/officeDocument/2006/relationships/hyperlink" Target="https://www.gbif.org/dataset/search" TargetMode="External"/><Relationship Id="rId11" Type="http://schemas.openxmlformats.org/officeDocument/2006/relationships/hyperlink" Target="http://api.gbif.org/v1/occurrence/search?taxonKey=1&amp;datasetKey=5ca32e22-1f1b-4478-ba7f-1916c4e88d67" TargetMode="External"/><Relationship Id="rId5" Type="http://schemas.openxmlformats.org/officeDocument/2006/relationships/hyperlink" Target="https://www.gbif.org/species/search" TargetMode="External"/><Relationship Id="rId10" Type="http://schemas.openxmlformats.org/officeDocument/2006/relationships/hyperlink" Target="https://www.gbif.org/country/BE/summary" TargetMode="External"/><Relationship Id="rId4" Type="http://schemas.openxmlformats.org/officeDocument/2006/relationships/hyperlink" Target="https://www.gbif.org/occurrence/search" TargetMode="External"/><Relationship Id="rId9" Type="http://schemas.openxmlformats.org/officeDocument/2006/relationships/hyperlink" Target="https://www.gbif.org/citation-guidelines" TargetMode="External"/><Relationship Id="rId14" Type="http://schemas.openxmlformats.org/officeDocument/2006/relationships/hyperlink" Target="https://api.gbif.org/v2/map/debug/ol/"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87.xml"/><Relationship Id="rId1" Type="http://schemas.openxmlformats.org/officeDocument/2006/relationships/slideLayout" Target="../slideLayouts/slideLayout19.xml"/><Relationship Id="rId4" Type="http://schemas.openxmlformats.org/officeDocument/2006/relationships/image" Target="../media/image272.png"/></Relationships>
</file>

<file path=ppt/slides/_rels/slide188.xml.rels><?xml version="1.0" encoding="UTF-8" standalone="yes"?>
<Relationships xmlns="http://schemas.openxmlformats.org/package/2006/relationships"><Relationship Id="rId3" Type="http://schemas.openxmlformats.org/officeDocument/2006/relationships/hyperlink" Target="http://rs.tdwg.org/dwc/terms/index.htm#Taxon" TargetMode="External"/><Relationship Id="rId2" Type="http://schemas.openxmlformats.org/officeDocument/2006/relationships/notesSlide" Target="../notesSlides/notesSlide188.xml"/><Relationship Id="rId1" Type="http://schemas.openxmlformats.org/officeDocument/2006/relationships/slideLayout" Target="../slideLayouts/slideLayout19.xml"/><Relationship Id="rId4" Type="http://schemas.openxmlformats.org/officeDocument/2006/relationships/image" Target="../media/image273.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hyperlink" Target="http://www.gbif.org" TargetMode="External"/><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www.catalogueoflife.org/" TargetMode="External"/><Relationship Id="rId5" Type="http://schemas.openxmlformats.org/officeDocument/2006/relationships/image" Target="../media/image42.png"/><Relationship Id="rId4" Type="http://schemas.openxmlformats.org/officeDocument/2006/relationships/hyperlink" Target="http://eol.org/" TargetMode="External"/><Relationship Id="rId9" Type="http://schemas.openxmlformats.org/officeDocument/2006/relationships/image" Target="../media/image44.png"/></Relationships>
</file>

<file path=ppt/slides/_rels/slide190.xml.rels><?xml version="1.0" encoding="UTF-8" standalone="yes"?>
<Relationships xmlns="http://schemas.openxmlformats.org/package/2006/relationships"><Relationship Id="rId3" Type="http://schemas.openxmlformats.org/officeDocument/2006/relationships/hyperlink" Target="http://belgianspiders.be/soortenlijst-van-de-belgische-spinnen/soortenlijst-van-de-belgische-hooiwagens/" TargetMode="External"/><Relationship Id="rId2" Type="http://schemas.openxmlformats.org/officeDocument/2006/relationships/notesSlide" Target="../notesSlides/notesSlide190.xml"/><Relationship Id="rId1" Type="http://schemas.openxmlformats.org/officeDocument/2006/relationships/slideLayout" Target="../slideLayouts/slideLayout18.xml"/><Relationship Id="rId5" Type="http://schemas.openxmlformats.org/officeDocument/2006/relationships/image" Target="../media/image275.png"/><Relationship Id="rId4" Type="http://schemas.openxmlformats.org/officeDocument/2006/relationships/image" Target="../media/image274.png"/></Relationships>
</file>

<file path=ppt/slides/_rels/slide191.xml.rels><?xml version="1.0" encoding="UTF-8" standalone="yes"?>
<Relationships xmlns="http://schemas.openxmlformats.org/package/2006/relationships"><Relationship Id="rId3" Type="http://schemas.openxmlformats.org/officeDocument/2006/relationships/hyperlink" Target="http://belgianspiders.be/soortenlijst-van-de-belgische-spinnen/soortenlijst-van-de-belgische-hooiwagens/" TargetMode="External"/><Relationship Id="rId2" Type="http://schemas.openxmlformats.org/officeDocument/2006/relationships/notesSlide" Target="../notesSlides/notesSlide191.xml"/><Relationship Id="rId1" Type="http://schemas.openxmlformats.org/officeDocument/2006/relationships/slideLayout" Target="../slideLayouts/slideLayout18.xml"/><Relationship Id="rId5" Type="http://schemas.openxmlformats.org/officeDocument/2006/relationships/image" Target="../media/image276.png"/><Relationship Id="rId4" Type="http://schemas.openxmlformats.org/officeDocument/2006/relationships/image" Target="../media/image274.png"/></Relationships>
</file>

<file path=ppt/slides/_rels/slide192.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notesSlide" Target="../notesSlides/notesSlide192.xml"/><Relationship Id="rId1" Type="http://schemas.openxmlformats.org/officeDocument/2006/relationships/slideLayout" Target="../slideLayouts/slideLayout3.xml"/><Relationship Id="rId6" Type="http://schemas.openxmlformats.org/officeDocument/2006/relationships/image" Target="../media/image280.png"/><Relationship Id="rId11" Type="http://schemas.openxmlformats.org/officeDocument/2006/relationships/image" Target="../media/image241.png"/><Relationship Id="rId5" Type="http://schemas.openxmlformats.org/officeDocument/2006/relationships/image" Target="../media/image279.png"/><Relationship Id="rId10" Type="http://schemas.openxmlformats.org/officeDocument/2006/relationships/image" Target="../media/image284.png"/><Relationship Id="rId4" Type="http://schemas.openxmlformats.org/officeDocument/2006/relationships/image" Target="../media/image278.png"/><Relationship Id="rId9" Type="http://schemas.openxmlformats.org/officeDocument/2006/relationships/image" Target="../media/image283.png"/></Relationships>
</file>

<file path=ppt/slides/_rels/slide193.xml.rels><?xml version="1.0" encoding="UTF-8" standalone="yes"?>
<Relationships xmlns="http://schemas.openxmlformats.org/package/2006/relationships"><Relationship Id="rId3" Type="http://schemas.openxmlformats.org/officeDocument/2006/relationships/hyperlink" Target="http://belgianspiders.be/soortenlijst-van-de-belgische-spinnen/soortenlijst-van-de-belgische-hooiwagens/" TargetMode="External"/><Relationship Id="rId2" Type="http://schemas.openxmlformats.org/officeDocument/2006/relationships/notesSlide" Target="../notesSlides/notesSlide193.xml"/><Relationship Id="rId1" Type="http://schemas.openxmlformats.org/officeDocument/2006/relationships/slideLayout" Target="../slideLayouts/slideLayout18.xml"/><Relationship Id="rId5" Type="http://schemas.openxmlformats.org/officeDocument/2006/relationships/image" Target="../media/image285.png"/><Relationship Id="rId4" Type="http://schemas.openxmlformats.org/officeDocument/2006/relationships/image" Target="../media/image274.png"/></Relationships>
</file>

<file path=ppt/slides/_rels/slide19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94.xml"/><Relationship Id="rId1" Type="http://schemas.openxmlformats.org/officeDocument/2006/relationships/slideLayout" Target="../slideLayouts/slideLayout18.xml"/></Relationships>
</file>

<file path=ppt/slides/_rels/slide19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95.xml"/><Relationship Id="rId1" Type="http://schemas.openxmlformats.org/officeDocument/2006/relationships/slideLayout" Target="../slideLayouts/slideLayout17.xml"/></Relationships>
</file>

<file path=ppt/slides/_rels/slide19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96.xml"/><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97.xml"/><Relationship Id="rId1" Type="http://schemas.openxmlformats.org/officeDocument/2006/relationships/slideLayout" Target="../slideLayouts/slideLayout17.xml"/></Relationships>
</file>

<file path=ppt/slides/_rels/slide198.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8.xml"/><Relationship Id="rId1" Type="http://schemas.openxmlformats.org/officeDocument/2006/relationships/slideLayout" Target="../slideLayouts/slideLayout17.xml"/></Relationships>
</file>

<file path=ppt/slides/_rels/slide19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9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s://www.biodiversity.b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hyperlink" Target="https://geobon.org/ebvs/what-are-ebvs/"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00.xml"/><Relationship Id="rId1" Type="http://schemas.openxmlformats.org/officeDocument/2006/relationships/slideLayout" Target="../slideLayouts/slideLayout17.xml"/></Relationships>
</file>

<file path=ppt/slides/_rels/slide201.xml.rels><?xml version="1.0" encoding="UTF-8" standalone="yes"?>
<Relationships xmlns="http://schemas.openxmlformats.org/package/2006/relationships"><Relationship Id="rId3" Type="http://schemas.openxmlformats.org/officeDocument/2006/relationships/hyperlink" Target="http://belgianspiders.be/soortenlijst-van-de-belgische-spinnen/soortenlijst-van-de-belgische-hooiwagens/" TargetMode="External"/><Relationship Id="rId2" Type="http://schemas.openxmlformats.org/officeDocument/2006/relationships/notesSlide" Target="../notesSlides/notesSlide201.xml"/><Relationship Id="rId1" Type="http://schemas.openxmlformats.org/officeDocument/2006/relationships/slideLayout" Target="../slideLayouts/slideLayout18.xml"/><Relationship Id="rId6" Type="http://schemas.openxmlformats.org/officeDocument/2006/relationships/image" Target="../media/image286.png"/><Relationship Id="rId5" Type="http://schemas.openxmlformats.org/officeDocument/2006/relationships/image" Target="../media/image274.png"/><Relationship Id="rId4" Type="http://schemas.openxmlformats.org/officeDocument/2006/relationships/hyperlink" Target="http://127.0.0.1:3333/project?project=1680210668095"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02.xml"/><Relationship Id="rId1" Type="http://schemas.openxmlformats.org/officeDocument/2006/relationships/slideLayout" Target="../slideLayouts/slideLayout18.xml"/><Relationship Id="rId5" Type="http://schemas.openxmlformats.org/officeDocument/2006/relationships/image" Target="../media/image290.png"/><Relationship Id="rId4" Type="http://schemas.openxmlformats.org/officeDocument/2006/relationships/image" Target="../media/image289.png"/></Relationships>
</file>

<file path=ppt/slides/_rels/slide20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03.xml"/><Relationship Id="rId1" Type="http://schemas.openxmlformats.org/officeDocument/2006/relationships/slideLayout" Target="../slideLayouts/slideLayout18.xml"/><Relationship Id="rId4" Type="http://schemas.openxmlformats.org/officeDocument/2006/relationships/image" Target="../media/image292.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0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05.xml"/><Relationship Id="rId1" Type="http://schemas.openxmlformats.org/officeDocument/2006/relationships/slideLayout" Target="../slideLayouts/slideLayout18.xml"/><Relationship Id="rId5" Type="http://schemas.openxmlformats.org/officeDocument/2006/relationships/hyperlink" Target="http://json.parser.online.fr/" TargetMode="External"/><Relationship Id="rId4" Type="http://schemas.openxmlformats.org/officeDocument/2006/relationships/image" Target="../media/image292.png"/></Relationships>
</file>

<file path=ppt/slides/_rels/slide206.xml.rels><?xml version="1.0" encoding="UTF-8" standalone="yes"?>
<Relationships xmlns="http://schemas.openxmlformats.org/package/2006/relationships"><Relationship Id="rId3" Type="http://schemas.openxmlformats.org/officeDocument/2006/relationships/hyperlink" Target="https://docs.google.com/document/d/1YmNkAm6P13i-ap0QBSansbua_ubmNPF5nCXhNeR88g8/edit?usp=sharing" TargetMode="External"/><Relationship Id="rId2" Type="http://schemas.openxmlformats.org/officeDocument/2006/relationships/notesSlide" Target="../notesSlides/notesSlide206.xml"/><Relationship Id="rId1" Type="http://schemas.openxmlformats.org/officeDocument/2006/relationships/slideLayout" Target="../slideLayouts/slideLayout18.xml"/><Relationship Id="rId4" Type="http://schemas.openxmlformats.org/officeDocument/2006/relationships/hyperlink" Target="https://drive.google.com/drive/folders/1Ow_YivgKNFd_wQywKbZnEmf4FTJM1gma?usp=sharing"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7.xml"/><Relationship Id="rId1" Type="http://schemas.openxmlformats.org/officeDocument/2006/relationships/slideLayout" Target="../slideLayouts/slideLayout19.xml"/></Relationships>
</file>

<file path=ppt/slides/_rels/slide20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8.xml"/><Relationship Id="rId1" Type="http://schemas.openxmlformats.org/officeDocument/2006/relationships/slideLayout" Target="../slideLayouts/slideLayout1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hyperlink" Target="https://bmcecol.biomedcentral.com/articles/10.1186/1472-6785-13-16"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7.xml"/></Relationships>
</file>

<file path=ppt/slides/_rels/slide213.xml.rels><?xml version="1.0" encoding="UTF-8" standalone="yes"?>
<Relationships xmlns="http://schemas.openxmlformats.org/package/2006/relationships"><Relationship Id="rId3" Type="http://schemas.openxmlformats.org/officeDocument/2006/relationships/hyperlink" Target="http://more.stevemorse.org/latlonbatch2.html?direction=forward" TargetMode="External"/><Relationship Id="rId2" Type="http://schemas.openxmlformats.org/officeDocument/2006/relationships/notesSlide" Target="../notesSlides/notesSlide213.xml"/><Relationship Id="rId1" Type="http://schemas.openxmlformats.org/officeDocument/2006/relationships/slideLayout" Target="../slideLayouts/slideLayout17.xml"/><Relationship Id="rId5" Type="http://schemas.openxmlformats.org/officeDocument/2006/relationships/hyperlink" Target="http://zoologie.umons.ac.be/tc/Default.aspx" TargetMode="External"/><Relationship Id="rId4" Type="http://schemas.openxmlformats.org/officeDocument/2006/relationships/hyperlink" Target="http://tool-online.com/en/coordinate-converter.php" TargetMode="Externa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15.xml"/><Relationship Id="rId1" Type="http://schemas.openxmlformats.org/officeDocument/2006/relationships/slideLayout" Target="../slideLayouts/slideLayout18.xml"/><Relationship Id="rId4" Type="http://schemas.openxmlformats.org/officeDocument/2006/relationships/image" Target="../media/image296.png"/></Relationships>
</file>

<file path=ppt/slides/_rels/slide22.xml.rels><?xml version="1.0" encoding="UTF-8" standalone="yes"?>
<Relationships xmlns="http://schemas.openxmlformats.org/package/2006/relationships"><Relationship Id="rId3" Type="http://schemas.openxmlformats.org/officeDocument/2006/relationships/hyperlink" Target="https://www.biodiversityinformatics.org/en/"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hyperlink" Target="http://www.vliz.be/docs/nieuws/Costello-et-al_in-press-2018_trends-in-ecology-and-evolution.pdf" TargetMode="External"/><Relationship Id="rId4" Type="http://schemas.openxmlformats.org/officeDocument/2006/relationships/hyperlink" Target="http://www.vliz.be/en/news?p=show&amp;id=649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hyperlink" Target="https://www.gbif.org/dataset/d7dddbf4-2cf0-4f39-9b2a-bb099caae36c"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hyperlink" Target="https://www.gbif.org/dataset/d7dddbf4-2cf0-4f39-9b2a-bb099caae36c"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plazi.or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https://tree.opentreeoflife.org/opentree/argus/opentree11.4@ott93302"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ipt.inbo.be/resource?r=abv-event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3.jp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pdfs.semanticscholar.org/6a3f/77ce9986e87f54b9f9c121bffa5d00f8ff04.pdf"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gbif.org/document/80509/principles-of-data-quality"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mponline.dcc.ac.uk/"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gbif.org/" TargetMode="External"/><Relationship Id="rId7"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www.inbo.be/en/inbo-biological-valuation-map" TargetMode="Externa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hyperlink" Target="http://www.evolutionoftheweb.com/?hl=en"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9.jpg"/></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9.jp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9.jp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opendefinition.org/"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8" Type="http://schemas.openxmlformats.org/officeDocument/2006/relationships/hyperlink" Target="https://www.doi.org/" TargetMode="External"/><Relationship Id="rId13" Type="http://schemas.openxmlformats.org/officeDocument/2006/relationships/image" Target="../media/image123.png"/><Relationship Id="rId3" Type="http://schemas.openxmlformats.org/officeDocument/2006/relationships/hyperlink" Target="https://www.gbif.org/" TargetMode="External"/><Relationship Id="rId7" Type="http://schemas.openxmlformats.org/officeDocument/2006/relationships/hyperlink" Target="https://orcid.org/" TargetMode="External"/><Relationship Id="rId12"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hyperlink" Target="https://datadryad.org/" TargetMode="External"/><Relationship Id="rId11" Type="http://schemas.openxmlformats.org/officeDocument/2006/relationships/image" Target="../media/image121.png"/><Relationship Id="rId5" Type="http://schemas.openxmlformats.org/officeDocument/2006/relationships/hyperlink" Target="https://zenodo.org/" TargetMode="External"/><Relationship Id="rId10" Type="http://schemas.openxmlformats.org/officeDocument/2006/relationships/image" Target="../media/image120.jpg"/><Relationship Id="rId4" Type="http://schemas.openxmlformats.org/officeDocument/2006/relationships/hyperlink" Target="https://www.ncbi.nlm.nih.gov/genbank/" TargetMode="External"/><Relationship Id="rId9" Type="http://schemas.openxmlformats.org/officeDocument/2006/relationships/image" Target="../media/image119.png"/><Relationship Id="rId14" Type="http://schemas.openxmlformats.org/officeDocument/2006/relationships/image" Target="../media/image12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dimitri.carto.com/viz/584013ee-3d05-11e5-8c45-0e49835281d6/public_map"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inbo/red-lists-european-butterflies-checklist"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hyperlink" Target="https://osf.io/7dpgr/" TargetMode="External"/><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89.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30"/>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129" name="Google Shape;129;p30"/>
          <p:cNvPicPr preferRelativeResize="0"/>
          <p:nvPr/>
        </p:nvPicPr>
        <p:blipFill>
          <a:blip r:embed="rId4">
            <a:alphaModFix/>
          </a:blip>
          <a:stretch>
            <a:fillRect/>
          </a:stretch>
        </p:blipFill>
        <p:spPr>
          <a:xfrm>
            <a:off x="630450" y="108400"/>
            <a:ext cx="8286750" cy="1771650"/>
          </a:xfrm>
          <a:prstGeom prst="rect">
            <a:avLst/>
          </a:prstGeom>
          <a:noFill/>
          <a:ln>
            <a:noFill/>
          </a:ln>
        </p:spPr>
      </p:pic>
      <p:sp>
        <p:nvSpPr>
          <p:cNvPr id="130" name="Google Shape;130;p30"/>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Biodiversity Informatics</a:t>
            </a:r>
            <a:endParaRPr/>
          </a:p>
        </p:txBody>
      </p:sp>
      <p:sp>
        <p:nvSpPr>
          <p:cNvPr id="131" name="Google Shape;131;p30"/>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2019</a:t>
            </a:r>
            <a:endParaRPr/>
          </a:p>
        </p:txBody>
      </p:sp>
      <p:sp>
        <p:nvSpPr>
          <p:cNvPr id="132" name="Google Shape;132;p30"/>
          <p:cNvSpPr txBox="1"/>
          <p:nvPr/>
        </p:nvSpPr>
        <p:spPr>
          <a:xfrm>
            <a:off x="5404050" y="3967475"/>
            <a:ext cx="3640500" cy="117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rPr>
              <a:t>Dimitri Brosens</a:t>
            </a:r>
            <a:endParaRPr>
              <a:solidFill>
                <a:srgbClr val="FFFFFF"/>
              </a:solidFill>
            </a:endParaRPr>
          </a:p>
          <a:p>
            <a:pPr marL="0" lvl="0" indent="0" algn="r" rtl="0">
              <a:spcBef>
                <a:spcPts val="0"/>
              </a:spcBef>
              <a:spcAft>
                <a:spcPts val="0"/>
              </a:spcAft>
              <a:buNone/>
            </a:pPr>
            <a:r>
              <a:rPr lang="en">
                <a:solidFill>
                  <a:srgbClr val="FFFFFF"/>
                </a:solidFill>
              </a:rPr>
              <a:t>@dimbro</a:t>
            </a:r>
            <a:endParaRPr>
              <a:solidFill>
                <a:srgbClr val="FFFFFF"/>
              </a:solidFill>
            </a:endParaRPr>
          </a:p>
          <a:p>
            <a:pPr marL="0" lvl="0" indent="0" algn="r" rtl="0">
              <a:spcBef>
                <a:spcPts val="0"/>
              </a:spcBef>
              <a:spcAft>
                <a:spcPts val="0"/>
              </a:spcAft>
              <a:buNone/>
            </a:pPr>
            <a:r>
              <a:rPr lang="en">
                <a:solidFill>
                  <a:srgbClr val="FFFFFF"/>
                </a:solidFill>
              </a:rPr>
              <a:t> </a:t>
            </a:r>
            <a:r>
              <a:rPr lang="en" u="sng">
                <a:solidFill>
                  <a:schemeClr val="hlink"/>
                </a:solidFill>
                <a:hlinkClick r:id="rId5"/>
              </a:rPr>
              <a:t>https://orcid.org/0000-0002-0846-9116</a:t>
            </a:r>
            <a:endParaRPr>
              <a:solidFill>
                <a:srgbClr val="FFFFFF"/>
              </a:solidFill>
            </a:endParaRPr>
          </a:p>
          <a:p>
            <a:pPr marL="0" lvl="0" indent="0" algn="r" rtl="0">
              <a:spcBef>
                <a:spcPts val="0"/>
              </a:spcBef>
              <a:spcAft>
                <a:spcPts val="0"/>
              </a:spcAft>
              <a:buNone/>
            </a:pPr>
            <a:r>
              <a:rPr lang="en">
                <a:solidFill>
                  <a:srgbClr val="FFFFFF"/>
                </a:solidFill>
              </a:rPr>
              <a:t>Dimitri.brosens@inbo.be</a:t>
            </a:r>
            <a:endParaRPr>
              <a:solidFill>
                <a:srgbClr val="FFFFFF"/>
              </a:solidFill>
            </a:endParaRPr>
          </a:p>
        </p:txBody>
      </p:sp>
      <p:pic>
        <p:nvPicPr>
          <p:cNvPr id="133" name="Google Shape;133;p30"/>
          <p:cNvPicPr preferRelativeResize="0"/>
          <p:nvPr/>
        </p:nvPicPr>
        <p:blipFill>
          <a:blip r:embed="rId6">
            <a:alphaModFix/>
          </a:blip>
          <a:stretch>
            <a:fillRect/>
          </a:stretch>
        </p:blipFill>
        <p:spPr>
          <a:xfrm>
            <a:off x="3559787" y="3528700"/>
            <a:ext cx="2024425" cy="1614801"/>
          </a:xfrm>
          <a:prstGeom prst="rect">
            <a:avLst/>
          </a:prstGeom>
          <a:noFill/>
          <a:ln>
            <a:noFill/>
          </a:ln>
        </p:spPr>
      </p:pic>
      <p:pic>
        <p:nvPicPr>
          <p:cNvPr id="134" name="Google Shape;134;p30"/>
          <p:cNvPicPr preferRelativeResize="0"/>
          <p:nvPr/>
        </p:nvPicPr>
        <p:blipFill>
          <a:blip r:embed="rId7">
            <a:alphaModFix/>
          </a:blip>
          <a:stretch>
            <a:fillRect/>
          </a:stretch>
        </p:blipFill>
        <p:spPr>
          <a:xfrm>
            <a:off x="104150" y="4375475"/>
            <a:ext cx="3582175" cy="456950"/>
          </a:xfrm>
          <a:prstGeom prst="rect">
            <a:avLst/>
          </a:prstGeom>
          <a:noFill/>
          <a:ln>
            <a:noFill/>
          </a:ln>
        </p:spPr>
      </p:pic>
      <p:pic>
        <p:nvPicPr>
          <p:cNvPr id="135" name="Google Shape;135;p30"/>
          <p:cNvPicPr preferRelativeResize="0"/>
          <p:nvPr/>
        </p:nvPicPr>
        <p:blipFill>
          <a:blip r:embed="rId8">
            <a:alphaModFix/>
          </a:blip>
          <a:stretch>
            <a:fillRect/>
          </a:stretch>
        </p:blipFill>
        <p:spPr>
          <a:xfrm>
            <a:off x="7966650" y="4262900"/>
            <a:ext cx="241525" cy="2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9"/>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213" name="Google Shape;21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machine observations</a:t>
            </a:r>
            <a:endParaRPr/>
          </a:p>
        </p:txBody>
      </p:sp>
      <p:pic>
        <p:nvPicPr>
          <p:cNvPr id="214" name="Google Shape;214;p39"/>
          <p:cNvPicPr preferRelativeResize="0"/>
          <p:nvPr/>
        </p:nvPicPr>
        <p:blipFill>
          <a:blip r:embed="rId4">
            <a:alphaModFix/>
          </a:blip>
          <a:stretch>
            <a:fillRect/>
          </a:stretch>
        </p:blipFill>
        <p:spPr>
          <a:xfrm>
            <a:off x="41900" y="1170125"/>
            <a:ext cx="3221232" cy="3305975"/>
          </a:xfrm>
          <a:prstGeom prst="rect">
            <a:avLst/>
          </a:prstGeom>
          <a:noFill/>
          <a:ln>
            <a:noFill/>
          </a:ln>
        </p:spPr>
      </p:pic>
      <p:pic>
        <p:nvPicPr>
          <p:cNvPr id="215" name="Google Shape;215;p39">
            <a:hlinkClick r:id="rId5"/>
          </p:cNvPr>
          <p:cNvPicPr preferRelativeResize="0"/>
          <p:nvPr/>
        </p:nvPicPr>
        <p:blipFill>
          <a:blip r:embed="rId6">
            <a:alphaModFix/>
          </a:blip>
          <a:stretch>
            <a:fillRect/>
          </a:stretch>
        </p:blipFill>
        <p:spPr>
          <a:xfrm>
            <a:off x="3222600" y="1170125"/>
            <a:ext cx="5768999" cy="3305976"/>
          </a:xfrm>
          <a:prstGeom prst="rect">
            <a:avLst/>
          </a:prstGeom>
          <a:noFill/>
          <a:ln>
            <a:noFill/>
          </a:ln>
        </p:spPr>
      </p:pic>
      <p:pic>
        <p:nvPicPr>
          <p:cNvPr id="216" name="Google Shape;216;p39"/>
          <p:cNvPicPr preferRelativeResize="0"/>
          <p:nvPr/>
        </p:nvPicPr>
        <p:blipFill>
          <a:blip r:embed="rId7">
            <a:alphaModFix/>
          </a:blip>
          <a:stretch>
            <a:fillRect/>
          </a:stretch>
        </p:blipFill>
        <p:spPr>
          <a:xfrm>
            <a:off x="2609850" y="0"/>
            <a:ext cx="5143500" cy="5143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life cycle</a:t>
            </a:r>
            <a:endParaRPr/>
          </a:p>
        </p:txBody>
      </p:sp>
      <p:pic>
        <p:nvPicPr>
          <p:cNvPr id="931" name="Google Shape;931;p129"/>
          <p:cNvPicPr preferRelativeResize="0"/>
          <p:nvPr/>
        </p:nvPicPr>
        <p:blipFill rotWithShape="1">
          <a:blip r:embed="rId3">
            <a:alphaModFix/>
          </a:blip>
          <a:srcRect t="39" b="49"/>
          <a:stretch/>
        </p:blipFill>
        <p:spPr>
          <a:xfrm>
            <a:off x="1489166" y="1170125"/>
            <a:ext cx="6165668" cy="381711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life cycle</a:t>
            </a:r>
            <a:endParaRPr/>
          </a:p>
        </p:txBody>
      </p:sp>
      <p:pic>
        <p:nvPicPr>
          <p:cNvPr id="937" name="Google Shape;937;p130"/>
          <p:cNvPicPr preferRelativeResize="0"/>
          <p:nvPr/>
        </p:nvPicPr>
        <p:blipFill rotWithShape="1">
          <a:blip r:embed="rId3">
            <a:alphaModFix/>
          </a:blip>
          <a:srcRect t="49" b="49"/>
          <a:stretch/>
        </p:blipFill>
        <p:spPr>
          <a:xfrm>
            <a:off x="1489166" y="1170125"/>
            <a:ext cx="6165668" cy="381656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management plan</a:t>
            </a:r>
            <a:endParaRPr/>
          </a:p>
        </p:txBody>
      </p:sp>
      <p:pic>
        <p:nvPicPr>
          <p:cNvPr id="943" name="Google Shape;943;p131"/>
          <p:cNvPicPr preferRelativeResize="0"/>
          <p:nvPr/>
        </p:nvPicPr>
        <p:blipFill rotWithShape="1">
          <a:blip r:embed="rId3">
            <a:alphaModFix/>
          </a:blip>
          <a:srcRect t="59" b="59"/>
          <a:stretch/>
        </p:blipFill>
        <p:spPr>
          <a:xfrm>
            <a:off x="1489166" y="1170125"/>
            <a:ext cx="6165668" cy="381601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data?</a:t>
            </a:r>
            <a:endParaRPr/>
          </a:p>
        </p:txBody>
      </p:sp>
      <p:pic>
        <p:nvPicPr>
          <p:cNvPr id="949" name="Google Shape;949;p132"/>
          <p:cNvPicPr preferRelativeResize="0"/>
          <p:nvPr/>
        </p:nvPicPr>
        <p:blipFill rotWithShape="1">
          <a:blip r:embed="rId3">
            <a:alphaModFix/>
          </a:blip>
          <a:srcRect l="337" r="337"/>
          <a:stretch/>
        </p:blipFill>
        <p:spPr>
          <a:xfrm>
            <a:off x="440432" y="1170125"/>
            <a:ext cx="6129533" cy="3821980"/>
          </a:xfrm>
          <a:prstGeom prst="rect">
            <a:avLst/>
          </a:prstGeom>
          <a:noFill/>
          <a:ln>
            <a:noFill/>
          </a:ln>
        </p:spPr>
      </p:pic>
      <p:sp>
        <p:nvSpPr>
          <p:cNvPr id="950" name="Google Shape;950;p132"/>
          <p:cNvSpPr txBox="1"/>
          <p:nvPr/>
        </p:nvSpPr>
        <p:spPr>
          <a:xfrm>
            <a:off x="6569975" y="445025"/>
            <a:ext cx="2338500" cy="1559100"/>
          </a:xfrm>
          <a:prstGeom prst="rect">
            <a:avLst/>
          </a:prstGeom>
          <a:solidFill>
            <a:srgbClr val="741B47"/>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rgbClr val="FFFFFF"/>
                </a:solidFill>
              </a:rPr>
              <a:t>any</a:t>
            </a:r>
            <a:r>
              <a:rPr lang="en" sz="1800" i="1">
                <a:solidFill>
                  <a:srgbClr val="FFFFFF"/>
                </a:solidFill>
              </a:rPr>
              <a:t> information</a:t>
            </a:r>
            <a:r>
              <a:rPr lang="en" sz="1800" b="1" i="1">
                <a:solidFill>
                  <a:srgbClr val="FFFFFF"/>
                </a:solidFill>
              </a:rPr>
              <a:t> collected/created</a:t>
            </a:r>
            <a:r>
              <a:rPr lang="en" sz="1800" i="1">
                <a:solidFill>
                  <a:srgbClr val="FFFFFF"/>
                </a:solidFill>
              </a:rPr>
              <a:t> for the purpose of </a:t>
            </a:r>
            <a:r>
              <a:rPr lang="en" sz="1800" b="1" i="1">
                <a:solidFill>
                  <a:srgbClr val="FFFFFF"/>
                </a:solidFill>
              </a:rPr>
              <a:t>analysis </a:t>
            </a:r>
            <a:r>
              <a:rPr lang="en" sz="1800" i="1">
                <a:solidFill>
                  <a:srgbClr val="FFFFFF"/>
                </a:solidFill>
              </a:rPr>
              <a:t>to verify </a:t>
            </a:r>
            <a:r>
              <a:rPr lang="en" sz="1800" b="1" i="1">
                <a:solidFill>
                  <a:srgbClr val="FFFFFF"/>
                </a:solidFill>
              </a:rPr>
              <a:t>scientific claims</a:t>
            </a:r>
            <a:endParaRPr sz="1800" i="1">
              <a:solidFill>
                <a:srgbClr val="FFFFFF"/>
              </a:solidFill>
            </a:endParaRPr>
          </a:p>
        </p:txBody>
      </p:sp>
      <p:sp>
        <p:nvSpPr>
          <p:cNvPr id="951" name="Google Shape;951;p132"/>
          <p:cNvSpPr txBox="1"/>
          <p:nvPr/>
        </p:nvSpPr>
        <p:spPr>
          <a:xfrm>
            <a:off x="6607650" y="2127750"/>
            <a:ext cx="2300700" cy="1673400"/>
          </a:xfrm>
          <a:prstGeom prst="rect">
            <a:avLst/>
          </a:prstGeom>
          <a:noFill/>
          <a:ln w="2857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FEFEF"/>
                </a:solidFill>
              </a:rPr>
              <a:t>Digital(ized) data:</a:t>
            </a:r>
            <a:r>
              <a:rPr lang="en">
                <a:solidFill>
                  <a:srgbClr val="EFEFEF"/>
                </a:solidFill>
              </a:rPr>
              <a:t> observations, measurements, pictures, audio, models,...</a:t>
            </a:r>
            <a:endParaRPr>
              <a:solidFill>
                <a:srgbClr val="EFEFEF"/>
              </a:solidFill>
            </a:endParaRPr>
          </a:p>
          <a:p>
            <a:pPr marL="0" lvl="0" indent="0" algn="l" rtl="0">
              <a:spcBef>
                <a:spcPts val="0"/>
              </a:spcBef>
              <a:spcAft>
                <a:spcPts val="0"/>
              </a:spcAft>
              <a:buNone/>
            </a:pPr>
            <a:r>
              <a:rPr lang="en" b="1">
                <a:solidFill>
                  <a:srgbClr val="EFEFEF"/>
                </a:solidFill>
              </a:rPr>
              <a:t>Physical data:</a:t>
            </a:r>
            <a:r>
              <a:rPr lang="en">
                <a:solidFill>
                  <a:srgbClr val="EFEFEF"/>
                </a:solidFill>
              </a:rPr>
              <a:t> </a:t>
            </a:r>
            <a:endParaRPr>
              <a:solidFill>
                <a:srgbClr val="EFEFEF"/>
              </a:solidFill>
            </a:endParaRPr>
          </a:p>
          <a:p>
            <a:pPr marL="0" lvl="0" indent="0" algn="l" rtl="0">
              <a:spcBef>
                <a:spcPts val="0"/>
              </a:spcBef>
              <a:spcAft>
                <a:spcPts val="0"/>
              </a:spcAft>
              <a:buNone/>
            </a:pPr>
            <a:r>
              <a:rPr lang="en">
                <a:solidFill>
                  <a:srgbClr val="EFEFEF"/>
                </a:solidFill>
              </a:rPr>
              <a:t>samples (soil, water, tissue,...), collections,...</a:t>
            </a:r>
            <a:endParaRPr>
              <a:solidFill>
                <a:srgbClr val="EFEFE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organisation</a:t>
            </a:r>
            <a:endParaRPr/>
          </a:p>
        </p:txBody>
      </p:sp>
      <p:pic>
        <p:nvPicPr>
          <p:cNvPr id="957" name="Google Shape;957;p133"/>
          <p:cNvPicPr preferRelativeResize="0"/>
          <p:nvPr/>
        </p:nvPicPr>
        <p:blipFill>
          <a:blip r:embed="rId3">
            <a:alphaModFix/>
          </a:blip>
          <a:stretch>
            <a:fillRect/>
          </a:stretch>
        </p:blipFill>
        <p:spPr>
          <a:xfrm>
            <a:off x="2063125" y="1170125"/>
            <a:ext cx="5133768" cy="38209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organisation….. Why?</a:t>
            </a:r>
            <a:endParaRPr/>
          </a:p>
        </p:txBody>
      </p:sp>
      <p:sp>
        <p:nvSpPr>
          <p:cNvPr id="963" name="Google Shape;963;p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i="1"/>
              <a:t>“Good data organization is the </a:t>
            </a:r>
            <a:r>
              <a:rPr lang="en" sz="2000" b="1" i="1">
                <a:solidFill>
                  <a:srgbClr val="FFFFFF"/>
                </a:solidFill>
              </a:rPr>
              <a:t>foundation of any research project</a:t>
            </a:r>
            <a:r>
              <a:rPr lang="en" sz="2000" i="1"/>
              <a:t>. We </a:t>
            </a:r>
            <a:r>
              <a:rPr lang="en" sz="2000" i="1" u="sng"/>
              <a:t>organize data in spreadsheets</a:t>
            </a:r>
            <a:r>
              <a:rPr lang="en" sz="2000" i="1"/>
              <a:t> in the ways that we as humans want to work with the data, </a:t>
            </a:r>
            <a:r>
              <a:rPr lang="en" sz="2000" i="1" u="sng"/>
              <a:t>but computers require that data be organized in particular ways.</a:t>
            </a:r>
            <a:r>
              <a:rPr lang="en" sz="2000" i="1"/>
              <a:t> In order to use tools that make computation more efficient, such as programming languages like R or Python, </a:t>
            </a:r>
            <a:r>
              <a:rPr lang="en" sz="2000" i="1" u="sng"/>
              <a:t>we need to structure our data the way that computers need the data</a:t>
            </a:r>
            <a:r>
              <a:rPr lang="en" sz="2000" i="1"/>
              <a:t>. Since this is where most research projects start, this is where we want to start too!”</a:t>
            </a:r>
            <a:endParaRPr sz="2000" i="1"/>
          </a:p>
          <a:p>
            <a:pPr marL="0" lvl="0" indent="0" algn="r" rtl="0">
              <a:spcBef>
                <a:spcPts val="1600"/>
              </a:spcBef>
              <a:spcAft>
                <a:spcPts val="1600"/>
              </a:spcAft>
              <a:buNone/>
            </a:pPr>
            <a:r>
              <a:rPr lang="en"/>
              <a:t>(Data Carpentry)</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Google Shape;968;p135"/>
          <p:cNvPicPr preferRelativeResize="0"/>
          <p:nvPr/>
        </p:nvPicPr>
        <p:blipFill rotWithShape="1">
          <a:blip r:embed="rId3">
            <a:alphaModFix/>
          </a:blip>
          <a:srcRect/>
          <a:stretch/>
        </p:blipFill>
        <p:spPr>
          <a:xfrm rot="1239598">
            <a:off x="5730989" y="3152414"/>
            <a:ext cx="3047270" cy="1945851"/>
          </a:xfrm>
          <a:prstGeom prst="rect">
            <a:avLst/>
          </a:prstGeom>
          <a:noFill/>
          <a:ln>
            <a:noFill/>
          </a:ln>
        </p:spPr>
      </p:pic>
      <p:sp>
        <p:nvSpPr>
          <p:cNvPr id="969" name="Google Shape;969;p135"/>
          <p:cNvSpPr txBox="1"/>
          <p:nvPr/>
        </p:nvSpPr>
        <p:spPr>
          <a:xfrm>
            <a:off x="457172" y="48981"/>
            <a:ext cx="8228700" cy="587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3000" strike="noStrike">
                <a:solidFill>
                  <a:srgbClr val="FFFFFF"/>
                </a:solidFill>
                <a:latin typeface="Oswald"/>
                <a:ea typeface="Oswald"/>
                <a:cs typeface="Oswald"/>
                <a:sym typeface="Oswald"/>
              </a:rPr>
              <a:t>Data is often messy</a:t>
            </a:r>
            <a:endParaRPr sz="3000" strike="noStrike">
              <a:solidFill>
                <a:srgbClr val="FFFFFF"/>
              </a:solidFill>
              <a:latin typeface="Oswald"/>
              <a:ea typeface="Oswald"/>
              <a:cs typeface="Oswald"/>
              <a:sym typeface="Oswald"/>
            </a:endParaRPr>
          </a:p>
        </p:txBody>
      </p:sp>
      <p:sp>
        <p:nvSpPr>
          <p:cNvPr id="970" name="Google Shape;970;p135"/>
          <p:cNvSpPr txBox="1"/>
          <p:nvPr/>
        </p:nvSpPr>
        <p:spPr>
          <a:xfrm>
            <a:off x="457172" y="1203299"/>
            <a:ext cx="4015500" cy="3400800"/>
          </a:xfrm>
          <a:prstGeom prst="rect">
            <a:avLst/>
          </a:prstGeom>
          <a:noFill/>
          <a:ln>
            <a:noFill/>
          </a:ln>
        </p:spPr>
        <p:txBody>
          <a:bodyPr spcFirstLastPara="1" wrap="square" lIns="0" tIns="0" rIns="0" bIns="0" anchor="t" anchorCtr="0">
            <a:noAutofit/>
          </a:bodyPr>
          <a:lstStyle/>
          <a:p>
            <a:pPr marL="393700" marR="0" lvl="0" indent="-292100" algn="l" rtl="0">
              <a:spcBef>
                <a:spcPts val="0"/>
              </a:spcBef>
              <a:spcAft>
                <a:spcPts val="0"/>
              </a:spcAft>
              <a:buClr>
                <a:srgbClr val="CCCCCC"/>
              </a:buClr>
              <a:buSzPts val="1000"/>
              <a:buFont typeface="Noto Sans Symbols"/>
              <a:buChar char="●"/>
            </a:pPr>
            <a:r>
              <a:rPr lang="en" sz="2200" b="0" strike="noStrike">
                <a:solidFill>
                  <a:srgbClr val="CCCCCC"/>
                </a:solidFill>
                <a:latin typeface="Ubuntu"/>
                <a:ea typeface="Ubuntu"/>
                <a:cs typeface="Ubuntu"/>
                <a:sym typeface="Ubuntu"/>
              </a:rPr>
              <a:t>In worksheets as</a:t>
            </a:r>
            <a:endParaRPr sz="2200" b="0" strike="noStrike">
              <a:solidFill>
                <a:srgbClr val="CCCCCC"/>
              </a:solidFill>
              <a:latin typeface="Ubuntu"/>
              <a:ea typeface="Ubuntu"/>
              <a:cs typeface="Ubuntu"/>
              <a:sym typeface="Ubuntu"/>
            </a:endParaRPr>
          </a:p>
          <a:p>
            <a:pPr marL="787400" marR="0" lvl="1" indent="-298450" algn="l" rtl="0">
              <a:spcBef>
                <a:spcPts val="0"/>
              </a:spcBef>
              <a:spcAft>
                <a:spcPts val="0"/>
              </a:spcAft>
              <a:buClr>
                <a:srgbClr val="CCCCCC"/>
              </a:buClr>
              <a:buSzPts val="900"/>
              <a:buFont typeface="Noto Sans Symbols"/>
              <a:buChar char="●"/>
            </a:pPr>
            <a:r>
              <a:rPr lang="en" sz="1900" b="0" i="0" u="none" strike="noStrike" cap="none">
                <a:solidFill>
                  <a:srgbClr val="CCCCCC"/>
                </a:solidFill>
                <a:latin typeface="Ubuntu"/>
                <a:ea typeface="Ubuntu"/>
                <a:cs typeface="Ubuntu"/>
                <a:sym typeface="Ubuntu"/>
              </a:rPr>
              <a:t>Excel</a:t>
            </a:r>
            <a:endParaRPr sz="1900" b="0" i="0" u="none" strike="noStrike" cap="none">
              <a:solidFill>
                <a:srgbClr val="CCCCCC"/>
              </a:solidFill>
              <a:latin typeface="Ubuntu"/>
              <a:ea typeface="Ubuntu"/>
              <a:cs typeface="Ubuntu"/>
              <a:sym typeface="Ubuntu"/>
            </a:endParaRPr>
          </a:p>
          <a:p>
            <a:pPr marL="787400" marR="0" lvl="1" indent="-298450" algn="l" rtl="0">
              <a:spcBef>
                <a:spcPts val="0"/>
              </a:spcBef>
              <a:spcAft>
                <a:spcPts val="0"/>
              </a:spcAft>
              <a:buClr>
                <a:srgbClr val="CCCCCC"/>
              </a:buClr>
              <a:buSzPts val="900"/>
              <a:buFont typeface="Noto Sans Symbols"/>
              <a:buChar char="●"/>
            </a:pPr>
            <a:r>
              <a:rPr lang="en" sz="1900" b="0" i="0" u="none" strike="noStrike" cap="none">
                <a:solidFill>
                  <a:srgbClr val="CCCCCC"/>
                </a:solidFill>
                <a:latin typeface="Ubuntu"/>
                <a:ea typeface="Ubuntu"/>
                <a:cs typeface="Ubuntu"/>
                <a:sym typeface="Ubuntu"/>
              </a:rPr>
              <a:t>OpenOffice</a:t>
            </a:r>
            <a:endParaRPr sz="1900" b="0" i="0" u="none" strike="noStrike" cap="none">
              <a:solidFill>
                <a:srgbClr val="CCCCCC"/>
              </a:solidFill>
              <a:latin typeface="Ubuntu"/>
              <a:ea typeface="Ubuntu"/>
              <a:cs typeface="Ubuntu"/>
              <a:sym typeface="Ubuntu"/>
            </a:endParaRPr>
          </a:p>
          <a:p>
            <a:pPr marL="787400" marR="0" lvl="1" indent="-298450" algn="l" rtl="0">
              <a:spcBef>
                <a:spcPts val="0"/>
              </a:spcBef>
              <a:spcAft>
                <a:spcPts val="0"/>
              </a:spcAft>
              <a:buClr>
                <a:srgbClr val="CCCCCC"/>
              </a:buClr>
              <a:buSzPts val="900"/>
              <a:buFont typeface="Noto Sans Symbols"/>
              <a:buChar char="●"/>
            </a:pPr>
            <a:r>
              <a:rPr lang="en" sz="1900" b="0" i="0" u="none" strike="noStrike" cap="none">
                <a:solidFill>
                  <a:srgbClr val="CCCCCC"/>
                </a:solidFill>
                <a:latin typeface="Ubuntu"/>
                <a:ea typeface="Ubuntu"/>
                <a:cs typeface="Ubuntu"/>
                <a:sym typeface="Ubuntu"/>
              </a:rPr>
              <a:t>LibreOffice</a:t>
            </a:r>
            <a:endParaRPr sz="1900" b="0" i="0" u="none" strike="noStrike" cap="none">
              <a:solidFill>
                <a:srgbClr val="CCCCCC"/>
              </a:solidFill>
              <a:latin typeface="Ubuntu"/>
              <a:ea typeface="Ubuntu"/>
              <a:cs typeface="Ubuntu"/>
              <a:sym typeface="Ubuntu"/>
            </a:endParaRPr>
          </a:p>
        </p:txBody>
      </p:sp>
      <p:pic>
        <p:nvPicPr>
          <p:cNvPr id="971" name="Google Shape;971;p135"/>
          <p:cNvPicPr preferRelativeResize="0"/>
          <p:nvPr/>
        </p:nvPicPr>
        <p:blipFill rotWithShape="1">
          <a:blip r:embed="rId4">
            <a:alphaModFix/>
          </a:blip>
          <a:srcRect/>
          <a:stretch/>
        </p:blipFill>
        <p:spPr>
          <a:xfrm rot="-420600">
            <a:off x="4200421" y="767695"/>
            <a:ext cx="4210403" cy="3097883"/>
          </a:xfrm>
          <a:prstGeom prst="rect">
            <a:avLst/>
          </a:prstGeom>
          <a:noFill/>
          <a:ln>
            <a:noFill/>
          </a:ln>
        </p:spPr>
      </p:pic>
      <p:pic>
        <p:nvPicPr>
          <p:cNvPr id="972" name="Google Shape;972;p135"/>
          <p:cNvPicPr preferRelativeResize="0"/>
          <p:nvPr/>
        </p:nvPicPr>
        <p:blipFill rotWithShape="1">
          <a:blip r:embed="rId5">
            <a:alphaModFix/>
          </a:blip>
          <a:srcRect/>
          <a:stretch/>
        </p:blipFill>
        <p:spPr>
          <a:xfrm>
            <a:off x="2155238" y="2995676"/>
            <a:ext cx="3223601" cy="209834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36"/>
          <p:cNvSpPr txBox="1"/>
          <p:nvPr/>
        </p:nvSpPr>
        <p:spPr>
          <a:xfrm>
            <a:off x="457172" y="48981"/>
            <a:ext cx="8228700" cy="587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3000" strike="noStrike">
                <a:solidFill>
                  <a:srgbClr val="FFFFFF"/>
                </a:solidFill>
                <a:latin typeface="Oswald"/>
                <a:ea typeface="Oswald"/>
                <a:cs typeface="Oswald"/>
                <a:sym typeface="Oswald"/>
              </a:rPr>
              <a:t>Or often messy organized</a:t>
            </a:r>
            <a:endParaRPr sz="3000" strike="noStrike">
              <a:solidFill>
                <a:srgbClr val="FFFFFF"/>
              </a:solidFill>
              <a:latin typeface="Oswald"/>
              <a:ea typeface="Oswald"/>
              <a:cs typeface="Oswald"/>
              <a:sym typeface="Oswald"/>
            </a:endParaRPr>
          </a:p>
        </p:txBody>
      </p:sp>
      <p:sp>
        <p:nvSpPr>
          <p:cNvPr id="978" name="Google Shape;978;p136"/>
          <p:cNvSpPr txBox="1"/>
          <p:nvPr/>
        </p:nvSpPr>
        <p:spPr>
          <a:xfrm>
            <a:off x="806264" y="1192392"/>
            <a:ext cx="4015500" cy="54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700" b="0" strike="noStrike">
                <a:solidFill>
                  <a:srgbClr val="B7B7B7"/>
                </a:solidFill>
                <a:latin typeface="Ubuntu"/>
                <a:ea typeface="Ubuntu"/>
                <a:cs typeface="Ubuntu"/>
                <a:sym typeface="Ubuntu"/>
              </a:rPr>
              <a:t>In databases </a:t>
            </a:r>
            <a:endParaRPr sz="2700" b="0" strike="noStrike">
              <a:solidFill>
                <a:srgbClr val="B7B7B7"/>
              </a:solidFill>
              <a:latin typeface="Ubuntu"/>
              <a:ea typeface="Ubuntu"/>
              <a:cs typeface="Ubuntu"/>
              <a:sym typeface="Ubuntu"/>
            </a:endParaRPr>
          </a:p>
          <a:p>
            <a:pPr marL="0" marR="0" lvl="0" indent="0" algn="l" rtl="0">
              <a:spcBef>
                <a:spcPts val="0"/>
              </a:spcBef>
              <a:spcAft>
                <a:spcPts val="0"/>
              </a:spcAft>
              <a:buNone/>
            </a:pPr>
            <a:endParaRPr sz="1900" b="0" i="0" u="none" strike="noStrike" cap="none">
              <a:solidFill>
                <a:srgbClr val="000000"/>
              </a:solidFill>
              <a:latin typeface="Ubuntu"/>
              <a:ea typeface="Ubuntu"/>
              <a:cs typeface="Ubuntu"/>
              <a:sym typeface="Ubuntu"/>
            </a:endParaRPr>
          </a:p>
        </p:txBody>
      </p:sp>
      <p:pic>
        <p:nvPicPr>
          <p:cNvPr id="979" name="Google Shape;979;p136"/>
          <p:cNvPicPr preferRelativeResize="0"/>
          <p:nvPr/>
        </p:nvPicPr>
        <p:blipFill rotWithShape="1">
          <a:blip r:embed="rId3">
            <a:alphaModFix/>
          </a:blip>
          <a:srcRect/>
          <a:stretch/>
        </p:blipFill>
        <p:spPr>
          <a:xfrm rot="-30000">
            <a:off x="534237" y="2024220"/>
            <a:ext cx="4507882" cy="2788649"/>
          </a:xfrm>
          <a:prstGeom prst="rect">
            <a:avLst/>
          </a:prstGeom>
          <a:noFill/>
          <a:ln>
            <a:noFill/>
          </a:ln>
        </p:spPr>
      </p:pic>
      <p:pic>
        <p:nvPicPr>
          <p:cNvPr id="980" name="Google Shape;980;p136"/>
          <p:cNvPicPr preferRelativeResize="0"/>
          <p:nvPr/>
        </p:nvPicPr>
        <p:blipFill rotWithShape="1">
          <a:blip r:embed="rId4">
            <a:alphaModFix/>
          </a:blip>
          <a:srcRect/>
          <a:stretch/>
        </p:blipFill>
        <p:spPr>
          <a:xfrm>
            <a:off x="3402663" y="979619"/>
            <a:ext cx="5609954" cy="313478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 flat files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986" name="Google Shape;986;p137"/>
          <p:cNvPicPr preferRelativeResize="0"/>
          <p:nvPr/>
        </p:nvPicPr>
        <p:blipFill>
          <a:blip r:embed="rId3">
            <a:alphaModFix/>
          </a:blip>
          <a:stretch>
            <a:fillRect/>
          </a:stretch>
        </p:blipFill>
        <p:spPr>
          <a:xfrm>
            <a:off x="1175150" y="1130600"/>
            <a:ext cx="6793694" cy="38209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Flat file?</a:t>
            </a:r>
            <a:endParaRPr/>
          </a:p>
        </p:txBody>
      </p:sp>
      <p:sp>
        <p:nvSpPr>
          <p:cNvPr id="992" name="Google Shape;992;p138"/>
          <p:cNvSpPr txBox="1">
            <a:spLocks noGrp="1"/>
          </p:cNvSpPr>
          <p:nvPr>
            <p:ph type="body" idx="1"/>
          </p:nvPr>
        </p:nvSpPr>
        <p:spPr>
          <a:xfrm>
            <a:off x="311700" y="1152475"/>
            <a:ext cx="8520600" cy="21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 file includes a table with one record per line</a:t>
            </a:r>
            <a:endParaRPr/>
          </a:p>
          <a:p>
            <a:pPr marL="0" lvl="0" indent="0" algn="l" rtl="0">
              <a:spcBef>
                <a:spcPts val="1600"/>
              </a:spcBef>
              <a:spcAft>
                <a:spcPts val="0"/>
              </a:spcAft>
              <a:buNone/>
            </a:pPr>
            <a:r>
              <a:rPr lang="en"/>
              <a:t>different columns in a record are delimited by a comma or tab to separate the fields</a:t>
            </a:r>
            <a:endParaRPr/>
          </a:p>
          <a:p>
            <a:pPr marL="0" lvl="0" indent="0" algn="l" rtl="0">
              <a:spcBef>
                <a:spcPts val="1600"/>
              </a:spcBef>
              <a:spcAft>
                <a:spcPts val="0"/>
              </a:spcAft>
              <a:buNone/>
            </a:pPr>
            <a:r>
              <a:rPr lang="en"/>
              <a:t>Every column in a flat file is restricted to a specific data type.</a:t>
            </a:r>
            <a:endParaRPr/>
          </a:p>
          <a:p>
            <a:pPr marL="0" lvl="0" indent="0" algn="l" rtl="0">
              <a:spcBef>
                <a:spcPts val="1600"/>
              </a:spcBef>
              <a:spcAft>
                <a:spcPts val="1600"/>
              </a:spcAft>
              <a:buNone/>
            </a:pPr>
            <a:r>
              <a:rPr lang="en"/>
              <a:t>The first row in a flat file refers to the field name</a:t>
            </a:r>
            <a:endParaRPr/>
          </a:p>
        </p:txBody>
      </p:sp>
      <p:sp>
        <p:nvSpPr>
          <p:cNvPr id="993" name="Google Shape;993;p138"/>
          <p:cNvSpPr txBox="1"/>
          <p:nvPr/>
        </p:nvSpPr>
        <p:spPr>
          <a:xfrm>
            <a:off x="2542950" y="3665525"/>
            <a:ext cx="4058100" cy="8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Oswald"/>
                <a:ea typeface="Oswald"/>
                <a:cs typeface="Oswald"/>
                <a:sym typeface="Oswald"/>
              </a:rPr>
              <a:t>Flat files should be Tidy</a:t>
            </a:r>
            <a:endParaRPr sz="3600">
              <a:solidFill>
                <a:srgbClr val="FFFFFF"/>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data</a:t>
            </a:r>
            <a:endParaRPr/>
          </a:p>
        </p:txBody>
      </p:sp>
      <p:pic>
        <p:nvPicPr>
          <p:cNvPr id="222" name="Google Shape;222;p40"/>
          <p:cNvPicPr preferRelativeResize="0"/>
          <p:nvPr/>
        </p:nvPicPr>
        <p:blipFill>
          <a:blip r:embed="rId3">
            <a:alphaModFix/>
          </a:blip>
          <a:stretch>
            <a:fillRect/>
          </a:stretch>
        </p:blipFill>
        <p:spPr>
          <a:xfrm>
            <a:off x="1526475" y="1401750"/>
            <a:ext cx="2241976" cy="1681475"/>
          </a:xfrm>
          <a:prstGeom prst="rect">
            <a:avLst/>
          </a:prstGeom>
          <a:noFill/>
          <a:ln>
            <a:noFill/>
          </a:ln>
        </p:spPr>
      </p:pic>
      <p:pic>
        <p:nvPicPr>
          <p:cNvPr id="223" name="Google Shape;223;p40"/>
          <p:cNvPicPr preferRelativeResize="0"/>
          <p:nvPr/>
        </p:nvPicPr>
        <p:blipFill>
          <a:blip r:embed="rId4">
            <a:alphaModFix/>
          </a:blip>
          <a:stretch>
            <a:fillRect/>
          </a:stretch>
        </p:blipFill>
        <p:spPr>
          <a:xfrm>
            <a:off x="3920851" y="1170125"/>
            <a:ext cx="5070749" cy="2488768"/>
          </a:xfrm>
          <a:prstGeom prst="rect">
            <a:avLst/>
          </a:prstGeom>
          <a:noFill/>
          <a:ln>
            <a:noFill/>
          </a:ln>
        </p:spPr>
      </p:pic>
      <p:pic>
        <p:nvPicPr>
          <p:cNvPr id="224" name="Google Shape;224;p40"/>
          <p:cNvPicPr preferRelativeResize="0"/>
          <p:nvPr/>
        </p:nvPicPr>
        <p:blipFill>
          <a:blip r:embed="rId5">
            <a:alphaModFix/>
          </a:blip>
          <a:stretch>
            <a:fillRect/>
          </a:stretch>
        </p:blipFill>
        <p:spPr>
          <a:xfrm>
            <a:off x="152400" y="3235625"/>
            <a:ext cx="3119975" cy="1755474"/>
          </a:xfrm>
          <a:prstGeom prst="rect">
            <a:avLst/>
          </a:prstGeom>
          <a:noFill/>
          <a:ln>
            <a:noFill/>
          </a:ln>
        </p:spPr>
      </p:pic>
      <p:pic>
        <p:nvPicPr>
          <p:cNvPr id="225" name="Google Shape;225;p40"/>
          <p:cNvPicPr preferRelativeResize="0"/>
          <p:nvPr/>
        </p:nvPicPr>
        <p:blipFill>
          <a:blip r:embed="rId6">
            <a:alphaModFix/>
          </a:blip>
          <a:stretch>
            <a:fillRect/>
          </a:stretch>
        </p:blipFill>
        <p:spPr>
          <a:xfrm>
            <a:off x="4176675" y="3083225"/>
            <a:ext cx="2400300" cy="1847850"/>
          </a:xfrm>
          <a:prstGeom prst="rect">
            <a:avLst/>
          </a:prstGeom>
          <a:noFill/>
          <a:ln>
            <a:noFill/>
          </a:ln>
        </p:spPr>
      </p:pic>
      <p:pic>
        <p:nvPicPr>
          <p:cNvPr id="226" name="Google Shape;226;p40"/>
          <p:cNvPicPr preferRelativeResize="0"/>
          <p:nvPr/>
        </p:nvPicPr>
        <p:blipFill>
          <a:blip r:embed="rId7">
            <a:alphaModFix/>
          </a:blip>
          <a:stretch>
            <a:fillRect/>
          </a:stretch>
        </p:blipFill>
        <p:spPr>
          <a:xfrm>
            <a:off x="2609850" y="0"/>
            <a:ext cx="5143500" cy="51435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39"/>
          <p:cNvSpPr txBox="1"/>
          <p:nvPr/>
        </p:nvSpPr>
        <p:spPr>
          <a:xfrm>
            <a:off x="4604045" y="4828543"/>
            <a:ext cx="3951600" cy="3147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1100" b="0" strike="noStrike">
                <a:solidFill>
                  <a:srgbClr val="000000"/>
                </a:solidFill>
                <a:latin typeface="Arial"/>
                <a:ea typeface="Arial"/>
                <a:cs typeface="Arial"/>
                <a:sym typeface="Arial"/>
              </a:rPr>
              <a:t>http://vita.had.co.nz/papers/tidy-data.html</a:t>
            </a:r>
            <a:endParaRPr sz="1600" b="0" strike="noStrike">
              <a:solidFill>
                <a:srgbClr val="000000"/>
              </a:solidFill>
              <a:latin typeface="Arial"/>
              <a:ea typeface="Arial"/>
              <a:cs typeface="Arial"/>
              <a:sym typeface="Arial"/>
            </a:endParaRPr>
          </a:p>
        </p:txBody>
      </p:sp>
      <p:sp>
        <p:nvSpPr>
          <p:cNvPr id="999" name="Google Shape;999;p139"/>
          <p:cNvSpPr txBox="1"/>
          <p:nvPr/>
        </p:nvSpPr>
        <p:spPr>
          <a:xfrm>
            <a:off x="162949" y="4828543"/>
            <a:ext cx="6379200" cy="3147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1100" b="0" strike="noStrike">
                <a:solidFill>
                  <a:srgbClr val="000000"/>
                </a:solidFill>
                <a:latin typeface="Arial"/>
                <a:ea typeface="Arial"/>
                <a:cs typeface="Arial"/>
                <a:sym typeface="Arial"/>
              </a:rPr>
              <a:t>https://cran.r-project.org/web/packages/tidyr/vignettes/tidy-data.html</a:t>
            </a:r>
            <a:endParaRPr sz="1600" b="0" strike="noStrike">
              <a:solidFill>
                <a:srgbClr val="000000"/>
              </a:solidFill>
              <a:latin typeface="Arial"/>
              <a:ea typeface="Arial"/>
              <a:cs typeface="Arial"/>
              <a:sym typeface="Arial"/>
            </a:endParaRPr>
          </a:p>
        </p:txBody>
      </p:sp>
      <p:pic>
        <p:nvPicPr>
          <p:cNvPr id="1000" name="Google Shape;1000;p139"/>
          <p:cNvPicPr preferRelativeResize="0"/>
          <p:nvPr/>
        </p:nvPicPr>
        <p:blipFill rotWithShape="1">
          <a:blip r:embed="rId3">
            <a:alphaModFix/>
          </a:blip>
          <a:srcRect/>
          <a:stretch/>
        </p:blipFill>
        <p:spPr>
          <a:xfrm>
            <a:off x="2535337" y="1070024"/>
            <a:ext cx="4073325" cy="3666674"/>
          </a:xfrm>
          <a:prstGeom prst="rect">
            <a:avLst/>
          </a:prstGeom>
          <a:noFill/>
          <a:ln>
            <a:noFill/>
          </a:ln>
        </p:spPr>
      </p:pic>
      <p:sp>
        <p:nvSpPr>
          <p:cNvPr id="1001" name="Google Shape;1001;p139"/>
          <p:cNvSpPr txBox="1"/>
          <p:nvPr/>
        </p:nvSpPr>
        <p:spPr>
          <a:xfrm>
            <a:off x="56712" y="1358664"/>
            <a:ext cx="2212800" cy="6189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900" b="0" strike="noStrike">
                <a:solidFill>
                  <a:srgbClr val="CCCCCC"/>
                </a:solidFill>
                <a:latin typeface="Arial"/>
                <a:ea typeface="Arial"/>
                <a:cs typeface="Arial"/>
                <a:sym typeface="Arial"/>
              </a:rPr>
              <a:t>Hadley Wickham, Tidy Data, Vol. 59, Issue 10, Sep 2014,Journal of Statistical Software. doi:10.18637/jss.v059.i10</a:t>
            </a:r>
            <a:endParaRPr sz="1600" b="0" strike="noStrike">
              <a:solidFill>
                <a:srgbClr val="CCCCCC"/>
              </a:solidFill>
              <a:latin typeface="Arial"/>
              <a:ea typeface="Arial"/>
              <a:cs typeface="Arial"/>
              <a:sym typeface="Arial"/>
            </a:endParaRPr>
          </a:p>
        </p:txBody>
      </p:sp>
      <p:sp>
        <p:nvSpPr>
          <p:cNvPr id="1002" name="Google Shape;1002;p139"/>
          <p:cNvSpPr txBox="1"/>
          <p:nvPr/>
        </p:nvSpPr>
        <p:spPr>
          <a:xfrm>
            <a:off x="6792911" y="1314455"/>
            <a:ext cx="2351100" cy="25146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1600" b="0" strike="noStrike">
                <a:solidFill>
                  <a:srgbClr val="CCCCCC"/>
                </a:solidFill>
                <a:latin typeface="Arial"/>
                <a:ea typeface="Arial"/>
                <a:cs typeface="Arial"/>
                <a:sym typeface="Arial"/>
              </a:rPr>
              <a:t>Tidy datasets are </a:t>
            </a:r>
            <a:r>
              <a:rPr lang="en" sz="1600" b="1" strike="noStrike">
                <a:solidFill>
                  <a:srgbClr val="CCCCCC"/>
                </a:solidFill>
              </a:rPr>
              <a:t>easy to manipulate, model and visualize</a:t>
            </a:r>
            <a:r>
              <a:rPr lang="en" sz="1600" b="0" strike="noStrike">
                <a:solidFill>
                  <a:srgbClr val="CCCCCC"/>
                </a:solidFill>
                <a:latin typeface="Arial"/>
                <a:ea typeface="Arial"/>
                <a:cs typeface="Arial"/>
                <a:sym typeface="Arial"/>
              </a:rPr>
              <a:t>, and have a </a:t>
            </a:r>
            <a:r>
              <a:rPr lang="en" sz="1600" b="1" strike="noStrike">
                <a:solidFill>
                  <a:srgbClr val="CCCCCC"/>
                </a:solidFill>
              </a:rPr>
              <a:t>specific structure</a:t>
            </a:r>
            <a:endParaRPr sz="1600" b="0" strike="noStrike">
              <a:solidFill>
                <a:srgbClr val="CCCCCC"/>
              </a:solidFill>
              <a:latin typeface="Arial"/>
              <a:ea typeface="Arial"/>
              <a:cs typeface="Arial"/>
              <a:sym typeface="Arial"/>
            </a:endParaRPr>
          </a:p>
        </p:txBody>
      </p:sp>
      <p:sp>
        <p:nvSpPr>
          <p:cNvPr id="1003" name="Google Shape;1003;p139"/>
          <p:cNvSpPr txBox="1">
            <a:spLocks noGrp="1"/>
          </p:cNvSpPr>
          <p:nvPr>
            <p:ph type="title"/>
          </p:nvPr>
        </p:nvSpPr>
        <p:spPr>
          <a:xfrm>
            <a:off x="255338" y="405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Tidy Data</a:t>
            </a:r>
            <a:endParaRPr/>
          </a:p>
          <a:p>
            <a:pPr marL="0" lvl="0" indent="0" algn="l" rtl="0">
              <a:spcBef>
                <a:spcPts val="0"/>
              </a:spcBef>
              <a:spcAft>
                <a:spcPts val="0"/>
              </a:spcAft>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graphicFrame>
        <p:nvGraphicFramePr>
          <p:cNvPr id="1008" name="Google Shape;1008;p140"/>
          <p:cNvGraphicFramePr/>
          <p:nvPr/>
        </p:nvGraphicFramePr>
        <p:xfrm>
          <a:off x="1224522" y="1375277"/>
          <a:ext cx="3000000" cy="3000000"/>
        </p:xfrm>
        <a:graphic>
          <a:graphicData uri="http://schemas.openxmlformats.org/drawingml/2006/table">
            <a:tbl>
              <a:tblPr>
                <a:noFill/>
                <a:tableStyleId>{FB01E459-AE80-42E5-A466-0224036AAE09}</a:tableStyleId>
              </a:tblPr>
              <a:tblGrid>
                <a:gridCol w="1083500">
                  <a:extLst>
                    <a:ext uri="{9D8B030D-6E8A-4147-A177-3AD203B41FA5}">
                      <a16:colId xmlns:a16="http://schemas.microsoft.com/office/drawing/2014/main" val="20000"/>
                    </a:ext>
                  </a:extLst>
                </a:gridCol>
                <a:gridCol w="1083500">
                  <a:extLst>
                    <a:ext uri="{9D8B030D-6E8A-4147-A177-3AD203B41FA5}">
                      <a16:colId xmlns:a16="http://schemas.microsoft.com/office/drawing/2014/main" val="20001"/>
                    </a:ext>
                  </a:extLst>
                </a:gridCol>
                <a:gridCol w="1083825">
                  <a:extLst>
                    <a:ext uri="{9D8B030D-6E8A-4147-A177-3AD203B41FA5}">
                      <a16:colId xmlns:a16="http://schemas.microsoft.com/office/drawing/2014/main" val="20002"/>
                    </a:ext>
                  </a:extLst>
                </a:gridCol>
              </a:tblGrid>
              <a:tr h="287675">
                <a:tc>
                  <a:txBody>
                    <a:bodyPr/>
                    <a:lstStyle/>
                    <a:p>
                      <a:pPr marL="0" marR="0" lvl="0" indent="0" algn="l" rtl="0">
                        <a:spcBef>
                          <a:spcPts val="0"/>
                        </a:spcBef>
                        <a:spcAft>
                          <a:spcPts val="0"/>
                        </a:spcAft>
                        <a:buNone/>
                      </a:pPr>
                      <a:r>
                        <a:rPr lang="en" sz="1200" b="1" u="none" strike="noStrike" cap="none">
                          <a:solidFill>
                            <a:srgbClr val="000000"/>
                          </a:solidFill>
                          <a:latin typeface="Arial"/>
                          <a:ea typeface="Arial"/>
                          <a:cs typeface="Arial"/>
                          <a:sym typeface="Arial"/>
                        </a:rPr>
                        <a:t>WWPT</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3B3B3"/>
                    </a:solidFill>
                  </a:tcPr>
                </a:tc>
                <a:tc>
                  <a:txBody>
                    <a:bodyPr/>
                    <a:lstStyle/>
                    <a:p>
                      <a:pPr marL="0" marR="0" lvl="0" indent="0" algn="l" rtl="0">
                        <a:spcBef>
                          <a:spcPts val="0"/>
                        </a:spcBef>
                        <a:spcAft>
                          <a:spcPts val="0"/>
                        </a:spcAft>
                        <a:buNone/>
                      </a:pPr>
                      <a:r>
                        <a:rPr lang="en" sz="1200" b="1" strike="noStrike">
                          <a:solidFill>
                            <a:srgbClr val="000000"/>
                          </a:solidFill>
                          <a:latin typeface="Arial"/>
                          <a:ea typeface="Arial"/>
                          <a:cs typeface="Arial"/>
                          <a:sym typeface="Arial"/>
                        </a:rPr>
                        <a:t>Treatment A</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3B3B3"/>
                    </a:solidFill>
                  </a:tcPr>
                </a:tc>
                <a:tc>
                  <a:txBody>
                    <a:bodyPr/>
                    <a:lstStyle/>
                    <a:p>
                      <a:pPr marL="0" marR="0" lvl="0" indent="0" algn="l" rtl="0">
                        <a:spcBef>
                          <a:spcPts val="0"/>
                        </a:spcBef>
                        <a:spcAft>
                          <a:spcPts val="0"/>
                        </a:spcAft>
                        <a:buNone/>
                      </a:pPr>
                      <a:r>
                        <a:rPr lang="en" sz="1200" b="1" strike="noStrike">
                          <a:solidFill>
                            <a:srgbClr val="000000"/>
                          </a:solidFill>
                          <a:latin typeface="Arial"/>
                          <a:ea typeface="Arial"/>
                          <a:cs typeface="Arial"/>
                          <a:sym typeface="Arial"/>
                        </a:rPr>
                        <a:t>Treatment B</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3B3B3"/>
                    </a:solidFill>
                  </a:tcPr>
                </a:tc>
                <a:extLst>
                  <a:ext uri="{0D108BD9-81ED-4DB2-BD59-A6C34878D82A}">
                    <a16:rowId xmlns:a16="http://schemas.microsoft.com/office/drawing/2014/main" val="10000"/>
                  </a:ext>
                </a:extLst>
              </a:tr>
              <a:tr h="287675">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Destelbergen</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8</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6,3</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extLst>
                  <a:ext uri="{0D108BD9-81ED-4DB2-BD59-A6C34878D82A}">
                    <a16:rowId xmlns:a16="http://schemas.microsoft.com/office/drawing/2014/main" val="10001"/>
                  </a:ext>
                </a:extLst>
              </a:tr>
              <a:tr h="287675">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Landegem</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7,5</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5,2</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extLst>
                  <a:ext uri="{0D108BD9-81ED-4DB2-BD59-A6C34878D82A}">
                    <a16:rowId xmlns:a16="http://schemas.microsoft.com/office/drawing/2014/main" val="10002"/>
                  </a:ext>
                </a:extLst>
              </a:tr>
              <a:tr h="436600">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Dendermonde</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8,3</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6,2</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extLst>
                  <a:ext uri="{0D108BD9-81ED-4DB2-BD59-A6C34878D82A}">
                    <a16:rowId xmlns:a16="http://schemas.microsoft.com/office/drawing/2014/main" val="10003"/>
                  </a:ext>
                </a:extLst>
              </a:tr>
              <a:tr h="286700">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Eeklo</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6,5</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7,2</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extLst>
                  <a:ext uri="{0D108BD9-81ED-4DB2-BD59-A6C34878D82A}">
                    <a16:rowId xmlns:a16="http://schemas.microsoft.com/office/drawing/2014/main" val="10004"/>
                  </a:ext>
                </a:extLst>
              </a:tr>
            </a:tbl>
          </a:graphicData>
        </a:graphic>
      </p:graphicFrame>
      <p:sp>
        <p:nvSpPr>
          <p:cNvPr id="1009" name="Google Shape;1009;p140"/>
          <p:cNvSpPr txBox="1"/>
          <p:nvPr/>
        </p:nvSpPr>
        <p:spPr>
          <a:xfrm>
            <a:off x="1610940" y="847552"/>
            <a:ext cx="2416500" cy="405600"/>
          </a:xfrm>
          <a:prstGeom prst="rect">
            <a:avLst/>
          </a:prstGeom>
          <a:noFill/>
          <a:ln>
            <a:noFill/>
          </a:ln>
        </p:spPr>
        <p:txBody>
          <a:bodyPr spcFirstLastPara="1" wrap="square" lIns="81625" tIns="40825" rIns="81625" bIns="40825" anchor="t" anchorCtr="0">
            <a:noAutofit/>
          </a:bodyPr>
          <a:lstStyle/>
          <a:p>
            <a:pPr marL="0" marR="0" lvl="0" indent="0" algn="ctr" rtl="0">
              <a:spcBef>
                <a:spcPts val="0"/>
              </a:spcBef>
              <a:spcAft>
                <a:spcPts val="0"/>
              </a:spcAft>
              <a:buNone/>
            </a:pPr>
            <a:r>
              <a:rPr lang="en" sz="2200" b="1" strike="noStrike">
                <a:solidFill>
                  <a:srgbClr val="EFEFEF"/>
                </a:solidFill>
                <a:latin typeface="Arial"/>
                <a:ea typeface="Arial"/>
                <a:cs typeface="Arial"/>
                <a:sym typeface="Arial"/>
              </a:rPr>
              <a:t>un-tidy</a:t>
            </a:r>
            <a:endParaRPr sz="1600" b="0" strike="noStrike">
              <a:solidFill>
                <a:srgbClr val="EFEFEF"/>
              </a:solidFill>
              <a:latin typeface="Arial"/>
              <a:ea typeface="Arial"/>
              <a:cs typeface="Arial"/>
              <a:sym typeface="Arial"/>
            </a:endParaRPr>
          </a:p>
        </p:txBody>
      </p:sp>
      <p:sp>
        <p:nvSpPr>
          <p:cNvPr id="1010" name="Google Shape;1010;p140"/>
          <p:cNvSpPr txBox="1"/>
          <p:nvPr/>
        </p:nvSpPr>
        <p:spPr>
          <a:xfrm>
            <a:off x="5170416" y="847500"/>
            <a:ext cx="2416500" cy="405600"/>
          </a:xfrm>
          <a:prstGeom prst="rect">
            <a:avLst/>
          </a:prstGeom>
          <a:noFill/>
          <a:ln>
            <a:noFill/>
          </a:ln>
        </p:spPr>
        <p:txBody>
          <a:bodyPr spcFirstLastPara="1" wrap="square" lIns="81625" tIns="40825" rIns="81625" bIns="40825" anchor="t" anchorCtr="0">
            <a:noAutofit/>
          </a:bodyPr>
          <a:lstStyle/>
          <a:p>
            <a:pPr marL="0" marR="0" lvl="0" indent="0" algn="ctr" rtl="0">
              <a:spcBef>
                <a:spcPts val="0"/>
              </a:spcBef>
              <a:spcAft>
                <a:spcPts val="0"/>
              </a:spcAft>
              <a:buNone/>
            </a:pPr>
            <a:r>
              <a:rPr lang="en" sz="2200" b="1" strike="noStrike">
                <a:solidFill>
                  <a:srgbClr val="EFEFEF"/>
                </a:solidFill>
                <a:latin typeface="Arial"/>
                <a:ea typeface="Arial"/>
                <a:cs typeface="Arial"/>
                <a:sym typeface="Arial"/>
              </a:rPr>
              <a:t>tidy</a:t>
            </a:r>
            <a:endParaRPr sz="1600" b="0" strike="noStrike">
              <a:solidFill>
                <a:srgbClr val="EFEFEF"/>
              </a:solidFill>
              <a:latin typeface="Arial"/>
              <a:ea typeface="Arial"/>
              <a:cs typeface="Arial"/>
              <a:sym typeface="Arial"/>
            </a:endParaRPr>
          </a:p>
        </p:txBody>
      </p:sp>
      <p:sp>
        <p:nvSpPr>
          <p:cNvPr id="1011" name="Google Shape;1011;p140"/>
          <p:cNvSpPr txBox="1"/>
          <p:nvPr/>
        </p:nvSpPr>
        <p:spPr>
          <a:xfrm>
            <a:off x="283725" y="3229250"/>
            <a:ext cx="4886700" cy="13359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r>
              <a:rPr lang="en" sz="1800">
                <a:solidFill>
                  <a:srgbClr val="EFEFEF"/>
                </a:solidFill>
                <a:latin typeface="Roboto"/>
                <a:ea typeface="Roboto"/>
                <a:cs typeface="Roboto"/>
                <a:sym typeface="Roboto"/>
              </a:rPr>
              <a:t>Un-tidy datasets frequently contain more than one observations in one row, each observation of a variable should be in a different row!</a:t>
            </a:r>
            <a:r>
              <a:rPr lang="en" sz="1300">
                <a:solidFill>
                  <a:srgbClr val="EFEFEF"/>
                </a:solidFill>
              </a:rPr>
              <a:t> </a:t>
            </a:r>
            <a:endParaRPr sz="1300">
              <a:solidFill>
                <a:srgbClr val="EFEFEF"/>
              </a:solidFill>
            </a:endParaRPr>
          </a:p>
        </p:txBody>
      </p:sp>
      <p:sp>
        <p:nvSpPr>
          <p:cNvPr id="1012" name="Google Shape;1012;p140"/>
          <p:cNvSpPr txBox="1"/>
          <p:nvPr/>
        </p:nvSpPr>
        <p:spPr>
          <a:xfrm>
            <a:off x="5568831" y="1397726"/>
            <a:ext cx="2173200" cy="2300700"/>
          </a:xfrm>
          <a:prstGeom prst="rect">
            <a:avLst/>
          </a:prstGeom>
          <a:noFill/>
          <a:ln>
            <a:noFill/>
          </a:ln>
        </p:spPr>
        <p:txBody>
          <a:bodyPr spcFirstLastPara="1" wrap="square" lIns="82925" tIns="82925" rIns="82925" bIns="82925" anchor="t" anchorCtr="0">
            <a:noAutofit/>
          </a:bodyPr>
          <a:lstStyle/>
          <a:p>
            <a:pPr marL="0" lvl="0" indent="0" algn="ctr" rtl="0">
              <a:spcBef>
                <a:spcPts val="0"/>
              </a:spcBef>
              <a:spcAft>
                <a:spcPts val="0"/>
              </a:spcAft>
              <a:buNone/>
            </a:pPr>
            <a:r>
              <a:rPr lang="en" sz="8700">
                <a:solidFill>
                  <a:srgbClr val="FFFFFF"/>
                </a:solidFill>
              </a:rPr>
              <a:t>?</a:t>
            </a:r>
            <a:endParaRPr sz="8700">
              <a:solidFill>
                <a:srgbClr val="FFFFFF"/>
              </a:solidFill>
            </a:endParaRPr>
          </a:p>
        </p:txBody>
      </p:sp>
      <p:sp>
        <p:nvSpPr>
          <p:cNvPr id="1013" name="Google Shape;1013;p140"/>
          <p:cNvSpPr txBox="1"/>
          <p:nvPr/>
        </p:nvSpPr>
        <p:spPr>
          <a:xfrm>
            <a:off x="7639750" y="4416900"/>
            <a:ext cx="1504200" cy="72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Structure</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graphicFrame>
        <p:nvGraphicFramePr>
          <p:cNvPr id="1018" name="Google Shape;1018;p141"/>
          <p:cNvGraphicFramePr/>
          <p:nvPr/>
        </p:nvGraphicFramePr>
        <p:xfrm>
          <a:off x="1224522" y="1375277"/>
          <a:ext cx="3000000" cy="3000000"/>
        </p:xfrm>
        <a:graphic>
          <a:graphicData uri="http://schemas.openxmlformats.org/drawingml/2006/table">
            <a:tbl>
              <a:tblPr>
                <a:noFill/>
                <a:tableStyleId>{FB01E459-AE80-42E5-A466-0224036AAE09}</a:tableStyleId>
              </a:tblPr>
              <a:tblGrid>
                <a:gridCol w="1083500">
                  <a:extLst>
                    <a:ext uri="{9D8B030D-6E8A-4147-A177-3AD203B41FA5}">
                      <a16:colId xmlns:a16="http://schemas.microsoft.com/office/drawing/2014/main" val="20000"/>
                    </a:ext>
                  </a:extLst>
                </a:gridCol>
                <a:gridCol w="1083500">
                  <a:extLst>
                    <a:ext uri="{9D8B030D-6E8A-4147-A177-3AD203B41FA5}">
                      <a16:colId xmlns:a16="http://schemas.microsoft.com/office/drawing/2014/main" val="20001"/>
                    </a:ext>
                  </a:extLst>
                </a:gridCol>
                <a:gridCol w="1083825">
                  <a:extLst>
                    <a:ext uri="{9D8B030D-6E8A-4147-A177-3AD203B41FA5}">
                      <a16:colId xmlns:a16="http://schemas.microsoft.com/office/drawing/2014/main" val="20002"/>
                    </a:ext>
                  </a:extLst>
                </a:gridCol>
              </a:tblGrid>
              <a:tr h="287675">
                <a:tc>
                  <a:txBody>
                    <a:bodyPr/>
                    <a:lstStyle/>
                    <a:p>
                      <a:pPr marL="0" marR="0" lvl="0" indent="0" algn="l" rtl="0">
                        <a:spcBef>
                          <a:spcPts val="0"/>
                        </a:spcBef>
                        <a:spcAft>
                          <a:spcPts val="0"/>
                        </a:spcAft>
                        <a:buNone/>
                      </a:pPr>
                      <a:r>
                        <a:rPr lang="en" sz="1200" b="1" u="none" strike="noStrike" cap="none">
                          <a:solidFill>
                            <a:srgbClr val="000000"/>
                          </a:solidFill>
                          <a:latin typeface="Arial"/>
                          <a:ea typeface="Arial"/>
                          <a:cs typeface="Arial"/>
                          <a:sym typeface="Arial"/>
                        </a:rPr>
                        <a:t>WWPT</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3B3B3"/>
                    </a:solidFill>
                  </a:tcPr>
                </a:tc>
                <a:tc>
                  <a:txBody>
                    <a:bodyPr/>
                    <a:lstStyle/>
                    <a:p>
                      <a:pPr marL="0" marR="0" lvl="0" indent="0" algn="l" rtl="0">
                        <a:spcBef>
                          <a:spcPts val="0"/>
                        </a:spcBef>
                        <a:spcAft>
                          <a:spcPts val="0"/>
                        </a:spcAft>
                        <a:buNone/>
                      </a:pPr>
                      <a:r>
                        <a:rPr lang="en" sz="1200" b="1" strike="noStrike">
                          <a:solidFill>
                            <a:srgbClr val="000000"/>
                          </a:solidFill>
                          <a:latin typeface="Arial"/>
                          <a:ea typeface="Arial"/>
                          <a:cs typeface="Arial"/>
                          <a:sym typeface="Arial"/>
                        </a:rPr>
                        <a:t>Treatment A</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3B3B3"/>
                    </a:solidFill>
                  </a:tcPr>
                </a:tc>
                <a:tc>
                  <a:txBody>
                    <a:bodyPr/>
                    <a:lstStyle/>
                    <a:p>
                      <a:pPr marL="0" marR="0" lvl="0" indent="0" algn="l" rtl="0">
                        <a:spcBef>
                          <a:spcPts val="0"/>
                        </a:spcBef>
                        <a:spcAft>
                          <a:spcPts val="0"/>
                        </a:spcAft>
                        <a:buNone/>
                      </a:pPr>
                      <a:r>
                        <a:rPr lang="en" sz="1200" b="1" strike="noStrike">
                          <a:solidFill>
                            <a:srgbClr val="000000"/>
                          </a:solidFill>
                          <a:latin typeface="Arial"/>
                          <a:ea typeface="Arial"/>
                          <a:cs typeface="Arial"/>
                          <a:sym typeface="Arial"/>
                        </a:rPr>
                        <a:t>Treatment B</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3B3B3"/>
                    </a:solidFill>
                  </a:tcPr>
                </a:tc>
                <a:extLst>
                  <a:ext uri="{0D108BD9-81ED-4DB2-BD59-A6C34878D82A}">
                    <a16:rowId xmlns:a16="http://schemas.microsoft.com/office/drawing/2014/main" val="10000"/>
                  </a:ext>
                </a:extLst>
              </a:tr>
              <a:tr h="287675">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Destelbergen</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8</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6,3</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extLst>
                  <a:ext uri="{0D108BD9-81ED-4DB2-BD59-A6C34878D82A}">
                    <a16:rowId xmlns:a16="http://schemas.microsoft.com/office/drawing/2014/main" val="10001"/>
                  </a:ext>
                </a:extLst>
              </a:tr>
              <a:tr h="287675">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Landegem</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7,5</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5,2</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extLst>
                  <a:ext uri="{0D108BD9-81ED-4DB2-BD59-A6C34878D82A}">
                    <a16:rowId xmlns:a16="http://schemas.microsoft.com/office/drawing/2014/main" val="10002"/>
                  </a:ext>
                </a:extLst>
              </a:tr>
              <a:tr h="436600">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Dendermonde</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8,3</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6,2</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extLst>
                  <a:ext uri="{0D108BD9-81ED-4DB2-BD59-A6C34878D82A}">
                    <a16:rowId xmlns:a16="http://schemas.microsoft.com/office/drawing/2014/main" val="10003"/>
                  </a:ext>
                </a:extLst>
              </a:tr>
              <a:tr h="286700">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Eeklo</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6,5</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7,2</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extLst>
                  <a:ext uri="{0D108BD9-81ED-4DB2-BD59-A6C34878D82A}">
                    <a16:rowId xmlns:a16="http://schemas.microsoft.com/office/drawing/2014/main" val="10004"/>
                  </a:ext>
                </a:extLst>
              </a:tr>
            </a:tbl>
          </a:graphicData>
        </a:graphic>
      </p:graphicFrame>
      <p:graphicFrame>
        <p:nvGraphicFramePr>
          <p:cNvPr id="1019" name="Google Shape;1019;p141"/>
          <p:cNvGraphicFramePr/>
          <p:nvPr/>
        </p:nvGraphicFramePr>
        <p:xfrm>
          <a:off x="4649218" y="1375277"/>
          <a:ext cx="3000000" cy="3000000"/>
        </p:xfrm>
        <a:graphic>
          <a:graphicData uri="http://schemas.openxmlformats.org/drawingml/2006/table">
            <a:tbl>
              <a:tblPr>
                <a:noFill/>
                <a:tableStyleId>{FB01E459-AE80-42E5-A466-0224036AAE09}</a:tableStyleId>
              </a:tblPr>
              <a:tblGrid>
                <a:gridCol w="1188850">
                  <a:extLst>
                    <a:ext uri="{9D8B030D-6E8A-4147-A177-3AD203B41FA5}">
                      <a16:colId xmlns:a16="http://schemas.microsoft.com/office/drawing/2014/main" val="20000"/>
                    </a:ext>
                  </a:extLst>
                </a:gridCol>
                <a:gridCol w="978125">
                  <a:extLst>
                    <a:ext uri="{9D8B030D-6E8A-4147-A177-3AD203B41FA5}">
                      <a16:colId xmlns:a16="http://schemas.microsoft.com/office/drawing/2014/main" val="20001"/>
                    </a:ext>
                  </a:extLst>
                </a:gridCol>
                <a:gridCol w="1083825">
                  <a:extLst>
                    <a:ext uri="{9D8B030D-6E8A-4147-A177-3AD203B41FA5}">
                      <a16:colId xmlns:a16="http://schemas.microsoft.com/office/drawing/2014/main" val="20002"/>
                    </a:ext>
                  </a:extLst>
                </a:gridCol>
              </a:tblGrid>
              <a:tr h="272975">
                <a:tc>
                  <a:txBody>
                    <a:bodyPr/>
                    <a:lstStyle/>
                    <a:p>
                      <a:pPr marL="0" marR="0" lvl="0" indent="0" algn="l" rtl="0">
                        <a:spcBef>
                          <a:spcPts val="0"/>
                        </a:spcBef>
                        <a:spcAft>
                          <a:spcPts val="0"/>
                        </a:spcAft>
                        <a:buNone/>
                      </a:pPr>
                      <a:r>
                        <a:rPr lang="en" sz="1200" b="1" strike="noStrike">
                          <a:solidFill>
                            <a:srgbClr val="000000"/>
                          </a:solidFill>
                          <a:latin typeface="Arial"/>
                          <a:ea typeface="Arial"/>
                          <a:cs typeface="Arial"/>
                          <a:sym typeface="Arial"/>
                        </a:rPr>
                        <a:t>WWPT</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3B3B3"/>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Treatment</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3B3B3"/>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pH</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B3B3B3"/>
                    </a:solidFill>
                  </a:tcPr>
                </a:tc>
                <a:extLst>
                  <a:ext uri="{0D108BD9-81ED-4DB2-BD59-A6C34878D82A}">
                    <a16:rowId xmlns:a16="http://schemas.microsoft.com/office/drawing/2014/main" val="10000"/>
                  </a:ext>
                </a:extLst>
              </a:tr>
              <a:tr h="272975">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Destelbergen</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A</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8</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extLst>
                  <a:ext uri="{0D108BD9-81ED-4DB2-BD59-A6C34878D82A}">
                    <a16:rowId xmlns:a16="http://schemas.microsoft.com/office/drawing/2014/main" val="10001"/>
                  </a:ext>
                </a:extLst>
              </a:tr>
              <a:tr h="272975">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Landegem</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A</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7,5</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extLst>
                  <a:ext uri="{0D108BD9-81ED-4DB2-BD59-A6C34878D82A}">
                    <a16:rowId xmlns:a16="http://schemas.microsoft.com/office/drawing/2014/main" val="10002"/>
                  </a:ext>
                </a:extLst>
              </a:tr>
              <a:tr h="436600">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Dendermonde</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A</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8,3</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extLst>
                  <a:ext uri="{0D108BD9-81ED-4DB2-BD59-A6C34878D82A}">
                    <a16:rowId xmlns:a16="http://schemas.microsoft.com/office/drawing/2014/main" val="10003"/>
                  </a:ext>
                </a:extLst>
              </a:tr>
              <a:tr h="272975">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Eeklo</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A</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6,5</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extLst>
                  <a:ext uri="{0D108BD9-81ED-4DB2-BD59-A6C34878D82A}">
                    <a16:rowId xmlns:a16="http://schemas.microsoft.com/office/drawing/2014/main" val="10004"/>
                  </a:ext>
                </a:extLst>
              </a:tr>
              <a:tr h="272975">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Destelbergen</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B</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6,3</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extLst>
                  <a:ext uri="{0D108BD9-81ED-4DB2-BD59-A6C34878D82A}">
                    <a16:rowId xmlns:a16="http://schemas.microsoft.com/office/drawing/2014/main" val="10005"/>
                  </a:ext>
                </a:extLst>
              </a:tr>
              <a:tr h="272975">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Landegem</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B</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5,2</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extLst>
                  <a:ext uri="{0D108BD9-81ED-4DB2-BD59-A6C34878D82A}">
                    <a16:rowId xmlns:a16="http://schemas.microsoft.com/office/drawing/2014/main" val="10006"/>
                  </a:ext>
                </a:extLst>
              </a:tr>
              <a:tr h="436600">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Dendermonde</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B</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6,2</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extLst>
                  <a:ext uri="{0D108BD9-81ED-4DB2-BD59-A6C34878D82A}">
                    <a16:rowId xmlns:a16="http://schemas.microsoft.com/office/drawing/2014/main" val="10007"/>
                  </a:ext>
                </a:extLst>
              </a:tr>
              <a:tr h="260925">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Eeklo</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B</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tc>
                  <a:txBody>
                    <a:bodyPr/>
                    <a:lstStyle/>
                    <a:p>
                      <a:pPr marL="0" marR="0" lvl="0" indent="0" algn="l" rtl="0">
                        <a:spcBef>
                          <a:spcPts val="0"/>
                        </a:spcBef>
                        <a:spcAft>
                          <a:spcPts val="0"/>
                        </a:spcAft>
                        <a:buNone/>
                      </a:pPr>
                      <a:r>
                        <a:rPr lang="en" sz="1200" b="0" strike="noStrike">
                          <a:solidFill>
                            <a:srgbClr val="000000"/>
                          </a:solidFill>
                          <a:latin typeface="Arial"/>
                          <a:ea typeface="Arial"/>
                          <a:cs typeface="Arial"/>
                          <a:sym typeface="Arial"/>
                        </a:rPr>
                        <a:t>7,2</a:t>
                      </a:r>
                      <a:endParaRPr sz="1600" b="0" strike="noStrike">
                        <a:solidFill>
                          <a:srgbClr val="000000"/>
                        </a:solidFill>
                        <a:latin typeface="Arial"/>
                        <a:ea typeface="Arial"/>
                        <a:cs typeface="Arial"/>
                        <a:sym typeface="Arial"/>
                      </a:endParaRPr>
                    </a:p>
                  </a:txBody>
                  <a:tcPr marL="81650" marR="81650" marT="41475" marB="414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extLst>
                  <a:ext uri="{0D108BD9-81ED-4DB2-BD59-A6C34878D82A}">
                    <a16:rowId xmlns:a16="http://schemas.microsoft.com/office/drawing/2014/main" val="10008"/>
                  </a:ext>
                </a:extLst>
              </a:tr>
            </a:tbl>
          </a:graphicData>
        </a:graphic>
      </p:graphicFrame>
      <p:sp>
        <p:nvSpPr>
          <p:cNvPr id="1020" name="Google Shape;1020;p141"/>
          <p:cNvSpPr txBox="1"/>
          <p:nvPr/>
        </p:nvSpPr>
        <p:spPr>
          <a:xfrm>
            <a:off x="1610940" y="847552"/>
            <a:ext cx="2416500" cy="405600"/>
          </a:xfrm>
          <a:prstGeom prst="rect">
            <a:avLst/>
          </a:prstGeom>
          <a:noFill/>
          <a:ln>
            <a:noFill/>
          </a:ln>
        </p:spPr>
        <p:txBody>
          <a:bodyPr spcFirstLastPara="1" wrap="square" lIns="81625" tIns="40825" rIns="81625" bIns="40825" anchor="t" anchorCtr="0">
            <a:noAutofit/>
          </a:bodyPr>
          <a:lstStyle/>
          <a:p>
            <a:pPr marL="0" marR="0" lvl="0" indent="0" algn="ctr" rtl="0">
              <a:spcBef>
                <a:spcPts val="0"/>
              </a:spcBef>
              <a:spcAft>
                <a:spcPts val="0"/>
              </a:spcAft>
              <a:buNone/>
            </a:pPr>
            <a:r>
              <a:rPr lang="en" sz="2200" b="1" strike="noStrike">
                <a:solidFill>
                  <a:srgbClr val="EFEFEF"/>
                </a:solidFill>
                <a:latin typeface="Arial"/>
                <a:ea typeface="Arial"/>
                <a:cs typeface="Arial"/>
                <a:sym typeface="Arial"/>
              </a:rPr>
              <a:t>un-tidy</a:t>
            </a:r>
            <a:endParaRPr sz="1600" b="0" strike="noStrike">
              <a:solidFill>
                <a:srgbClr val="EFEFEF"/>
              </a:solidFill>
              <a:latin typeface="Arial"/>
              <a:ea typeface="Arial"/>
              <a:cs typeface="Arial"/>
              <a:sym typeface="Arial"/>
            </a:endParaRPr>
          </a:p>
        </p:txBody>
      </p:sp>
      <p:sp>
        <p:nvSpPr>
          <p:cNvPr id="1021" name="Google Shape;1021;p141"/>
          <p:cNvSpPr txBox="1"/>
          <p:nvPr/>
        </p:nvSpPr>
        <p:spPr>
          <a:xfrm>
            <a:off x="5170416" y="847500"/>
            <a:ext cx="2416500" cy="405600"/>
          </a:xfrm>
          <a:prstGeom prst="rect">
            <a:avLst/>
          </a:prstGeom>
          <a:noFill/>
          <a:ln>
            <a:noFill/>
          </a:ln>
        </p:spPr>
        <p:txBody>
          <a:bodyPr spcFirstLastPara="1" wrap="square" lIns="81625" tIns="40825" rIns="81625" bIns="40825" anchor="t" anchorCtr="0">
            <a:noAutofit/>
          </a:bodyPr>
          <a:lstStyle/>
          <a:p>
            <a:pPr marL="0" marR="0" lvl="0" indent="0" algn="ctr" rtl="0">
              <a:spcBef>
                <a:spcPts val="0"/>
              </a:spcBef>
              <a:spcAft>
                <a:spcPts val="0"/>
              </a:spcAft>
              <a:buNone/>
            </a:pPr>
            <a:r>
              <a:rPr lang="en" sz="2200" b="1" strike="noStrike">
                <a:solidFill>
                  <a:srgbClr val="EFEFEF"/>
                </a:solidFill>
                <a:latin typeface="Arial"/>
                <a:ea typeface="Arial"/>
                <a:cs typeface="Arial"/>
                <a:sym typeface="Arial"/>
              </a:rPr>
              <a:t>tidy</a:t>
            </a:r>
            <a:endParaRPr sz="1600" b="0" strike="noStrike">
              <a:solidFill>
                <a:srgbClr val="EFEFEF"/>
              </a:solidFill>
              <a:latin typeface="Arial"/>
              <a:ea typeface="Arial"/>
              <a:cs typeface="Arial"/>
              <a:sym typeface="Arial"/>
            </a:endParaRPr>
          </a:p>
        </p:txBody>
      </p:sp>
      <p:sp>
        <p:nvSpPr>
          <p:cNvPr id="1022" name="Google Shape;1022;p141"/>
          <p:cNvSpPr txBox="1"/>
          <p:nvPr/>
        </p:nvSpPr>
        <p:spPr>
          <a:xfrm>
            <a:off x="7639750" y="4416900"/>
            <a:ext cx="1504200" cy="72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Structure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Data: Tips &amp; Tricks</a:t>
            </a:r>
            <a:endParaRPr/>
          </a:p>
          <a:p>
            <a:pPr marL="0" lvl="0" indent="0" algn="l" rtl="0">
              <a:spcBef>
                <a:spcPts val="0"/>
              </a:spcBef>
              <a:spcAft>
                <a:spcPts val="0"/>
              </a:spcAft>
              <a:buNone/>
            </a:pPr>
            <a:endParaRPr/>
          </a:p>
        </p:txBody>
      </p:sp>
      <p:sp>
        <p:nvSpPr>
          <p:cNvPr id="1028" name="Google Shape;1028;p142"/>
          <p:cNvSpPr txBox="1">
            <a:spLocks noGrp="1"/>
          </p:cNvSpPr>
          <p:nvPr>
            <p:ph type="body" idx="1"/>
          </p:nvPr>
        </p:nvSpPr>
        <p:spPr>
          <a:xfrm>
            <a:off x="311700" y="1182125"/>
            <a:ext cx="8520600" cy="3416400"/>
          </a:xfrm>
          <a:prstGeom prst="rect">
            <a:avLst/>
          </a:prstGeom>
        </p:spPr>
        <p:txBody>
          <a:bodyPr spcFirstLastPara="1" wrap="square" lIns="91425" tIns="91425" rIns="91425" bIns="91425" anchor="t" anchorCtr="0">
            <a:noAutofit/>
          </a:bodyPr>
          <a:lstStyle/>
          <a:p>
            <a:pPr marL="393700" lvl="0" indent="-400050" algn="l" rtl="0">
              <a:lnSpc>
                <a:spcPct val="100000"/>
              </a:lnSpc>
              <a:spcBef>
                <a:spcPts val="0"/>
              </a:spcBef>
              <a:spcAft>
                <a:spcPts val="0"/>
              </a:spcAft>
              <a:buClr>
                <a:srgbClr val="EFEFEF"/>
              </a:buClr>
              <a:buSzPts val="2700"/>
              <a:buFont typeface="Noto Sans Symbols"/>
              <a:buChar char="➔"/>
            </a:pPr>
            <a:r>
              <a:rPr lang="en" sz="2700">
                <a:solidFill>
                  <a:srgbClr val="EFEFEF"/>
                </a:solidFill>
              </a:rPr>
              <a:t>Each </a:t>
            </a:r>
            <a:r>
              <a:rPr lang="en" sz="2700" i="1">
                <a:solidFill>
                  <a:srgbClr val="FF0000"/>
                </a:solidFill>
              </a:rPr>
              <a:t>variable</a:t>
            </a:r>
            <a:r>
              <a:rPr lang="en" sz="2700">
                <a:solidFill>
                  <a:srgbClr val="EFEFEF"/>
                </a:solidFill>
              </a:rPr>
              <a:t> forms a </a:t>
            </a:r>
            <a:r>
              <a:rPr lang="en" sz="2700" b="1">
                <a:solidFill>
                  <a:srgbClr val="EFEFEF"/>
                </a:solidFill>
              </a:rPr>
              <a:t>column</a:t>
            </a:r>
            <a:r>
              <a:rPr lang="en" sz="2700">
                <a:solidFill>
                  <a:srgbClr val="EFEFEF"/>
                </a:solidFill>
              </a:rPr>
              <a:t> and contains </a:t>
            </a:r>
            <a:r>
              <a:rPr lang="en" sz="2700" i="1">
                <a:solidFill>
                  <a:srgbClr val="EFEFEF"/>
                </a:solidFill>
              </a:rPr>
              <a:t>values</a:t>
            </a:r>
            <a:endParaRPr sz="2700">
              <a:solidFill>
                <a:srgbClr val="EFEFEF"/>
              </a:solidFill>
            </a:endParaRPr>
          </a:p>
          <a:p>
            <a:pPr marL="393700" lvl="0" indent="-400050" algn="l" rtl="0">
              <a:lnSpc>
                <a:spcPct val="100000"/>
              </a:lnSpc>
              <a:spcBef>
                <a:spcPts val="0"/>
              </a:spcBef>
              <a:spcAft>
                <a:spcPts val="0"/>
              </a:spcAft>
              <a:buClr>
                <a:srgbClr val="EFEFEF"/>
              </a:buClr>
              <a:buSzPts val="2700"/>
              <a:buFont typeface="Noto Sans Symbols"/>
              <a:buChar char="➔"/>
            </a:pPr>
            <a:r>
              <a:rPr lang="en" sz="2700">
                <a:solidFill>
                  <a:srgbClr val="EFEFEF"/>
                </a:solidFill>
              </a:rPr>
              <a:t>Each </a:t>
            </a:r>
            <a:r>
              <a:rPr lang="en" sz="2700" i="1">
                <a:solidFill>
                  <a:srgbClr val="FF0000"/>
                </a:solidFill>
              </a:rPr>
              <a:t>observation</a:t>
            </a:r>
            <a:r>
              <a:rPr lang="en" sz="2700">
                <a:solidFill>
                  <a:srgbClr val="EFEFEF"/>
                </a:solidFill>
              </a:rPr>
              <a:t> forms a </a:t>
            </a:r>
            <a:r>
              <a:rPr lang="en" sz="2700" b="1">
                <a:solidFill>
                  <a:srgbClr val="EFEFEF"/>
                </a:solidFill>
              </a:rPr>
              <a:t>row</a:t>
            </a:r>
            <a:endParaRPr sz="2700" b="1">
              <a:solidFill>
                <a:srgbClr val="EFEFEF"/>
              </a:solidFill>
            </a:endParaRPr>
          </a:p>
          <a:p>
            <a:pPr marL="393700" lvl="0" indent="0" algn="l" rtl="0">
              <a:lnSpc>
                <a:spcPct val="100000"/>
              </a:lnSpc>
              <a:spcBef>
                <a:spcPts val="0"/>
              </a:spcBef>
              <a:spcAft>
                <a:spcPts val="0"/>
              </a:spcAft>
              <a:buNone/>
            </a:pPr>
            <a:endParaRPr sz="2700" b="1">
              <a:solidFill>
                <a:srgbClr val="EFEFEF"/>
              </a:solidFill>
            </a:endParaRPr>
          </a:p>
          <a:p>
            <a:pPr marL="825500" lvl="1" indent="-393700" algn="l" rtl="0">
              <a:lnSpc>
                <a:spcPct val="100000"/>
              </a:lnSpc>
              <a:spcBef>
                <a:spcPts val="0"/>
              </a:spcBef>
              <a:spcAft>
                <a:spcPts val="0"/>
              </a:spcAft>
              <a:buClr>
                <a:srgbClr val="EFEFEF"/>
              </a:buClr>
              <a:buSzPts val="3000"/>
              <a:buFont typeface="Average"/>
              <a:buChar char="◆"/>
            </a:pPr>
            <a:r>
              <a:rPr lang="en" sz="3000" u="sng">
                <a:solidFill>
                  <a:srgbClr val="EFEFEF"/>
                </a:solidFill>
              </a:rPr>
              <a:t>Each type of observational unit forms a table</a:t>
            </a:r>
            <a:endParaRPr sz="3000" u="sng">
              <a:solidFill>
                <a:srgbClr val="EFEFEF"/>
              </a:solidFill>
            </a:endParaRPr>
          </a:p>
          <a:p>
            <a:pPr marL="0" lvl="0" indent="0" algn="l" rtl="0">
              <a:spcBef>
                <a:spcPts val="0"/>
              </a:spcBef>
              <a:spcAft>
                <a:spcPts val="1600"/>
              </a:spcAft>
              <a:buNone/>
            </a:pPr>
            <a:endParaRPr/>
          </a:p>
        </p:txBody>
      </p:sp>
      <p:sp>
        <p:nvSpPr>
          <p:cNvPr id="1029" name="Google Shape;1029;p142"/>
          <p:cNvSpPr txBox="1"/>
          <p:nvPr/>
        </p:nvSpPr>
        <p:spPr>
          <a:xfrm>
            <a:off x="7639750" y="4416900"/>
            <a:ext cx="1504200" cy="72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Structure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Data: Tips &amp; Tricks</a:t>
            </a:r>
            <a:endParaRPr/>
          </a:p>
          <a:p>
            <a:pPr marL="0" lvl="0" indent="0" algn="l" rtl="0">
              <a:spcBef>
                <a:spcPts val="0"/>
              </a:spcBef>
              <a:spcAft>
                <a:spcPts val="0"/>
              </a:spcAft>
              <a:buNone/>
            </a:pPr>
            <a:endParaRPr/>
          </a:p>
        </p:txBody>
      </p:sp>
      <p:sp>
        <p:nvSpPr>
          <p:cNvPr id="1035" name="Google Shape;1035;p143"/>
          <p:cNvSpPr txBox="1">
            <a:spLocks noGrp="1"/>
          </p:cNvSpPr>
          <p:nvPr>
            <p:ph type="body" idx="1"/>
          </p:nvPr>
        </p:nvSpPr>
        <p:spPr>
          <a:xfrm>
            <a:off x="311700" y="1152475"/>
            <a:ext cx="8229300" cy="3521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F3F3F3"/>
              </a:buClr>
              <a:buSzPts val="2400"/>
              <a:buAutoNum type="arabicPeriod"/>
            </a:pPr>
            <a:r>
              <a:rPr lang="en" sz="2400">
                <a:solidFill>
                  <a:srgbClr val="F3F3F3"/>
                </a:solidFill>
              </a:rPr>
              <a:t>Assign Identifiers</a:t>
            </a:r>
            <a:endParaRPr sz="2400">
              <a:solidFill>
                <a:srgbClr val="F3F3F3"/>
              </a:solidFill>
            </a:endParaRPr>
          </a:p>
          <a:p>
            <a:pPr marL="1371600" marR="0" lvl="1" indent="-381000" algn="l" rtl="0">
              <a:lnSpc>
                <a:spcPct val="115000"/>
              </a:lnSpc>
              <a:spcBef>
                <a:spcPts val="0"/>
              </a:spcBef>
              <a:spcAft>
                <a:spcPts val="0"/>
              </a:spcAft>
              <a:buClr>
                <a:srgbClr val="F3F3F3"/>
              </a:buClr>
              <a:buSzPts val="2400"/>
              <a:buChar char="◆"/>
            </a:pPr>
            <a:r>
              <a:rPr lang="en" sz="2400">
                <a:solidFill>
                  <a:srgbClr val="F3F3F3"/>
                </a:solidFill>
              </a:rPr>
              <a:t>Assign them as early as possible to any file. </a:t>
            </a:r>
            <a:endParaRPr sz="2400">
              <a:solidFill>
                <a:srgbClr val="F3F3F3"/>
              </a:solidFill>
            </a:endParaRPr>
          </a:p>
          <a:p>
            <a:pPr marL="1371600" marR="0" lvl="1" indent="-381000" algn="l" rtl="0">
              <a:lnSpc>
                <a:spcPct val="115000"/>
              </a:lnSpc>
              <a:spcBef>
                <a:spcPts val="0"/>
              </a:spcBef>
              <a:spcAft>
                <a:spcPts val="0"/>
              </a:spcAft>
              <a:buClr>
                <a:srgbClr val="F3F3F3"/>
              </a:buClr>
              <a:buSzPts val="2400"/>
              <a:buChar char="◆"/>
            </a:pPr>
            <a:r>
              <a:rPr lang="en" sz="2400">
                <a:solidFill>
                  <a:srgbClr val="F3F3F3"/>
                </a:solidFill>
              </a:rPr>
              <a:t>Don’t rely on line line numbers!</a:t>
            </a:r>
            <a:endParaRPr sz="2400">
              <a:solidFill>
                <a:srgbClr val="F3F3F3"/>
              </a:solidFill>
            </a:endParaRPr>
          </a:p>
          <a:p>
            <a:pPr marL="1371600" marR="0" lvl="1" indent="-381000" algn="l" rtl="0">
              <a:lnSpc>
                <a:spcPct val="115000"/>
              </a:lnSpc>
              <a:spcBef>
                <a:spcPts val="0"/>
              </a:spcBef>
              <a:spcAft>
                <a:spcPts val="0"/>
              </a:spcAft>
              <a:buClr>
                <a:srgbClr val="F3F3F3"/>
              </a:buClr>
              <a:buSzPts val="2400"/>
              <a:buChar char="◆"/>
            </a:pPr>
            <a:r>
              <a:rPr lang="en" sz="2400">
                <a:solidFill>
                  <a:srgbClr val="F3F3F3"/>
                </a:solidFill>
              </a:rPr>
              <a:t>Make sure they’re unique</a:t>
            </a:r>
            <a:endParaRPr sz="2400">
              <a:solidFill>
                <a:srgbClr val="F3F3F3"/>
              </a:solidFill>
            </a:endParaRPr>
          </a:p>
          <a:p>
            <a:pPr marL="1371600" marR="0" lvl="1" indent="-381000" algn="l" rtl="0">
              <a:lnSpc>
                <a:spcPct val="115000"/>
              </a:lnSpc>
              <a:spcBef>
                <a:spcPts val="0"/>
              </a:spcBef>
              <a:spcAft>
                <a:spcPts val="0"/>
              </a:spcAft>
              <a:buClr>
                <a:srgbClr val="F3F3F3"/>
              </a:buClr>
              <a:buSzPts val="2400"/>
              <a:buChar char="◆"/>
            </a:pPr>
            <a:r>
              <a:rPr lang="en" sz="2400">
                <a:solidFill>
                  <a:srgbClr val="F3F3F3"/>
                </a:solidFill>
              </a:rPr>
              <a:t>Don’t reassign them after deletion</a:t>
            </a:r>
            <a:endParaRPr sz="2400">
              <a:solidFill>
                <a:srgbClr val="F3F3F3"/>
              </a:solidFill>
            </a:endParaRPr>
          </a:p>
        </p:txBody>
      </p:sp>
      <p:sp>
        <p:nvSpPr>
          <p:cNvPr id="1036" name="Google Shape;1036;p143"/>
          <p:cNvSpPr txBox="1"/>
          <p:nvPr/>
        </p:nvSpPr>
        <p:spPr>
          <a:xfrm>
            <a:off x="7851125" y="4497300"/>
            <a:ext cx="1293000" cy="6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Content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44"/>
          <p:cNvSpPr txBox="1">
            <a:spLocks noGrp="1"/>
          </p:cNvSpPr>
          <p:nvPr>
            <p:ph type="body" idx="1"/>
          </p:nvPr>
        </p:nvSpPr>
        <p:spPr>
          <a:xfrm>
            <a:off x="311700" y="1152475"/>
            <a:ext cx="8520600" cy="2801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F3F3F3"/>
              </a:buClr>
              <a:buSzPts val="2400"/>
              <a:buAutoNum type="arabicPeriod" startAt="2"/>
            </a:pPr>
            <a:r>
              <a:rPr lang="en" sz="2400">
                <a:solidFill>
                  <a:srgbClr val="F3F3F3"/>
                </a:solidFill>
              </a:rPr>
              <a:t>Decide ASAP which fields are mandatory and ask the system to enforce it!</a:t>
            </a:r>
            <a:endParaRPr sz="2400">
              <a:solidFill>
                <a:srgbClr val="F3F3F3"/>
              </a:solidFill>
            </a:endParaRPr>
          </a:p>
          <a:p>
            <a:pPr marL="457200" lvl="0" indent="-381000" algn="l" rtl="0">
              <a:spcBef>
                <a:spcPts val="0"/>
              </a:spcBef>
              <a:spcAft>
                <a:spcPts val="0"/>
              </a:spcAft>
              <a:buClr>
                <a:srgbClr val="F3F3F3"/>
              </a:buClr>
              <a:buSzPts val="2400"/>
              <a:buAutoNum type="arabicPeriod" startAt="2"/>
            </a:pPr>
            <a:r>
              <a:rPr lang="en" sz="2400">
                <a:solidFill>
                  <a:srgbClr val="F3F3F3"/>
                </a:solidFill>
              </a:rPr>
              <a:t>NEVER invent you own “NULL value”, tell the computer the field is optional instead!</a:t>
            </a:r>
            <a:endParaRPr sz="2400">
              <a:solidFill>
                <a:srgbClr val="F3F3F3"/>
              </a:solidFill>
            </a:endParaRPr>
          </a:p>
          <a:p>
            <a:pPr marL="914400" lvl="1" indent="-381000" algn="l" rtl="0">
              <a:spcBef>
                <a:spcPts val="0"/>
              </a:spcBef>
              <a:spcAft>
                <a:spcPts val="0"/>
              </a:spcAft>
              <a:buSzPts val="2400"/>
              <a:buChar char="◆"/>
            </a:pPr>
            <a:r>
              <a:rPr lang="en" sz="1200"/>
              <a:t>(No, 12/3/1956 is not a great NULL date)</a:t>
            </a:r>
            <a:endParaRPr sz="1200"/>
          </a:p>
          <a:p>
            <a:pPr marL="914400" lvl="0" indent="0" algn="l" rtl="0">
              <a:spcBef>
                <a:spcPts val="1600"/>
              </a:spcBef>
              <a:spcAft>
                <a:spcPts val="0"/>
              </a:spcAft>
              <a:buNone/>
            </a:pPr>
            <a:endParaRPr sz="2400"/>
          </a:p>
          <a:p>
            <a:pPr marL="0" lvl="0" indent="0" algn="l" rtl="0">
              <a:lnSpc>
                <a:spcPct val="100000"/>
              </a:lnSpc>
              <a:spcBef>
                <a:spcPts val="1600"/>
              </a:spcBef>
              <a:spcAft>
                <a:spcPts val="0"/>
              </a:spcAft>
              <a:buNone/>
            </a:pPr>
            <a:endParaRPr sz="1400">
              <a:solidFill>
                <a:srgbClr val="000000"/>
              </a:solidFill>
              <a:latin typeface="Arial"/>
              <a:ea typeface="Arial"/>
              <a:cs typeface="Arial"/>
              <a:sym typeface="Arial"/>
            </a:endParaRPr>
          </a:p>
          <a:p>
            <a:pPr marL="457200" lvl="0" indent="0" algn="l" rtl="0">
              <a:spcBef>
                <a:spcPts val="0"/>
              </a:spcBef>
              <a:spcAft>
                <a:spcPts val="0"/>
              </a:spcAft>
              <a:buNone/>
            </a:pPr>
            <a:endParaRPr sz="2400">
              <a:solidFill>
                <a:srgbClr val="F3F3F3"/>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r" rtl="0">
              <a:spcBef>
                <a:spcPts val="1600"/>
              </a:spcBef>
              <a:spcAft>
                <a:spcPts val="1600"/>
              </a:spcAft>
              <a:buNone/>
            </a:pPr>
            <a:endParaRPr sz="1200"/>
          </a:p>
        </p:txBody>
      </p:sp>
      <p:sp>
        <p:nvSpPr>
          <p:cNvPr id="1042" name="Google Shape;1042;p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Data: Tips &amp; Tricks</a:t>
            </a:r>
            <a:endParaRPr/>
          </a:p>
          <a:p>
            <a:pPr marL="0" lvl="0" indent="0" algn="l" rtl="0">
              <a:spcBef>
                <a:spcPts val="0"/>
              </a:spcBef>
              <a:spcAft>
                <a:spcPts val="0"/>
              </a:spcAft>
              <a:buNone/>
            </a:pPr>
            <a:endParaRPr/>
          </a:p>
        </p:txBody>
      </p:sp>
      <p:sp>
        <p:nvSpPr>
          <p:cNvPr id="1043" name="Google Shape;1043;p144"/>
          <p:cNvSpPr txBox="1"/>
          <p:nvPr/>
        </p:nvSpPr>
        <p:spPr>
          <a:xfrm>
            <a:off x="7518975" y="4587875"/>
            <a:ext cx="15702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Oswald"/>
                <a:ea typeface="Oswald"/>
                <a:cs typeface="Oswald"/>
                <a:sym typeface="Oswald"/>
              </a:rPr>
              <a:t>Structure</a:t>
            </a:r>
            <a:endParaRPr sz="3000">
              <a:solidFill>
                <a:srgbClr val="FFFFFF"/>
              </a:solidFill>
              <a:latin typeface="Oswald"/>
              <a:ea typeface="Oswald"/>
              <a:cs typeface="Oswald"/>
              <a:sym typeface="Oswa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Data: Tips &amp; Tricks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49" name="Google Shape;1049;p145"/>
          <p:cNvSpPr txBox="1">
            <a:spLocks noGrp="1"/>
          </p:cNvSpPr>
          <p:nvPr>
            <p:ph type="body" idx="1"/>
          </p:nvPr>
        </p:nvSpPr>
        <p:spPr>
          <a:xfrm>
            <a:off x="311700" y="1152475"/>
            <a:ext cx="8520600" cy="3778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a:t>Optional data / NULL values</a:t>
            </a:r>
            <a:endParaRPr sz="2400" b="1"/>
          </a:p>
          <a:p>
            <a:pPr marL="914400" lvl="1" indent="-342900" algn="l" rtl="0">
              <a:spcBef>
                <a:spcPts val="0"/>
              </a:spcBef>
              <a:spcAft>
                <a:spcPts val="0"/>
              </a:spcAft>
              <a:buSzPts val="1800"/>
              <a:buChar char="◆"/>
            </a:pPr>
            <a:r>
              <a:rPr lang="en" sz="1800"/>
              <a:t>Specific value to represent missing data</a:t>
            </a:r>
            <a:endParaRPr sz="1800"/>
          </a:p>
          <a:p>
            <a:pPr marL="914400" lvl="1" indent="-342900" algn="l" rtl="0">
              <a:spcBef>
                <a:spcPts val="0"/>
              </a:spcBef>
              <a:spcAft>
                <a:spcPts val="0"/>
              </a:spcAft>
              <a:buSzPts val="1800"/>
              <a:buChar char="◆"/>
            </a:pPr>
            <a:r>
              <a:rPr lang="en" sz="1800"/>
              <a:t>Can be tempting to invent its own scheme for NULL values</a:t>
            </a:r>
            <a:endParaRPr sz="1800"/>
          </a:p>
          <a:p>
            <a:pPr marL="1371600" lvl="2" indent="-342900" algn="l" rtl="0">
              <a:spcBef>
                <a:spcPts val="0"/>
              </a:spcBef>
              <a:spcAft>
                <a:spcPts val="0"/>
              </a:spcAft>
              <a:buSzPts val="1800"/>
              <a:buChar char="●"/>
            </a:pPr>
            <a:r>
              <a:rPr lang="en" sz="1800"/>
              <a:t>Latitude=0, Longitude=0 =&gt; No geographic data</a:t>
            </a:r>
            <a:endParaRPr sz="1800"/>
          </a:p>
          <a:p>
            <a:pPr marL="1371600" lvl="2" indent="-342900" algn="l" rtl="0">
              <a:spcBef>
                <a:spcPts val="0"/>
              </a:spcBef>
              <a:spcAft>
                <a:spcPts val="0"/>
              </a:spcAft>
              <a:buSzPts val="1800"/>
              <a:buChar char="●"/>
            </a:pPr>
            <a:r>
              <a:rPr lang="en" sz="1800"/>
              <a:t>Species=999999 =&gt; specimen not identified yet</a:t>
            </a:r>
            <a:endParaRPr sz="1800"/>
          </a:p>
          <a:p>
            <a:pPr marL="1371600" lvl="2" indent="-342900" algn="l" rtl="0">
              <a:spcBef>
                <a:spcPts val="0"/>
              </a:spcBef>
              <a:spcAft>
                <a:spcPts val="0"/>
              </a:spcAft>
              <a:buSzPts val="1800"/>
              <a:buChar char="●"/>
            </a:pPr>
            <a:r>
              <a:rPr lang="en" sz="1800"/>
              <a:t>Species=”Undet”</a:t>
            </a:r>
            <a:endParaRPr sz="1800"/>
          </a:p>
          <a:p>
            <a:pPr marL="1371600" lvl="2" indent="-342900" algn="l" rtl="0">
              <a:spcBef>
                <a:spcPts val="0"/>
              </a:spcBef>
              <a:spcAft>
                <a:spcPts val="0"/>
              </a:spcAft>
              <a:buSzPts val="1800"/>
              <a:buChar char="●"/>
            </a:pPr>
            <a:r>
              <a:rPr lang="en" sz="1800"/>
              <a:t>Species=”Acodontaster sp”</a:t>
            </a:r>
            <a:endParaRPr sz="1800"/>
          </a:p>
          <a:p>
            <a:pPr marL="457200" lvl="0" indent="-381000" algn="l" rtl="0">
              <a:spcBef>
                <a:spcPts val="0"/>
              </a:spcBef>
              <a:spcAft>
                <a:spcPts val="0"/>
              </a:spcAft>
              <a:buSzPts val="2400"/>
              <a:buChar char="➔"/>
            </a:pPr>
            <a:r>
              <a:rPr lang="en" sz="2400"/>
              <a:t>But the computer / database:</a:t>
            </a:r>
            <a:endParaRPr sz="2400"/>
          </a:p>
          <a:p>
            <a:pPr marL="914400" lvl="1" indent="-317500" algn="l" rtl="0">
              <a:spcBef>
                <a:spcPts val="0"/>
              </a:spcBef>
              <a:spcAft>
                <a:spcPts val="0"/>
              </a:spcAft>
              <a:buSzPts val="1400"/>
              <a:buChar char="◆"/>
            </a:pPr>
            <a:r>
              <a:rPr lang="en"/>
              <a:t>Allows you to specify if a field/column is optional or not</a:t>
            </a:r>
            <a:endParaRPr/>
          </a:p>
          <a:p>
            <a:pPr marL="914400" lvl="1" indent="-317500" algn="l" rtl="0">
              <a:spcBef>
                <a:spcPts val="0"/>
              </a:spcBef>
              <a:spcAft>
                <a:spcPts val="0"/>
              </a:spcAft>
              <a:buSzPts val="1400"/>
              <a:buChar char="◆"/>
            </a:pPr>
            <a:r>
              <a:rPr lang="en"/>
              <a:t>Gives you a standardized NULL value</a:t>
            </a:r>
            <a:endParaRPr/>
          </a:p>
        </p:txBody>
      </p:sp>
      <p:sp>
        <p:nvSpPr>
          <p:cNvPr id="1050" name="Google Shape;1050;p145"/>
          <p:cNvSpPr txBox="1"/>
          <p:nvPr/>
        </p:nvSpPr>
        <p:spPr>
          <a:xfrm>
            <a:off x="7851125" y="4497300"/>
            <a:ext cx="1293000" cy="6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Content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146"/>
          <p:cNvPicPr preferRelativeResize="0"/>
          <p:nvPr/>
        </p:nvPicPr>
        <p:blipFill>
          <a:blip r:embed="rId3">
            <a:alphaModFix/>
          </a:blip>
          <a:stretch>
            <a:fillRect/>
          </a:stretch>
        </p:blipFill>
        <p:spPr>
          <a:xfrm>
            <a:off x="1885950" y="285750"/>
            <a:ext cx="5372100" cy="45720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Data: Tips &amp; Tricks</a:t>
            </a:r>
            <a:endParaRPr/>
          </a:p>
          <a:p>
            <a:pPr marL="0" lvl="0" indent="0" algn="l" rtl="0">
              <a:spcBef>
                <a:spcPts val="0"/>
              </a:spcBef>
              <a:spcAft>
                <a:spcPts val="0"/>
              </a:spcAft>
              <a:buNone/>
            </a:pPr>
            <a:endParaRPr/>
          </a:p>
        </p:txBody>
      </p:sp>
      <p:sp>
        <p:nvSpPr>
          <p:cNvPr id="1061" name="Google Shape;1061;p147"/>
          <p:cNvSpPr txBox="1">
            <a:spLocks noGrp="1"/>
          </p:cNvSpPr>
          <p:nvPr>
            <p:ph type="body" idx="1"/>
          </p:nvPr>
        </p:nvSpPr>
        <p:spPr>
          <a:xfrm>
            <a:off x="0" y="1196225"/>
            <a:ext cx="9008700" cy="2932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F3F3F3"/>
              </a:buClr>
              <a:buSzPts val="2400"/>
              <a:buAutoNum type="arabicPeriod" startAt="5"/>
            </a:pPr>
            <a:r>
              <a:rPr lang="en" sz="2400">
                <a:solidFill>
                  <a:srgbClr val="F3F3F3"/>
                </a:solidFill>
              </a:rPr>
              <a:t>Don’t repeat yourself</a:t>
            </a:r>
            <a:endParaRPr sz="2400">
              <a:solidFill>
                <a:srgbClr val="F3F3F3"/>
              </a:solidFill>
            </a:endParaRPr>
          </a:p>
          <a:p>
            <a:pPr marL="457200" lvl="0" indent="-381000" algn="r" rtl="0">
              <a:spcBef>
                <a:spcPts val="0"/>
              </a:spcBef>
              <a:spcAft>
                <a:spcPts val="0"/>
              </a:spcAft>
              <a:buClr>
                <a:srgbClr val="F3F3F3"/>
              </a:buClr>
              <a:buSzPts val="2400"/>
              <a:buChar char="■"/>
            </a:pPr>
            <a:r>
              <a:rPr lang="en" sz="2400">
                <a:solidFill>
                  <a:srgbClr val="F3F3F3"/>
                </a:solidFill>
              </a:rPr>
              <a:t>each bit of information should come from a single place</a:t>
            </a:r>
            <a:endParaRPr sz="2400">
              <a:solidFill>
                <a:srgbClr val="F3F3F3"/>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r" rtl="0">
              <a:spcBef>
                <a:spcPts val="1600"/>
              </a:spcBef>
              <a:spcAft>
                <a:spcPts val="0"/>
              </a:spcAft>
              <a:buNone/>
            </a:pPr>
            <a:endParaRPr sz="1200"/>
          </a:p>
          <a:p>
            <a:pPr marL="0" lvl="0" indent="0" algn="r" rtl="0">
              <a:spcBef>
                <a:spcPts val="1600"/>
              </a:spcBef>
              <a:spcAft>
                <a:spcPts val="0"/>
              </a:spcAft>
              <a:buNone/>
            </a:pPr>
            <a:endParaRPr sz="1200"/>
          </a:p>
          <a:p>
            <a:pPr marL="0" lvl="0" indent="0" algn="r" rtl="0">
              <a:spcBef>
                <a:spcPts val="1600"/>
              </a:spcBef>
              <a:spcAft>
                <a:spcPts val="1600"/>
              </a:spcAft>
              <a:buNone/>
            </a:pPr>
            <a:r>
              <a:rPr lang="en" sz="1200"/>
              <a:t>(want two columns? Let the computer handle it)</a:t>
            </a:r>
            <a:endParaRPr sz="1200"/>
          </a:p>
        </p:txBody>
      </p:sp>
      <p:pic>
        <p:nvPicPr>
          <p:cNvPr id="1062" name="Google Shape;1062;p147"/>
          <p:cNvPicPr preferRelativeResize="0"/>
          <p:nvPr/>
        </p:nvPicPr>
        <p:blipFill>
          <a:blip r:embed="rId3">
            <a:alphaModFix/>
          </a:blip>
          <a:stretch>
            <a:fillRect/>
          </a:stretch>
        </p:blipFill>
        <p:spPr>
          <a:xfrm>
            <a:off x="1115200" y="2622588"/>
            <a:ext cx="2124075" cy="2124075"/>
          </a:xfrm>
          <a:prstGeom prst="rect">
            <a:avLst/>
          </a:prstGeom>
          <a:noFill/>
          <a:ln>
            <a:noFill/>
          </a:ln>
        </p:spPr>
      </p:pic>
      <p:pic>
        <p:nvPicPr>
          <p:cNvPr id="1063" name="Google Shape;1063;p147"/>
          <p:cNvPicPr preferRelativeResize="0"/>
          <p:nvPr/>
        </p:nvPicPr>
        <p:blipFill>
          <a:blip r:embed="rId4">
            <a:alphaModFix/>
          </a:blip>
          <a:stretch>
            <a:fillRect/>
          </a:stretch>
        </p:blipFill>
        <p:spPr>
          <a:xfrm>
            <a:off x="5143121" y="2432783"/>
            <a:ext cx="3161251" cy="1376350"/>
          </a:xfrm>
          <a:prstGeom prst="rect">
            <a:avLst/>
          </a:prstGeom>
          <a:noFill/>
          <a:ln>
            <a:noFill/>
          </a:ln>
        </p:spPr>
      </p:pic>
      <p:sp>
        <p:nvSpPr>
          <p:cNvPr id="1064" name="Google Shape;1064;p147"/>
          <p:cNvSpPr txBox="1"/>
          <p:nvPr/>
        </p:nvSpPr>
        <p:spPr>
          <a:xfrm>
            <a:off x="7851125" y="4497300"/>
            <a:ext cx="1293000" cy="6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Content</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AutoNum type="arabicPeriod" startAt="6"/>
            </a:pPr>
            <a:r>
              <a:rPr lang="en"/>
              <a:t>split fields as much as possible</a:t>
            </a:r>
            <a:endParaRPr/>
          </a:p>
        </p:txBody>
      </p:sp>
      <p:pic>
        <p:nvPicPr>
          <p:cNvPr id="1070" name="Google Shape;1070;p148"/>
          <p:cNvPicPr preferRelativeResize="0"/>
          <p:nvPr/>
        </p:nvPicPr>
        <p:blipFill>
          <a:blip r:embed="rId3">
            <a:alphaModFix/>
          </a:blip>
          <a:stretch>
            <a:fillRect/>
          </a:stretch>
        </p:blipFill>
        <p:spPr>
          <a:xfrm>
            <a:off x="242638" y="1078447"/>
            <a:ext cx="2509850" cy="1377525"/>
          </a:xfrm>
          <a:prstGeom prst="rect">
            <a:avLst/>
          </a:prstGeom>
          <a:noFill/>
          <a:ln>
            <a:noFill/>
          </a:ln>
        </p:spPr>
      </p:pic>
      <p:pic>
        <p:nvPicPr>
          <p:cNvPr id="1071" name="Google Shape;1071;p148"/>
          <p:cNvPicPr preferRelativeResize="0"/>
          <p:nvPr/>
        </p:nvPicPr>
        <p:blipFill>
          <a:blip r:embed="rId4">
            <a:alphaModFix/>
          </a:blip>
          <a:stretch>
            <a:fillRect/>
          </a:stretch>
        </p:blipFill>
        <p:spPr>
          <a:xfrm>
            <a:off x="4200525" y="1121425"/>
            <a:ext cx="4943475" cy="742950"/>
          </a:xfrm>
          <a:prstGeom prst="rect">
            <a:avLst/>
          </a:prstGeom>
          <a:noFill/>
          <a:ln>
            <a:noFill/>
          </a:ln>
        </p:spPr>
      </p:pic>
      <p:sp>
        <p:nvSpPr>
          <p:cNvPr id="1072" name="Google Shape;1072;p148"/>
          <p:cNvSpPr/>
          <p:nvPr/>
        </p:nvSpPr>
        <p:spPr>
          <a:xfrm>
            <a:off x="3065425" y="3212363"/>
            <a:ext cx="7317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3" name="Google Shape;1073;p148"/>
          <p:cNvPicPr preferRelativeResize="0"/>
          <p:nvPr/>
        </p:nvPicPr>
        <p:blipFill>
          <a:blip r:embed="rId5">
            <a:alphaModFix/>
          </a:blip>
          <a:stretch>
            <a:fillRect/>
          </a:stretch>
        </p:blipFill>
        <p:spPr>
          <a:xfrm>
            <a:off x="4200525" y="2053050"/>
            <a:ext cx="2867025" cy="819150"/>
          </a:xfrm>
          <a:prstGeom prst="rect">
            <a:avLst/>
          </a:prstGeom>
          <a:noFill/>
          <a:ln>
            <a:noFill/>
          </a:ln>
        </p:spPr>
      </p:pic>
      <p:pic>
        <p:nvPicPr>
          <p:cNvPr id="1074" name="Google Shape;1074;p148"/>
          <p:cNvPicPr preferRelativeResize="0"/>
          <p:nvPr/>
        </p:nvPicPr>
        <p:blipFill>
          <a:blip r:embed="rId6">
            <a:alphaModFix/>
          </a:blip>
          <a:stretch>
            <a:fillRect/>
          </a:stretch>
        </p:blipFill>
        <p:spPr>
          <a:xfrm>
            <a:off x="242650" y="2571750"/>
            <a:ext cx="2371725" cy="1123950"/>
          </a:xfrm>
          <a:prstGeom prst="rect">
            <a:avLst/>
          </a:prstGeom>
          <a:noFill/>
          <a:ln>
            <a:noFill/>
          </a:ln>
        </p:spPr>
      </p:pic>
      <p:pic>
        <p:nvPicPr>
          <p:cNvPr id="1075" name="Google Shape;1075;p148"/>
          <p:cNvPicPr preferRelativeResize="0"/>
          <p:nvPr/>
        </p:nvPicPr>
        <p:blipFill>
          <a:blip r:embed="rId7">
            <a:alphaModFix/>
          </a:blip>
          <a:stretch>
            <a:fillRect/>
          </a:stretch>
        </p:blipFill>
        <p:spPr>
          <a:xfrm>
            <a:off x="4248175" y="3212375"/>
            <a:ext cx="3482465" cy="686200"/>
          </a:xfrm>
          <a:prstGeom prst="rect">
            <a:avLst/>
          </a:prstGeom>
          <a:noFill/>
          <a:ln>
            <a:noFill/>
          </a:ln>
        </p:spPr>
      </p:pic>
      <p:pic>
        <p:nvPicPr>
          <p:cNvPr id="1076" name="Google Shape;1076;p148"/>
          <p:cNvPicPr preferRelativeResize="0"/>
          <p:nvPr/>
        </p:nvPicPr>
        <p:blipFill>
          <a:blip r:embed="rId8">
            <a:alphaModFix/>
          </a:blip>
          <a:stretch>
            <a:fillRect/>
          </a:stretch>
        </p:blipFill>
        <p:spPr>
          <a:xfrm>
            <a:off x="242650" y="3852575"/>
            <a:ext cx="1954675" cy="800100"/>
          </a:xfrm>
          <a:prstGeom prst="rect">
            <a:avLst/>
          </a:prstGeom>
          <a:noFill/>
          <a:ln>
            <a:noFill/>
          </a:ln>
        </p:spPr>
      </p:pic>
      <p:pic>
        <p:nvPicPr>
          <p:cNvPr id="1077" name="Google Shape;1077;p148"/>
          <p:cNvPicPr preferRelativeResize="0"/>
          <p:nvPr/>
        </p:nvPicPr>
        <p:blipFill>
          <a:blip r:embed="rId9">
            <a:alphaModFix/>
          </a:blip>
          <a:stretch>
            <a:fillRect/>
          </a:stretch>
        </p:blipFill>
        <p:spPr>
          <a:xfrm>
            <a:off x="4349600" y="4238750"/>
            <a:ext cx="1962150" cy="828675"/>
          </a:xfrm>
          <a:prstGeom prst="rect">
            <a:avLst/>
          </a:prstGeom>
          <a:noFill/>
          <a:ln>
            <a:noFill/>
          </a:ln>
        </p:spPr>
      </p:pic>
      <p:pic>
        <p:nvPicPr>
          <p:cNvPr id="1078" name="Google Shape;1078;p148"/>
          <p:cNvPicPr preferRelativeResize="0"/>
          <p:nvPr/>
        </p:nvPicPr>
        <p:blipFill>
          <a:blip r:embed="rId10">
            <a:alphaModFix/>
          </a:blip>
          <a:stretch>
            <a:fillRect/>
          </a:stretch>
        </p:blipFill>
        <p:spPr>
          <a:xfrm>
            <a:off x="2247225" y="4277600"/>
            <a:ext cx="1000125" cy="809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1"/>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232" name="Google Shape;23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INBO: Team </a:t>
            </a:r>
            <a:r>
              <a:rPr lang="en" u="sng" strike="sngStrike">
                <a:solidFill>
                  <a:schemeClr val="hlink"/>
                </a:solidFill>
                <a:hlinkClick r:id="rId4"/>
              </a:rPr>
              <a:t>Lifewatch</a:t>
            </a:r>
            <a:r>
              <a:rPr lang="en"/>
              <a:t> </a:t>
            </a:r>
            <a:r>
              <a:rPr lang="en" u="sng">
                <a:solidFill>
                  <a:schemeClr val="hlink"/>
                </a:solidFill>
                <a:hlinkClick r:id="rId5"/>
              </a:rPr>
              <a:t>OSciBio</a:t>
            </a:r>
            <a:endParaRPr/>
          </a:p>
          <a:p>
            <a:pPr marL="0" lvl="0" indent="0" algn="l" rtl="0">
              <a:spcBef>
                <a:spcPts val="0"/>
              </a:spcBef>
              <a:spcAft>
                <a:spcPts val="0"/>
              </a:spcAft>
              <a:buNone/>
            </a:pPr>
            <a:endParaRPr/>
          </a:p>
        </p:txBody>
      </p:sp>
      <p:sp>
        <p:nvSpPr>
          <p:cNvPr id="233" name="Google Shape;233;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20000"/>
              </a:lnSpc>
              <a:spcBef>
                <a:spcPts val="1300"/>
              </a:spcBef>
              <a:spcAft>
                <a:spcPts val="0"/>
              </a:spcAft>
              <a:buNone/>
            </a:pPr>
            <a:r>
              <a:rPr lang="en" sz="2650">
                <a:solidFill>
                  <a:srgbClr val="EFEFEF"/>
                </a:solidFill>
                <a:latin typeface="Arial"/>
                <a:ea typeface="Arial"/>
                <a:cs typeface="Arial"/>
                <a:sym typeface="Arial"/>
              </a:rPr>
              <a:t>Towards more efficient biodiversity monitoring</a:t>
            </a:r>
            <a:endParaRPr sz="2650">
              <a:solidFill>
                <a:srgbClr val="EFEFEF"/>
              </a:solidFill>
              <a:latin typeface="Arial"/>
              <a:ea typeface="Arial"/>
              <a:cs typeface="Arial"/>
              <a:sym typeface="Arial"/>
            </a:endParaRPr>
          </a:p>
          <a:p>
            <a:pPr marL="114300" marR="114300" lvl="0" indent="0" algn="l" rtl="0">
              <a:spcBef>
                <a:spcPts val="1800"/>
              </a:spcBef>
              <a:spcAft>
                <a:spcPts val="0"/>
              </a:spcAft>
              <a:buNone/>
            </a:pPr>
            <a:r>
              <a:rPr lang="en" sz="900">
                <a:solidFill>
                  <a:srgbClr val="EFEFEF"/>
                </a:solidFill>
                <a:latin typeface="Arial"/>
                <a:ea typeface="Arial"/>
                <a:cs typeface="Arial"/>
                <a:sym typeface="Arial"/>
              </a:rPr>
              <a:t>WE BLOG ABOUT IDEAS, CHALLENGES AND TECHNOLOGIES RELATED TO BUILDING AN OPEN TERRESTRIAL AND FRESHWATER OBSERVATORY IN FLANDERS FOR THE LIFEWATCH RESEARCH INFRASTRUCTURE.</a:t>
            </a:r>
            <a:endParaRPr sz="900">
              <a:solidFill>
                <a:srgbClr val="EFEFEF"/>
              </a:solidFill>
              <a:latin typeface="Arial"/>
              <a:ea typeface="Arial"/>
              <a:cs typeface="Arial"/>
              <a:sym typeface="Arial"/>
            </a:endParaRPr>
          </a:p>
          <a:p>
            <a:pPr marL="114300" marR="114300" lvl="0" indent="0" algn="l" rtl="0">
              <a:spcBef>
                <a:spcPts val="1100"/>
              </a:spcBef>
              <a:spcAft>
                <a:spcPts val="0"/>
              </a:spcAft>
              <a:buNone/>
            </a:pPr>
            <a:r>
              <a:rPr lang="en" sz="900">
                <a:solidFill>
                  <a:srgbClr val="EFEFEF"/>
                </a:solidFill>
                <a:latin typeface="Arial"/>
                <a:ea typeface="Arial"/>
                <a:cs typeface="Arial"/>
                <a:sym typeface="Arial"/>
              </a:rPr>
              <a:t>OPEN SCIENCE</a:t>
            </a:r>
            <a:endParaRPr sz="900">
              <a:solidFill>
                <a:srgbClr val="EFEFEF"/>
              </a:solidFill>
              <a:latin typeface="Arial"/>
              <a:ea typeface="Arial"/>
              <a:cs typeface="Arial"/>
              <a:sym typeface="Arial"/>
            </a:endParaRPr>
          </a:p>
          <a:p>
            <a:pPr marL="114300" marR="114300" lvl="0" indent="0" algn="l" rtl="0">
              <a:spcBef>
                <a:spcPts val="1100"/>
              </a:spcBef>
              <a:spcAft>
                <a:spcPts val="0"/>
              </a:spcAft>
              <a:buNone/>
            </a:pPr>
            <a:r>
              <a:rPr lang="en" sz="900">
                <a:solidFill>
                  <a:srgbClr val="EFEFEF"/>
                </a:solidFill>
                <a:latin typeface="Arial"/>
                <a:ea typeface="Arial"/>
                <a:cs typeface="Arial"/>
                <a:sym typeface="Arial"/>
              </a:rPr>
              <a:t>DATA PUBLICATION</a:t>
            </a:r>
            <a:endParaRPr sz="900">
              <a:solidFill>
                <a:srgbClr val="EFEFEF"/>
              </a:solidFill>
              <a:latin typeface="Arial"/>
              <a:ea typeface="Arial"/>
              <a:cs typeface="Arial"/>
              <a:sym typeface="Arial"/>
            </a:endParaRPr>
          </a:p>
          <a:p>
            <a:pPr marL="0" lvl="0" indent="0" algn="l" rtl="0">
              <a:spcBef>
                <a:spcPts val="1100"/>
              </a:spcBef>
              <a:spcAft>
                <a:spcPts val="1600"/>
              </a:spcAft>
              <a:buNone/>
            </a:pPr>
            <a:endParaRPr/>
          </a:p>
        </p:txBody>
      </p:sp>
      <p:pic>
        <p:nvPicPr>
          <p:cNvPr id="234" name="Google Shape;234;p41"/>
          <p:cNvPicPr preferRelativeResize="0"/>
          <p:nvPr/>
        </p:nvPicPr>
        <p:blipFill>
          <a:blip r:embed="rId6">
            <a:alphaModFix/>
          </a:blip>
          <a:stretch>
            <a:fillRect/>
          </a:stretch>
        </p:blipFill>
        <p:spPr>
          <a:xfrm>
            <a:off x="3191400" y="2704450"/>
            <a:ext cx="5640901" cy="227242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49"/>
          <p:cNvSpPr txBox="1">
            <a:spLocks noGrp="1"/>
          </p:cNvSpPr>
          <p:nvPr>
            <p:ph type="body" idx="1"/>
          </p:nvPr>
        </p:nvSpPr>
        <p:spPr>
          <a:xfrm>
            <a:off x="311700" y="1152475"/>
            <a:ext cx="8520600" cy="33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3000" b="1" i="1"/>
          </a:p>
          <a:p>
            <a:pPr marL="0" lvl="0" indent="0" algn="ctr" rtl="0">
              <a:spcBef>
                <a:spcPts val="1600"/>
              </a:spcBef>
              <a:spcAft>
                <a:spcPts val="0"/>
              </a:spcAft>
              <a:buNone/>
            </a:pPr>
            <a:r>
              <a:rPr lang="en" sz="3000" b="1" i="1"/>
              <a:t>Why?</a:t>
            </a:r>
            <a:endParaRPr sz="3000" b="1" i="1"/>
          </a:p>
          <a:p>
            <a:pPr marL="0" lvl="0" indent="0" algn="l" rtl="0">
              <a:spcBef>
                <a:spcPts val="1600"/>
              </a:spcBef>
              <a:spcAft>
                <a:spcPts val="0"/>
              </a:spcAft>
              <a:buNone/>
            </a:pPr>
            <a:endParaRPr sz="2400"/>
          </a:p>
          <a:p>
            <a:pPr marL="0" lvl="0" indent="0" algn="ctr" rtl="0">
              <a:spcBef>
                <a:spcPts val="1600"/>
              </a:spcBef>
              <a:spcAft>
                <a:spcPts val="1600"/>
              </a:spcAft>
              <a:buNone/>
            </a:pPr>
            <a:r>
              <a:rPr lang="en" sz="2400"/>
              <a:t>Freedom to transform data: in terms of automation, concatenating is EASY, splitting is HARD.</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split fields as much as possible</a:t>
            </a:r>
            <a:endParaRPr/>
          </a:p>
        </p:txBody>
      </p:sp>
      <p:sp>
        <p:nvSpPr>
          <p:cNvPr id="1089" name="Google Shape;1089;p150"/>
          <p:cNvSpPr txBox="1">
            <a:spLocks noGrp="1"/>
          </p:cNvSpPr>
          <p:nvPr>
            <p:ph type="body" idx="1"/>
          </p:nvPr>
        </p:nvSpPr>
        <p:spPr>
          <a:xfrm>
            <a:off x="311700" y="1152475"/>
            <a:ext cx="8520600" cy="272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3000" b="1" i="1"/>
          </a:p>
          <a:p>
            <a:pPr marL="0" lvl="0" indent="0" algn="ctr" rtl="0">
              <a:spcBef>
                <a:spcPts val="1600"/>
              </a:spcBef>
              <a:spcAft>
                <a:spcPts val="0"/>
              </a:spcAft>
              <a:buNone/>
            </a:pPr>
            <a:r>
              <a:rPr lang="en" sz="3000" b="1" i="1"/>
              <a:t>… But I prefer to work with aggregated data...</a:t>
            </a:r>
            <a:endParaRPr sz="3000" b="1" i="1"/>
          </a:p>
          <a:p>
            <a:pPr marL="0" lvl="0" indent="0" algn="l" rtl="0">
              <a:spcBef>
                <a:spcPts val="1600"/>
              </a:spcBef>
              <a:spcAft>
                <a:spcPts val="0"/>
              </a:spcAft>
              <a:buNone/>
            </a:pPr>
            <a:endParaRPr sz="2400"/>
          </a:p>
          <a:p>
            <a:pPr marL="0" lvl="0" indent="0" algn="l" rtl="0">
              <a:spcBef>
                <a:spcPts val="1600"/>
              </a:spcBef>
              <a:spcAft>
                <a:spcPts val="1600"/>
              </a:spcAft>
              <a:buNone/>
            </a:pPr>
            <a:r>
              <a:rPr lang="en" sz="2400"/>
              <a:t>Think in terms of </a:t>
            </a:r>
            <a:r>
              <a:rPr lang="en" sz="2400" u="sng"/>
              <a:t>RAW data</a:t>
            </a:r>
            <a:r>
              <a:rPr lang="en" sz="2400"/>
              <a:t> VS </a:t>
            </a:r>
            <a:r>
              <a:rPr lang="en" sz="2400" u="sng"/>
              <a:t>Working data.</a:t>
            </a:r>
            <a:endParaRPr u="sng"/>
          </a:p>
        </p:txBody>
      </p:sp>
      <p:sp>
        <p:nvSpPr>
          <p:cNvPr id="1090" name="Google Shape;1090;p150"/>
          <p:cNvSpPr/>
          <p:nvPr/>
        </p:nvSpPr>
        <p:spPr>
          <a:xfrm>
            <a:off x="2987000" y="3770550"/>
            <a:ext cx="194100" cy="689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50"/>
          <p:cNvSpPr/>
          <p:nvPr/>
        </p:nvSpPr>
        <p:spPr>
          <a:xfrm>
            <a:off x="5242325" y="3770550"/>
            <a:ext cx="194100" cy="689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0"/>
          <p:cNvSpPr txBox="1"/>
          <p:nvPr/>
        </p:nvSpPr>
        <p:spPr>
          <a:xfrm>
            <a:off x="1352850" y="4560850"/>
            <a:ext cx="3073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You make it digestible for the computer...</a:t>
            </a:r>
            <a:endParaRPr>
              <a:solidFill>
                <a:srgbClr val="FFFFFF"/>
              </a:solidFill>
            </a:endParaRPr>
          </a:p>
        </p:txBody>
      </p:sp>
      <p:sp>
        <p:nvSpPr>
          <p:cNvPr id="1093" name="Google Shape;1093;p150"/>
          <p:cNvSpPr txBox="1"/>
          <p:nvPr/>
        </p:nvSpPr>
        <p:spPr>
          <a:xfrm>
            <a:off x="4612775" y="4560850"/>
            <a:ext cx="3073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 then the computer make it digestible for you!</a:t>
            </a:r>
            <a:endParaRPr>
              <a:solidFill>
                <a:srgbClr val="FFFFFF"/>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FFFFFF"/>
              </a:buClr>
              <a:buSzPts val="2400"/>
              <a:buAutoNum type="arabicPeriod" startAt="7"/>
            </a:pPr>
            <a:r>
              <a:rPr lang="en" sz="2400">
                <a:solidFill>
                  <a:srgbClr val="FFFFFF"/>
                </a:solidFill>
              </a:rPr>
              <a:t>In spreadsheets: Do </a:t>
            </a:r>
            <a:r>
              <a:rPr lang="en" sz="2400" b="1" u="sng">
                <a:solidFill>
                  <a:srgbClr val="FFFFFF"/>
                </a:solidFill>
              </a:rPr>
              <a:t>NOT</a:t>
            </a:r>
            <a:r>
              <a:rPr lang="en" sz="2400">
                <a:solidFill>
                  <a:srgbClr val="FFFFFF"/>
                </a:solidFill>
              </a:rPr>
              <a:t> use style/formatting to convey meaning.</a:t>
            </a:r>
            <a:endParaRPr sz="2400">
              <a:solidFill>
                <a:srgbClr val="FFFFFF"/>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r" rtl="0">
              <a:spcBef>
                <a:spcPts val="1600"/>
              </a:spcBef>
              <a:spcAft>
                <a:spcPts val="0"/>
              </a:spcAft>
              <a:buNone/>
            </a:pPr>
            <a:endParaRPr sz="12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r" rtl="0">
              <a:spcBef>
                <a:spcPts val="1600"/>
              </a:spcBef>
              <a:spcAft>
                <a:spcPts val="1600"/>
              </a:spcAft>
              <a:buNone/>
            </a:pPr>
            <a:r>
              <a:rPr lang="en" sz="1200"/>
              <a:t>(it won’t survive any export)</a:t>
            </a:r>
            <a:endParaRPr sz="1200"/>
          </a:p>
        </p:txBody>
      </p:sp>
      <p:pic>
        <p:nvPicPr>
          <p:cNvPr id="1099" name="Google Shape;1099;p151"/>
          <p:cNvPicPr preferRelativeResize="0"/>
          <p:nvPr/>
        </p:nvPicPr>
        <p:blipFill>
          <a:blip r:embed="rId3">
            <a:alphaModFix/>
          </a:blip>
          <a:stretch>
            <a:fillRect/>
          </a:stretch>
        </p:blipFill>
        <p:spPr>
          <a:xfrm>
            <a:off x="1499563" y="2331449"/>
            <a:ext cx="6144875" cy="19356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But color is super nice / handy</a:t>
            </a:r>
            <a:endParaRPr/>
          </a:p>
        </p:txBody>
      </p:sp>
      <p:sp>
        <p:nvSpPr>
          <p:cNvPr id="1105" name="Google Shape;1105;p1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Conditional formatting (data source: column) is much better!</a:t>
            </a:r>
            <a:endParaRPr/>
          </a:p>
          <a:p>
            <a:pPr marL="0" lvl="0" indent="0" algn="l" rtl="0">
              <a:spcBef>
                <a:spcPts val="1600"/>
              </a:spcBef>
              <a:spcAft>
                <a:spcPts val="0"/>
              </a:spcAft>
              <a:buNone/>
            </a:pPr>
            <a:endParaRPr/>
          </a:p>
          <a:p>
            <a:pPr marL="0" lvl="0" indent="0" algn="r" rtl="0">
              <a:spcBef>
                <a:spcPts val="1600"/>
              </a:spcBef>
              <a:spcAft>
                <a:spcPts val="0"/>
              </a:spcAft>
              <a:buNone/>
            </a:pPr>
            <a:endParaRPr sz="12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r" rtl="0">
              <a:spcBef>
                <a:spcPts val="1600"/>
              </a:spcBef>
              <a:spcAft>
                <a:spcPts val="1600"/>
              </a:spcAft>
              <a:buNone/>
            </a:pPr>
            <a:endParaRPr sz="1200"/>
          </a:p>
        </p:txBody>
      </p:sp>
      <p:pic>
        <p:nvPicPr>
          <p:cNvPr id="1106" name="Google Shape;1106;p152"/>
          <p:cNvPicPr preferRelativeResize="0"/>
          <p:nvPr/>
        </p:nvPicPr>
        <p:blipFill>
          <a:blip r:embed="rId3">
            <a:alphaModFix/>
          </a:blip>
          <a:stretch>
            <a:fillRect/>
          </a:stretch>
        </p:blipFill>
        <p:spPr>
          <a:xfrm>
            <a:off x="6825697" y="1259975"/>
            <a:ext cx="1810375" cy="35486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startAt="8"/>
            </a:pPr>
            <a:r>
              <a:rPr lang="en" sz="2400"/>
              <a:t>Do </a:t>
            </a:r>
            <a:r>
              <a:rPr lang="en" sz="2400" b="1" u="sng"/>
              <a:t>NOT</a:t>
            </a:r>
            <a:r>
              <a:rPr lang="en" sz="2400"/>
              <a:t> use abbreviations / shortcuts.</a:t>
            </a:r>
            <a:endParaRPr sz="2400"/>
          </a:p>
          <a:p>
            <a:pPr marL="914400" lvl="0" indent="-342900" algn="l" rtl="0">
              <a:spcBef>
                <a:spcPts val="0"/>
              </a:spcBef>
              <a:spcAft>
                <a:spcPts val="0"/>
              </a:spcAft>
              <a:buSzPts val="1800"/>
              <a:buChar char="-"/>
            </a:pPr>
            <a:r>
              <a:rPr lang="en"/>
              <a:t>“</a:t>
            </a:r>
            <a:r>
              <a:rPr lang="en" i="1"/>
              <a:t>4-puntella</a:t>
            </a:r>
            <a:r>
              <a:rPr lang="en"/>
              <a:t>” for “</a:t>
            </a:r>
            <a:r>
              <a:rPr lang="en" i="1"/>
              <a:t>quadripuntella</a:t>
            </a:r>
            <a:r>
              <a:rPr lang="en"/>
              <a:t>”</a:t>
            </a:r>
            <a:endParaRPr/>
          </a:p>
          <a:p>
            <a:pPr marL="914400" lvl="0" indent="-342900" algn="l" rtl="0">
              <a:spcBef>
                <a:spcPts val="0"/>
              </a:spcBef>
              <a:spcAft>
                <a:spcPts val="0"/>
              </a:spcAft>
              <a:buSzPts val="1800"/>
              <a:buChar char="-"/>
            </a:pPr>
            <a:r>
              <a:rPr lang="en"/>
              <a:t>“L.” for “Linnaeus”</a:t>
            </a:r>
            <a:endParaRPr/>
          </a:p>
          <a:p>
            <a:pPr marL="914400" lvl="0" indent="-342900" algn="l" rtl="0">
              <a:spcBef>
                <a:spcPts val="0"/>
              </a:spcBef>
              <a:spcAft>
                <a:spcPts val="0"/>
              </a:spcAft>
              <a:buSzPts val="1800"/>
              <a:buChar char="-"/>
            </a:pPr>
            <a:r>
              <a:rPr lang="en"/>
              <a:t>Specimen_type = “XA”</a:t>
            </a:r>
            <a:endParaRPr/>
          </a:p>
          <a:p>
            <a:pPr marL="0" lvl="0" indent="0" algn="r" rtl="0">
              <a:spcBef>
                <a:spcPts val="1600"/>
              </a:spcBef>
              <a:spcAft>
                <a:spcPts val="0"/>
              </a:spcAft>
              <a:buNone/>
            </a:pPr>
            <a:endParaRPr sz="1200"/>
          </a:p>
          <a:p>
            <a:pPr marL="0" lvl="0" indent="0" algn="l" rtl="0">
              <a:spcBef>
                <a:spcPts val="1600"/>
              </a:spcBef>
              <a:spcAft>
                <a:spcPts val="0"/>
              </a:spcAft>
              <a:buNone/>
            </a:pPr>
            <a:endParaRPr/>
          </a:p>
          <a:p>
            <a:pPr marL="0" lvl="0" indent="457200" algn="r" rtl="0">
              <a:spcBef>
                <a:spcPts val="1600"/>
              </a:spcBef>
              <a:spcAft>
                <a:spcPts val="0"/>
              </a:spcAft>
              <a:buNone/>
            </a:pPr>
            <a:r>
              <a:rPr lang="en" sz="1200"/>
              <a:t>(They won’t be used consistently)</a:t>
            </a:r>
            <a:endParaRPr sz="1200"/>
          </a:p>
          <a:p>
            <a:pPr marL="0" lvl="0" indent="457200" algn="r" rtl="0">
              <a:spcBef>
                <a:spcPts val="1600"/>
              </a:spcBef>
              <a:spcAft>
                <a:spcPts val="1600"/>
              </a:spcAft>
              <a:buNone/>
            </a:pPr>
            <a:r>
              <a:rPr lang="en" sz="1200"/>
              <a:t>(They won’t be understandable by others - or even yourself)</a:t>
            </a:r>
            <a:endParaRPr sz="12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startAt="8"/>
            </a:pPr>
            <a:r>
              <a:rPr lang="en" sz="2400"/>
              <a:t>Do </a:t>
            </a:r>
            <a:r>
              <a:rPr lang="en" sz="2400" b="1" u="sng"/>
              <a:t>NOT</a:t>
            </a:r>
            <a:r>
              <a:rPr lang="en" sz="2400"/>
              <a:t> use abbreviations / shortcuts.</a:t>
            </a:r>
            <a:endParaRPr sz="2400"/>
          </a:p>
          <a:p>
            <a:pPr marL="914400" lvl="0" indent="-342900" algn="l" rtl="0">
              <a:spcBef>
                <a:spcPts val="0"/>
              </a:spcBef>
              <a:spcAft>
                <a:spcPts val="0"/>
              </a:spcAft>
              <a:buSzPts val="1800"/>
              <a:buChar char="-"/>
            </a:pPr>
            <a:r>
              <a:rPr lang="en"/>
              <a:t>“</a:t>
            </a:r>
            <a:r>
              <a:rPr lang="en" i="1"/>
              <a:t>4-puntella</a:t>
            </a:r>
            <a:r>
              <a:rPr lang="en"/>
              <a:t>” for “</a:t>
            </a:r>
            <a:r>
              <a:rPr lang="en" i="1"/>
              <a:t>quadripuntella</a:t>
            </a:r>
            <a:r>
              <a:rPr lang="en"/>
              <a:t>”</a:t>
            </a:r>
            <a:endParaRPr/>
          </a:p>
          <a:p>
            <a:pPr marL="914400" lvl="0" indent="-342900" algn="l" rtl="0">
              <a:spcBef>
                <a:spcPts val="0"/>
              </a:spcBef>
              <a:spcAft>
                <a:spcPts val="0"/>
              </a:spcAft>
              <a:buSzPts val="1800"/>
              <a:buChar char="-"/>
            </a:pPr>
            <a:r>
              <a:rPr lang="en"/>
              <a:t>“L.” for “Linnaeus”</a:t>
            </a:r>
            <a:endParaRPr/>
          </a:p>
          <a:p>
            <a:pPr marL="914400" lvl="0" indent="-342900" algn="l" rtl="0">
              <a:spcBef>
                <a:spcPts val="0"/>
              </a:spcBef>
              <a:spcAft>
                <a:spcPts val="0"/>
              </a:spcAft>
              <a:buSzPts val="1800"/>
              <a:buChar char="-"/>
            </a:pPr>
            <a:r>
              <a:rPr lang="en"/>
              <a:t>Specimen_type = “XA”</a:t>
            </a:r>
            <a:endParaRPr/>
          </a:p>
          <a:p>
            <a:pPr marL="0" lvl="0" indent="0" algn="r" rtl="0">
              <a:spcBef>
                <a:spcPts val="1600"/>
              </a:spcBef>
              <a:spcAft>
                <a:spcPts val="0"/>
              </a:spcAft>
              <a:buNone/>
            </a:pPr>
            <a:endParaRPr sz="1200"/>
          </a:p>
          <a:p>
            <a:pPr marL="0" lvl="0" indent="0" algn="l" rtl="0">
              <a:spcBef>
                <a:spcPts val="1600"/>
              </a:spcBef>
              <a:spcAft>
                <a:spcPts val="0"/>
              </a:spcAft>
              <a:buNone/>
            </a:pPr>
            <a:endParaRPr/>
          </a:p>
          <a:p>
            <a:pPr marL="0" lvl="0" indent="457200" algn="r" rtl="0">
              <a:spcBef>
                <a:spcPts val="1600"/>
              </a:spcBef>
              <a:spcAft>
                <a:spcPts val="0"/>
              </a:spcAft>
              <a:buNone/>
            </a:pPr>
            <a:r>
              <a:rPr lang="en" sz="1200"/>
              <a:t>(They won’t be used consistently)</a:t>
            </a:r>
            <a:endParaRPr sz="1200"/>
          </a:p>
          <a:p>
            <a:pPr marL="0" lvl="0" indent="457200" algn="r" rtl="0">
              <a:spcBef>
                <a:spcPts val="1600"/>
              </a:spcBef>
              <a:spcAft>
                <a:spcPts val="1600"/>
              </a:spcAft>
              <a:buNone/>
            </a:pPr>
            <a:r>
              <a:rPr lang="en" sz="1200"/>
              <a:t>(They won’t be understandable by others - or even yourself)</a:t>
            </a:r>
            <a:endParaRPr sz="1200"/>
          </a:p>
        </p:txBody>
      </p:sp>
      <p:sp>
        <p:nvSpPr>
          <p:cNvPr id="1117" name="Google Shape;1117;p154"/>
          <p:cNvSpPr/>
          <p:nvPr/>
        </p:nvSpPr>
        <p:spPr>
          <a:xfrm>
            <a:off x="588650" y="326175"/>
            <a:ext cx="3097800" cy="14283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But don’t forget about taxonomy rules!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startAt="9"/>
            </a:pPr>
            <a:r>
              <a:rPr lang="en" sz="2400"/>
              <a:t>Use the correct data type for your field/column: </a:t>
            </a:r>
            <a:endParaRPr sz="2400"/>
          </a:p>
          <a:p>
            <a:pPr marL="914400" lvl="0" indent="-342900" algn="l" rtl="0">
              <a:spcBef>
                <a:spcPts val="0"/>
              </a:spcBef>
              <a:spcAft>
                <a:spcPts val="0"/>
              </a:spcAft>
              <a:buSzPts val="1800"/>
              <a:buChar char="-"/>
            </a:pPr>
            <a:r>
              <a:rPr lang="en"/>
              <a:t>Date, number, percentage, boolean (True or False), ...</a:t>
            </a:r>
            <a:endParaRPr/>
          </a:p>
          <a:p>
            <a:pPr marL="914400" lvl="0" indent="-342900" algn="l" rtl="0">
              <a:spcBef>
                <a:spcPts val="0"/>
              </a:spcBef>
              <a:spcAft>
                <a:spcPts val="0"/>
              </a:spcAft>
              <a:buSzPts val="1800"/>
              <a:buChar char="-"/>
            </a:pPr>
            <a:r>
              <a:rPr lang="en"/>
              <a:t>Specific tools provides advanced types: Geographic polygon, genetic sequence,...</a:t>
            </a:r>
            <a:endParaRPr/>
          </a:p>
          <a:p>
            <a:pPr marL="914400" lvl="0" indent="-342900" algn="l" rtl="0">
              <a:spcBef>
                <a:spcPts val="0"/>
              </a:spcBef>
              <a:spcAft>
                <a:spcPts val="0"/>
              </a:spcAft>
              <a:buSzPts val="1800"/>
              <a:buChar char="-"/>
            </a:pPr>
            <a:r>
              <a:rPr lang="en"/>
              <a:t>Use only “text” as a last resort.</a:t>
            </a:r>
            <a:endParaRPr/>
          </a:p>
          <a:p>
            <a:pPr marL="457200" lvl="0" indent="0" algn="l" rtl="0">
              <a:spcBef>
                <a:spcPts val="1600"/>
              </a:spcBef>
              <a:spcAft>
                <a:spcPts val="0"/>
              </a:spcAft>
              <a:buNone/>
            </a:pPr>
            <a:endParaRPr/>
          </a:p>
          <a:p>
            <a:pPr marL="914400" lvl="0" indent="-342900" algn="l" rtl="0">
              <a:spcBef>
                <a:spcPts val="1600"/>
              </a:spcBef>
              <a:spcAft>
                <a:spcPts val="0"/>
              </a:spcAft>
              <a:buSzPts val="1800"/>
              <a:buChar char="-"/>
            </a:pPr>
            <a:r>
              <a:rPr lang="en"/>
              <a:t>Be especially careful about </a:t>
            </a:r>
            <a:r>
              <a:rPr lang="en" b="1"/>
              <a:t>dates</a:t>
            </a:r>
            <a:r>
              <a:rPr lang="en"/>
              <a:t> !</a:t>
            </a:r>
            <a:endParaRPr/>
          </a:p>
          <a:p>
            <a:pPr marL="0" lvl="0" indent="0" algn="r" rtl="0">
              <a:spcBef>
                <a:spcPts val="1600"/>
              </a:spcBef>
              <a:spcAft>
                <a:spcPts val="0"/>
              </a:spcAft>
              <a:buNone/>
            </a:pPr>
            <a:endParaRPr sz="1200"/>
          </a:p>
          <a:p>
            <a:pPr marL="0" lvl="0" indent="0" algn="l" rtl="0">
              <a:spcBef>
                <a:spcPts val="1600"/>
              </a:spcBef>
              <a:spcAft>
                <a:spcPts val="0"/>
              </a:spcAft>
              <a:buNone/>
            </a:pPr>
            <a:endParaRPr/>
          </a:p>
          <a:p>
            <a:pPr marL="0" lvl="0" indent="457200" algn="r" rtl="0">
              <a:spcBef>
                <a:spcPts val="1600"/>
              </a:spcBef>
              <a:spcAft>
                <a:spcPts val="0"/>
              </a:spcAft>
              <a:buNone/>
            </a:pPr>
            <a:endParaRPr sz="1200"/>
          </a:p>
          <a:p>
            <a:pPr marL="0" lvl="0" indent="457200" algn="r" rtl="0">
              <a:spcBef>
                <a:spcPts val="1600"/>
              </a:spcBef>
              <a:spcAft>
                <a:spcPts val="1600"/>
              </a:spcAft>
              <a:buNone/>
            </a:pPr>
            <a:endParaRPr sz="1200"/>
          </a:p>
        </p:txBody>
      </p:sp>
      <p:pic>
        <p:nvPicPr>
          <p:cNvPr id="1123" name="Google Shape;1123;p155" descr="PostgreSQL Data Types" title="PostgreSQL Data Types"/>
          <p:cNvPicPr preferRelativeResize="0"/>
          <p:nvPr/>
        </p:nvPicPr>
        <p:blipFill>
          <a:blip r:embed="rId3">
            <a:alphaModFix/>
          </a:blip>
          <a:stretch>
            <a:fillRect/>
          </a:stretch>
        </p:blipFill>
        <p:spPr>
          <a:xfrm>
            <a:off x="7035750" y="3109225"/>
            <a:ext cx="1796550" cy="15210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of using the correct data type</a:t>
            </a:r>
            <a:endParaRPr/>
          </a:p>
        </p:txBody>
      </p:sp>
      <p:sp>
        <p:nvSpPr>
          <p:cNvPr id="1129" name="Google Shape;1129;p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u="sng"/>
              <a:t>Data validation</a:t>
            </a:r>
            <a:r>
              <a:rPr lang="en"/>
              <a:t> (already at data capture):</a:t>
            </a:r>
            <a:endParaRPr/>
          </a:p>
          <a:p>
            <a:pPr marL="914400" lvl="1" indent="-317500" algn="l" rtl="0">
              <a:spcBef>
                <a:spcPts val="0"/>
              </a:spcBef>
              <a:spcAft>
                <a:spcPts val="0"/>
              </a:spcAft>
              <a:buSzPts val="1400"/>
              <a:buChar char="-"/>
            </a:pPr>
            <a:r>
              <a:rPr lang="en"/>
              <a:t>Date: 29/02/2018</a:t>
            </a:r>
            <a:endParaRPr/>
          </a:p>
          <a:p>
            <a:pPr marL="914400" lvl="1" indent="-317500" algn="l" rtl="0">
              <a:spcBef>
                <a:spcPts val="0"/>
              </a:spcBef>
              <a:spcAft>
                <a:spcPts val="0"/>
              </a:spcAft>
              <a:buSzPts val="1400"/>
              <a:buChar char="-"/>
            </a:pPr>
            <a:r>
              <a:rPr lang="en"/>
              <a:t>Date: 03/14/218</a:t>
            </a:r>
            <a:endParaRPr/>
          </a:p>
          <a:p>
            <a:pPr marL="914400" lvl="1" indent="-317500" algn="l" rtl="0">
              <a:spcBef>
                <a:spcPts val="0"/>
              </a:spcBef>
              <a:spcAft>
                <a:spcPts val="0"/>
              </a:spcAft>
              <a:buSzPts val="1400"/>
              <a:buChar char="-"/>
            </a:pPr>
            <a:r>
              <a:rPr lang="en"/>
              <a:t>Lat: -2,&amp;342</a:t>
            </a:r>
            <a:endParaRPr/>
          </a:p>
          <a:p>
            <a:pPr marL="914400" lvl="1" indent="-317500" algn="l" rtl="0">
              <a:spcBef>
                <a:spcPts val="0"/>
              </a:spcBef>
              <a:spcAft>
                <a:spcPts val="0"/>
              </a:spcAft>
              <a:buSzPts val="1400"/>
              <a:buChar char="-"/>
            </a:pPr>
            <a:r>
              <a:rPr lang="en"/>
              <a:t>DNA sequence: </a:t>
            </a:r>
            <a:r>
              <a:rPr lang="en" sz="800"/>
              <a:t>“gagattcagagcgaacgatgagtttactcggtcttagccacagctgtggctgttgtatcaggggcaacgctccgtgttattagatctttagggcaatttgttccacggattcagttttgcatggtatcctatccgtttaagtgtttaagtcccacgctctccctctaggcagggtctcagcatatataacaactgcgtggccaagaagaagattgctgagattcgaagcgtggcactccagacgctaacccgggcagtctagctaactactgcatatggtagagactgggaatcctaggtttactcggtcttagccacagctgtggctgttgtatcaggggcaacgctccgtgttattagatctttagggcaatttgttccacggattcagttttgcatggtatcctatccgtttaagtgtttaagtcccacgctctccctctaggcagggtctcagcatatataaecaactgcgtggcccaagaagaagattgctgagattcga”</a:t>
            </a:r>
            <a:endParaRPr sz="800"/>
          </a:p>
          <a:p>
            <a:pPr marL="457200" lvl="0" indent="-342900" algn="l" rtl="0">
              <a:spcBef>
                <a:spcPts val="0"/>
              </a:spcBef>
              <a:spcAft>
                <a:spcPts val="0"/>
              </a:spcAft>
              <a:buSzPts val="1800"/>
              <a:buChar char="-"/>
            </a:pPr>
            <a:r>
              <a:rPr lang="en" u="sng"/>
              <a:t>Data consistency</a:t>
            </a:r>
            <a:endParaRPr u="sng"/>
          </a:p>
          <a:p>
            <a:pPr marL="914400" lvl="1" indent="-317500" algn="l" rtl="0">
              <a:spcBef>
                <a:spcPts val="0"/>
              </a:spcBef>
              <a:spcAft>
                <a:spcPts val="0"/>
              </a:spcAft>
              <a:buSzPts val="1400"/>
              <a:buChar char="-"/>
            </a:pPr>
            <a:r>
              <a:rPr lang="en"/>
              <a:t>All dates in DD/MM/YYYY, no confusions like </a:t>
            </a:r>
            <a:r>
              <a:rPr lang="en" i="1"/>
              <a:t>08/02/1981 Vs 02/08/1981 Vs 2/8/1981</a:t>
            </a:r>
            <a:r>
              <a:rPr lang="en"/>
              <a:t> </a:t>
            </a:r>
            <a:endParaRPr/>
          </a:p>
          <a:p>
            <a:pPr marL="457200" lvl="0" indent="-342900" algn="l" rtl="0">
              <a:spcBef>
                <a:spcPts val="0"/>
              </a:spcBef>
              <a:spcAft>
                <a:spcPts val="0"/>
              </a:spcAft>
              <a:buSzPts val="1800"/>
              <a:buChar char="-"/>
            </a:pPr>
            <a:r>
              <a:rPr lang="en" u="sng"/>
              <a:t>Data is ready to use by the computer</a:t>
            </a:r>
            <a:r>
              <a:rPr lang="en"/>
              <a:t>:</a:t>
            </a:r>
            <a:endParaRPr/>
          </a:p>
          <a:p>
            <a:pPr marL="914400" lvl="1" indent="-317500" algn="l" rtl="0">
              <a:spcBef>
                <a:spcPts val="0"/>
              </a:spcBef>
              <a:spcAft>
                <a:spcPts val="0"/>
              </a:spcAft>
              <a:buSzPts val="1400"/>
              <a:buChar char="-"/>
            </a:pPr>
            <a:r>
              <a:rPr lang="en"/>
              <a:t>“Convert all depths from meters to feet”</a:t>
            </a:r>
            <a:endParaRPr/>
          </a:p>
          <a:p>
            <a:pPr marL="914400" lvl="1" indent="-317500" algn="l" rtl="0">
              <a:spcBef>
                <a:spcPts val="0"/>
              </a:spcBef>
              <a:spcAft>
                <a:spcPts val="0"/>
              </a:spcAft>
              <a:buSzPts val="1400"/>
              <a:buChar char="-"/>
            </a:pPr>
            <a:r>
              <a:rPr lang="en"/>
              <a:t>“Give me a graph of species abundance per month”</a:t>
            </a:r>
            <a:endParaRPr/>
          </a:p>
          <a:p>
            <a:pPr marL="0" lvl="0" indent="0" algn="r" rtl="0">
              <a:spcBef>
                <a:spcPts val="1600"/>
              </a:spcBef>
              <a:spcAft>
                <a:spcPts val="0"/>
              </a:spcAft>
              <a:buNone/>
            </a:pPr>
            <a:endParaRPr sz="1200"/>
          </a:p>
          <a:p>
            <a:pPr marL="0" lvl="0" indent="0" algn="l" rtl="0">
              <a:spcBef>
                <a:spcPts val="1600"/>
              </a:spcBef>
              <a:spcAft>
                <a:spcPts val="0"/>
              </a:spcAft>
              <a:buNone/>
            </a:pPr>
            <a:endParaRPr/>
          </a:p>
          <a:p>
            <a:pPr marL="0" lvl="0" indent="457200" algn="r" rtl="0">
              <a:spcBef>
                <a:spcPts val="1600"/>
              </a:spcBef>
              <a:spcAft>
                <a:spcPts val="0"/>
              </a:spcAft>
              <a:buNone/>
            </a:pPr>
            <a:endParaRPr sz="1200"/>
          </a:p>
          <a:p>
            <a:pPr marL="0" lvl="0" indent="457200" algn="r" rtl="0">
              <a:spcBef>
                <a:spcPts val="1600"/>
              </a:spcBef>
              <a:spcAft>
                <a:spcPts val="1600"/>
              </a:spcAft>
              <a:buNone/>
            </a:pPr>
            <a:endParaRPr sz="12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57"/>
          <p:cNvSpPr txBox="1">
            <a:spLocks noGrp="1"/>
          </p:cNvSpPr>
          <p:nvPr>
            <p:ph type="body" idx="1"/>
          </p:nvPr>
        </p:nvSpPr>
        <p:spPr>
          <a:xfrm>
            <a:off x="311700" y="591850"/>
            <a:ext cx="8520600" cy="39771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AutoNum type="arabicPeriod" startAt="10"/>
            </a:pPr>
            <a:r>
              <a:rPr lang="en" sz="3000"/>
              <a:t>Make the best use of your tools features to avoid data capture errors  </a:t>
            </a:r>
            <a:endParaRPr sz="3000"/>
          </a:p>
          <a:p>
            <a:pPr marL="914400" lvl="0" indent="-304800" algn="l" rtl="0">
              <a:spcBef>
                <a:spcPts val="0"/>
              </a:spcBef>
              <a:spcAft>
                <a:spcPts val="0"/>
              </a:spcAft>
              <a:buSzPts val="1200"/>
              <a:buChar char="-"/>
            </a:pPr>
            <a:r>
              <a:rPr lang="en" sz="1200"/>
              <a:t>Using the right data type helps</a:t>
            </a:r>
            <a:endParaRPr sz="1200"/>
          </a:p>
          <a:p>
            <a:pPr marL="914400" lvl="0" indent="-304800" algn="l" rtl="0">
              <a:spcBef>
                <a:spcPts val="0"/>
              </a:spcBef>
              <a:spcAft>
                <a:spcPts val="0"/>
              </a:spcAft>
              <a:buSzPts val="1200"/>
              <a:buChar char="-"/>
            </a:pPr>
            <a:r>
              <a:rPr lang="en" sz="1200"/>
              <a:t>Dropdown Lists instead of free text:</a:t>
            </a:r>
            <a:endParaRPr sz="1200"/>
          </a:p>
          <a:p>
            <a:pPr marL="914400" lvl="0" indent="0" algn="l" rtl="0">
              <a:spcBef>
                <a:spcPts val="1600"/>
              </a:spcBef>
              <a:spcAft>
                <a:spcPts val="0"/>
              </a:spcAft>
              <a:buNone/>
            </a:pPr>
            <a:endParaRPr sz="1200"/>
          </a:p>
          <a:p>
            <a:pPr marL="457200" lvl="0" indent="0" algn="l" rtl="0">
              <a:spcBef>
                <a:spcPts val="1600"/>
              </a:spcBef>
              <a:spcAft>
                <a:spcPts val="0"/>
              </a:spcAft>
              <a:buNone/>
            </a:pPr>
            <a:endParaRPr sz="1200"/>
          </a:p>
          <a:p>
            <a:pPr marL="0" lvl="0" indent="0" algn="r" rtl="0">
              <a:spcBef>
                <a:spcPts val="1600"/>
              </a:spcBef>
              <a:spcAft>
                <a:spcPts val="0"/>
              </a:spcAft>
              <a:buNone/>
            </a:pPr>
            <a:endParaRPr sz="1200"/>
          </a:p>
          <a:p>
            <a:pPr marL="0" lvl="0" indent="0" algn="l" rtl="0">
              <a:spcBef>
                <a:spcPts val="1600"/>
              </a:spcBef>
              <a:spcAft>
                <a:spcPts val="0"/>
              </a:spcAft>
              <a:buNone/>
            </a:pPr>
            <a:endParaRPr/>
          </a:p>
          <a:p>
            <a:pPr marL="0" lvl="0" indent="457200" algn="r" rtl="0">
              <a:spcBef>
                <a:spcPts val="1600"/>
              </a:spcBef>
              <a:spcAft>
                <a:spcPts val="0"/>
              </a:spcAft>
              <a:buNone/>
            </a:pPr>
            <a:endParaRPr sz="1200"/>
          </a:p>
          <a:p>
            <a:pPr marL="0" lvl="0" indent="457200" algn="r" rtl="0">
              <a:spcBef>
                <a:spcPts val="1600"/>
              </a:spcBef>
              <a:spcAft>
                <a:spcPts val="1600"/>
              </a:spcAft>
              <a:buNone/>
            </a:pPr>
            <a:endParaRPr sz="1200"/>
          </a:p>
        </p:txBody>
      </p:sp>
      <p:pic>
        <p:nvPicPr>
          <p:cNvPr id="1135" name="Google Shape;1135;p157"/>
          <p:cNvPicPr preferRelativeResize="0"/>
          <p:nvPr/>
        </p:nvPicPr>
        <p:blipFill>
          <a:blip r:embed="rId3">
            <a:alphaModFix/>
          </a:blip>
          <a:stretch>
            <a:fillRect/>
          </a:stretch>
        </p:blipFill>
        <p:spPr>
          <a:xfrm>
            <a:off x="1654720" y="2420125"/>
            <a:ext cx="956525" cy="1667250"/>
          </a:xfrm>
          <a:prstGeom prst="rect">
            <a:avLst/>
          </a:prstGeom>
          <a:noFill/>
          <a:ln>
            <a:noFill/>
          </a:ln>
        </p:spPr>
      </p:pic>
      <p:pic>
        <p:nvPicPr>
          <p:cNvPr id="1136" name="Google Shape;1136;p157"/>
          <p:cNvPicPr preferRelativeResize="0"/>
          <p:nvPr/>
        </p:nvPicPr>
        <p:blipFill>
          <a:blip r:embed="rId4">
            <a:alphaModFix/>
          </a:blip>
          <a:stretch>
            <a:fillRect/>
          </a:stretch>
        </p:blipFill>
        <p:spPr>
          <a:xfrm>
            <a:off x="3102550" y="2432713"/>
            <a:ext cx="943647" cy="1642075"/>
          </a:xfrm>
          <a:prstGeom prst="rect">
            <a:avLst/>
          </a:prstGeom>
          <a:noFill/>
          <a:ln>
            <a:noFill/>
          </a:ln>
        </p:spPr>
      </p:pic>
      <p:sp>
        <p:nvSpPr>
          <p:cNvPr id="1137" name="Google Shape;1137;p157"/>
          <p:cNvSpPr/>
          <p:nvPr/>
        </p:nvSpPr>
        <p:spPr>
          <a:xfrm>
            <a:off x="2730900" y="3098742"/>
            <a:ext cx="252000" cy="197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8" name="Google Shape;1138;p157"/>
          <p:cNvPicPr preferRelativeResize="0"/>
          <p:nvPr/>
        </p:nvPicPr>
        <p:blipFill>
          <a:blip r:embed="rId5">
            <a:alphaModFix/>
          </a:blip>
          <a:stretch>
            <a:fillRect/>
          </a:stretch>
        </p:blipFill>
        <p:spPr>
          <a:xfrm>
            <a:off x="4249449" y="2420124"/>
            <a:ext cx="1820575" cy="1349125"/>
          </a:xfrm>
          <a:prstGeom prst="rect">
            <a:avLst/>
          </a:prstGeom>
          <a:noFill/>
          <a:ln>
            <a:noFill/>
          </a:ln>
        </p:spPr>
      </p:pic>
      <p:pic>
        <p:nvPicPr>
          <p:cNvPr id="1139" name="Google Shape;1139;p157"/>
          <p:cNvPicPr preferRelativeResize="0"/>
          <p:nvPr/>
        </p:nvPicPr>
        <p:blipFill>
          <a:blip r:embed="rId6">
            <a:alphaModFix/>
          </a:blip>
          <a:stretch>
            <a:fillRect/>
          </a:stretch>
        </p:blipFill>
        <p:spPr>
          <a:xfrm>
            <a:off x="6273272" y="2209100"/>
            <a:ext cx="466325" cy="2571750"/>
          </a:xfrm>
          <a:prstGeom prst="rect">
            <a:avLst/>
          </a:prstGeom>
          <a:noFill/>
          <a:ln>
            <a:noFill/>
          </a:ln>
        </p:spPr>
      </p:pic>
      <p:pic>
        <p:nvPicPr>
          <p:cNvPr id="1140" name="Google Shape;1140;p157"/>
          <p:cNvPicPr preferRelativeResize="0"/>
          <p:nvPr/>
        </p:nvPicPr>
        <p:blipFill>
          <a:blip r:embed="rId7">
            <a:alphaModFix/>
          </a:blip>
          <a:stretch>
            <a:fillRect/>
          </a:stretch>
        </p:blipFill>
        <p:spPr>
          <a:xfrm>
            <a:off x="7054746" y="2420788"/>
            <a:ext cx="875222" cy="15530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58"/>
          <p:cNvSpPr txBox="1">
            <a:spLocks noGrp="1"/>
          </p:cNvSpPr>
          <p:nvPr>
            <p:ph type="body" idx="1"/>
          </p:nvPr>
        </p:nvSpPr>
        <p:spPr>
          <a:xfrm>
            <a:off x="360675" y="110352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startAt="11"/>
            </a:pPr>
            <a:r>
              <a:rPr lang="en"/>
              <a:t>Use data standards /controlled vocabularies when possible:</a:t>
            </a:r>
            <a:endParaRPr/>
          </a:p>
          <a:p>
            <a:pPr marL="457200" lvl="0" indent="0" algn="r" rtl="0">
              <a:spcBef>
                <a:spcPts val="1600"/>
              </a:spcBef>
              <a:spcAft>
                <a:spcPts val="0"/>
              </a:spcAft>
              <a:buNone/>
            </a:pPr>
            <a:r>
              <a:rPr lang="en" sz="1200"/>
              <a:t>(easier to understand by others)(easier to aggregate data)(validation tools available)</a:t>
            </a:r>
            <a:endParaRPr/>
          </a:p>
          <a:p>
            <a:pPr marL="457200" lvl="0" indent="-342900" algn="l" rtl="0">
              <a:spcBef>
                <a:spcPts val="1600"/>
              </a:spcBef>
              <a:spcAft>
                <a:spcPts val="0"/>
              </a:spcAft>
              <a:buSzPts val="1800"/>
              <a:buChar char="-"/>
            </a:pPr>
            <a:r>
              <a:rPr lang="en"/>
              <a:t>Example 1: Country codes. Also document the code used in </a:t>
            </a:r>
            <a:r>
              <a:rPr lang="en" b="1" u="sng"/>
              <a:t>metadata</a:t>
            </a:r>
            <a:r>
              <a:rPr lang="en"/>
              <a: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Example 2: Darwin Core controlled vocabulary for basis of record</a:t>
            </a:r>
            <a:endParaRPr/>
          </a:p>
          <a:p>
            <a:pPr marL="0" lvl="0" indent="0" algn="r" rtl="0">
              <a:spcBef>
                <a:spcPts val="1600"/>
              </a:spcBef>
              <a:spcAft>
                <a:spcPts val="0"/>
              </a:spcAft>
              <a:buNone/>
            </a:pPr>
            <a:endParaRPr sz="1200"/>
          </a:p>
          <a:p>
            <a:pPr marL="0" lvl="0" indent="0" algn="l" rtl="0">
              <a:spcBef>
                <a:spcPts val="1600"/>
              </a:spcBef>
              <a:spcAft>
                <a:spcPts val="0"/>
              </a:spcAft>
              <a:buNone/>
            </a:pPr>
            <a:endParaRPr sz="1200"/>
          </a:p>
          <a:p>
            <a:pPr marL="0" lvl="0" indent="0" algn="l" rtl="0">
              <a:spcBef>
                <a:spcPts val="1600"/>
              </a:spcBef>
              <a:spcAft>
                <a:spcPts val="0"/>
              </a:spcAft>
              <a:buNone/>
            </a:pPr>
            <a:endParaRPr/>
          </a:p>
          <a:p>
            <a:pPr marL="457200" lvl="0" indent="0" algn="l" rtl="0">
              <a:spcBef>
                <a:spcPts val="1600"/>
              </a:spcBef>
              <a:spcAft>
                <a:spcPts val="0"/>
              </a:spcAft>
              <a:buNone/>
            </a:pPr>
            <a:endParaRPr sz="1200"/>
          </a:p>
          <a:p>
            <a:pPr marL="0" lvl="0" indent="0" algn="r" rtl="0">
              <a:spcBef>
                <a:spcPts val="1600"/>
              </a:spcBef>
              <a:spcAft>
                <a:spcPts val="0"/>
              </a:spcAft>
              <a:buNone/>
            </a:pPr>
            <a:endParaRPr sz="1200"/>
          </a:p>
          <a:p>
            <a:pPr marL="0" lvl="0" indent="0" algn="l" rtl="0">
              <a:spcBef>
                <a:spcPts val="1600"/>
              </a:spcBef>
              <a:spcAft>
                <a:spcPts val="0"/>
              </a:spcAft>
              <a:buNone/>
            </a:pPr>
            <a:endParaRPr/>
          </a:p>
          <a:p>
            <a:pPr marL="0" lvl="0" indent="457200" algn="r" rtl="0">
              <a:spcBef>
                <a:spcPts val="1600"/>
              </a:spcBef>
              <a:spcAft>
                <a:spcPts val="0"/>
              </a:spcAft>
              <a:buNone/>
            </a:pPr>
            <a:endParaRPr sz="1200"/>
          </a:p>
          <a:p>
            <a:pPr marL="0" lvl="0" indent="457200" algn="r" rtl="0">
              <a:spcBef>
                <a:spcPts val="1600"/>
              </a:spcBef>
              <a:spcAft>
                <a:spcPts val="1600"/>
              </a:spcAft>
              <a:buNone/>
            </a:pPr>
            <a:endParaRPr sz="1200"/>
          </a:p>
        </p:txBody>
      </p:sp>
      <p:pic>
        <p:nvPicPr>
          <p:cNvPr id="1146" name="Google Shape;1146;p158"/>
          <p:cNvPicPr preferRelativeResize="0"/>
          <p:nvPr/>
        </p:nvPicPr>
        <p:blipFill>
          <a:blip r:embed="rId3">
            <a:alphaModFix/>
          </a:blip>
          <a:stretch>
            <a:fillRect/>
          </a:stretch>
        </p:blipFill>
        <p:spPr>
          <a:xfrm>
            <a:off x="3709000" y="2868288"/>
            <a:ext cx="1566850" cy="1147725"/>
          </a:xfrm>
          <a:prstGeom prst="rect">
            <a:avLst/>
          </a:prstGeom>
          <a:noFill/>
          <a:ln>
            <a:noFill/>
          </a:ln>
        </p:spPr>
      </p:pic>
      <p:pic>
        <p:nvPicPr>
          <p:cNvPr id="1147" name="Google Shape;1147;p158"/>
          <p:cNvPicPr preferRelativeResize="0"/>
          <p:nvPr/>
        </p:nvPicPr>
        <p:blipFill>
          <a:blip r:embed="rId4">
            <a:alphaModFix/>
          </a:blip>
          <a:stretch>
            <a:fillRect/>
          </a:stretch>
        </p:blipFill>
        <p:spPr>
          <a:xfrm>
            <a:off x="1835649" y="2972313"/>
            <a:ext cx="1463350" cy="69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42"/>
          <p:cNvPicPr preferRelativeResize="0"/>
          <p:nvPr/>
        </p:nvPicPr>
        <p:blipFill>
          <a:blip r:embed="rId3">
            <a:alphaModFix/>
          </a:blip>
          <a:stretch>
            <a:fillRect/>
          </a:stretch>
        </p:blipFill>
        <p:spPr>
          <a:xfrm>
            <a:off x="633388" y="186500"/>
            <a:ext cx="7877232" cy="4838702"/>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59"/>
          <p:cNvSpPr txBox="1">
            <a:spLocks noGrp="1"/>
          </p:cNvSpPr>
          <p:nvPr>
            <p:ph type="body" idx="1"/>
          </p:nvPr>
        </p:nvSpPr>
        <p:spPr>
          <a:xfrm>
            <a:off x="311700" y="1152475"/>
            <a:ext cx="8520600" cy="1553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startAt="12"/>
            </a:pPr>
            <a:r>
              <a:rPr lang="en"/>
              <a:t>When cleaning/transforming data, keep original informations.</a:t>
            </a:r>
            <a:endParaRPr/>
          </a:p>
          <a:p>
            <a:pPr marL="0" lvl="0" indent="0" algn="r" rtl="0">
              <a:spcBef>
                <a:spcPts val="1600"/>
              </a:spcBef>
              <a:spcAft>
                <a:spcPts val="0"/>
              </a:spcAft>
              <a:buNone/>
            </a:pPr>
            <a:r>
              <a:rPr lang="en" sz="1200"/>
              <a:t>(but you can hide them to keep things tidy)</a:t>
            </a:r>
            <a:endParaRPr sz="1200"/>
          </a:p>
          <a:p>
            <a:pPr marL="0" lvl="0" indent="0" algn="r" rtl="0">
              <a:spcBef>
                <a:spcPts val="1600"/>
              </a:spcBef>
              <a:spcAft>
                <a:spcPts val="0"/>
              </a:spcAft>
              <a:buNone/>
            </a:pPr>
            <a:r>
              <a:rPr lang="en" sz="1200"/>
              <a:t>(storage is cheap, and so you provide history and allows reprocessing)</a:t>
            </a:r>
            <a:endParaRPr sz="1200"/>
          </a:p>
          <a:p>
            <a:pPr marL="0" lvl="0" indent="0" algn="l" rtl="0">
              <a:spcBef>
                <a:spcPts val="1600"/>
              </a:spcBef>
              <a:spcAft>
                <a:spcPts val="1600"/>
              </a:spcAft>
              <a:buNone/>
            </a:pPr>
            <a:endParaRPr sz="12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relational data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158" name="Google Shape;1158;p160"/>
          <p:cNvPicPr preferRelativeResize="0"/>
          <p:nvPr/>
        </p:nvPicPr>
        <p:blipFill>
          <a:blip r:embed="rId3">
            <a:alphaModFix/>
          </a:blip>
          <a:stretch>
            <a:fillRect/>
          </a:stretch>
        </p:blipFill>
        <p:spPr>
          <a:xfrm>
            <a:off x="2308185" y="1232998"/>
            <a:ext cx="4944163" cy="37100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61"/>
          <p:cNvSpPr txBox="1">
            <a:spLocks noGrp="1"/>
          </p:cNvSpPr>
          <p:nvPr>
            <p:ph type="body" idx="1"/>
          </p:nvPr>
        </p:nvSpPr>
        <p:spPr>
          <a:xfrm>
            <a:off x="311700" y="1152475"/>
            <a:ext cx="8757300" cy="3416400"/>
          </a:xfrm>
          <a:prstGeom prst="rect">
            <a:avLst/>
          </a:prstGeom>
        </p:spPr>
        <p:txBody>
          <a:bodyPr spcFirstLastPara="1" wrap="square" lIns="91425" tIns="91425" rIns="91425" bIns="91425" anchor="t" anchorCtr="0">
            <a:noAutofit/>
          </a:bodyPr>
          <a:lstStyle/>
          <a:p>
            <a:pPr marL="0" lvl="0" indent="-9144" algn="l" rtl="0">
              <a:lnSpc>
                <a:spcPct val="100000"/>
              </a:lnSpc>
              <a:spcBef>
                <a:spcPts val="0"/>
              </a:spcBef>
              <a:spcAft>
                <a:spcPts val="0"/>
              </a:spcAft>
              <a:buClr>
                <a:srgbClr val="000000"/>
              </a:buClr>
              <a:buFont typeface="Arial"/>
              <a:buNone/>
            </a:pPr>
            <a:r>
              <a:rPr lang="en" sz="2400">
                <a:solidFill>
                  <a:srgbClr val="EFEFEF"/>
                </a:solidFill>
                <a:latin typeface="Roboto"/>
                <a:ea typeface="Roboto"/>
                <a:cs typeface="Roboto"/>
                <a:sym typeface="Roboto"/>
              </a:rPr>
              <a:t>Databases are useful for both storing and using data effectively. Using a relational database serves several purposes</a:t>
            </a:r>
            <a:endParaRPr sz="2400">
              <a:solidFill>
                <a:srgbClr val="EFEFEF"/>
              </a:solidFill>
              <a:latin typeface="Roboto"/>
              <a:ea typeface="Roboto"/>
              <a:cs typeface="Roboto"/>
              <a:sym typeface="Roboto"/>
            </a:endParaRPr>
          </a:p>
          <a:p>
            <a:pPr marL="1371600" lvl="2" indent="-381000" algn="l" rtl="0">
              <a:lnSpc>
                <a:spcPct val="100000"/>
              </a:lnSpc>
              <a:spcBef>
                <a:spcPts val="0"/>
              </a:spcBef>
              <a:spcAft>
                <a:spcPts val="0"/>
              </a:spcAft>
              <a:buClr>
                <a:srgbClr val="EFEFEF"/>
              </a:buClr>
              <a:buSzPts val="2400"/>
              <a:buFont typeface="Roboto"/>
              <a:buChar char="■"/>
            </a:pPr>
            <a:r>
              <a:rPr lang="en" sz="2400">
                <a:solidFill>
                  <a:srgbClr val="EFEFEF"/>
                </a:solidFill>
                <a:latin typeface="Roboto"/>
                <a:ea typeface="Roboto"/>
                <a:cs typeface="Roboto"/>
                <a:sym typeface="Roboto"/>
              </a:rPr>
              <a:t>data separate from analysis</a:t>
            </a:r>
            <a:endParaRPr sz="2400">
              <a:solidFill>
                <a:srgbClr val="EFEFEF"/>
              </a:solidFill>
              <a:latin typeface="Roboto"/>
              <a:ea typeface="Roboto"/>
              <a:cs typeface="Roboto"/>
              <a:sym typeface="Roboto"/>
            </a:endParaRPr>
          </a:p>
          <a:p>
            <a:pPr marL="1371600" lvl="2" indent="-381000" algn="l" rtl="0">
              <a:lnSpc>
                <a:spcPct val="100000"/>
              </a:lnSpc>
              <a:spcBef>
                <a:spcPts val="0"/>
              </a:spcBef>
              <a:spcAft>
                <a:spcPts val="0"/>
              </a:spcAft>
              <a:buClr>
                <a:srgbClr val="EFEFEF"/>
              </a:buClr>
              <a:buSzPts val="2400"/>
              <a:buFont typeface="Roboto"/>
              <a:buChar char="■"/>
            </a:pPr>
            <a:r>
              <a:rPr lang="en" sz="2400">
                <a:solidFill>
                  <a:srgbClr val="EFEFEF"/>
                </a:solidFill>
                <a:latin typeface="Roboto"/>
                <a:ea typeface="Roboto"/>
                <a:cs typeface="Roboto"/>
                <a:sym typeface="Roboto"/>
              </a:rPr>
              <a:t>it is fast</a:t>
            </a:r>
            <a:endParaRPr sz="2400">
              <a:solidFill>
                <a:srgbClr val="EFEFEF"/>
              </a:solidFill>
              <a:latin typeface="Roboto"/>
              <a:ea typeface="Roboto"/>
              <a:cs typeface="Roboto"/>
              <a:sym typeface="Roboto"/>
            </a:endParaRPr>
          </a:p>
          <a:p>
            <a:pPr marL="1371600" lvl="2" indent="-381000" algn="l" rtl="0">
              <a:lnSpc>
                <a:spcPct val="100000"/>
              </a:lnSpc>
              <a:spcBef>
                <a:spcPts val="0"/>
              </a:spcBef>
              <a:spcAft>
                <a:spcPts val="0"/>
              </a:spcAft>
              <a:buClr>
                <a:srgbClr val="EFEFEF"/>
              </a:buClr>
              <a:buSzPts val="2400"/>
              <a:buFont typeface="Roboto"/>
              <a:buChar char="■"/>
            </a:pPr>
            <a:r>
              <a:rPr lang="en" sz="2400">
                <a:solidFill>
                  <a:srgbClr val="EFEFEF"/>
                </a:solidFill>
                <a:latin typeface="Roboto"/>
                <a:ea typeface="Roboto"/>
                <a:cs typeface="Roboto"/>
                <a:sym typeface="Roboto"/>
              </a:rPr>
              <a:t>improves quality control</a:t>
            </a:r>
            <a:endParaRPr sz="2400">
              <a:solidFill>
                <a:srgbClr val="EFEFEF"/>
              </a:solidFill>
              <a:latin typeface="Roboto"/>
              <a:ea typeface="Roboto"/>
              <a:cs typeface="Roboto"/>
              <a:sym typeface="Roboto"/>
            </a:endParaRPr>
          </a:p>
          <a:p>
            <a:pPr marL="1371600" lvl="2" indent="-381000" algn="l" rtl="0">
              <a:lnSpc>
                <a:spcPct val="100000"/>
              </a:lnSpc>
              <a:spcBef>
                <a:spcPts val="0"/>
              </a:spcBef>
              <a:spcAft>
                <a:spcPts val="0"/>
              </a:spcAft>
              <a:buClr>
                <a:srgbClr val="EFEFEF"/>
              </a:buClr>
              <a:buSzPts val="2400"/>
              <a:buFont typeface="Roboto"/>
              <a:buChar char="■"/>
            </a:pPr>
            <a:r>
              <a:rPr lang="en" sz="2400">
                <a:solidFill>
                  <a:srgbClr val="EFEFEF"/>
                </a:solidFill>
                <a:latin typeface="Roboto"/>
                <a:ea typeface="Roboto"/>
                <a:cs typeface="Roboto"/>
                <a:sym typeface="Roboto"/>
              </a:rPr>
              <a:t>you can re-use queries</a:t>
            </a:r>
            <a:endParaRPr>
              <a:latin typeface="Roboto"/>
              <a:ea typeface="Roboto"/>
              <a:cs typeface="Roboto"/>
              <a:sym typeface="Roboto"/>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62"/>
          <p:cNvSpPr txBox="1"/>
          <p:nvPr/>
        </p:nvSpPr>
        <p:spPr>
          <a:xfrm>
            <a:off x="457172" y="48981"/>
            <a:ext cx="8228700" cy="5877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3000" b="0" strike="noStrike">
                <a:solidFill>
                  <a:srgbClr val="FFFFFF"/>
                </a:solidFill>
                <a:latin typeface="Ubuntu"/>
                <a:ea typeface="Ubuntu"/>
                <a:cs typeface="Ubuntu"/>
                <a:sym typeface="Ubuntu"/>
              </a:rPr>
              <a:t>Data models</a:t>
            </a:r>
            <a:endParaRPr sz="3000" b="0" strike="noStrike">
              <a:solidFill>
                <a:srgbClr val="FFFFFF"/>
              </a:solidFill>
              <a:latin typeface="Ubuntu"/>
              <a:ea typeface="Ubuntu"/>
              <a:cs typeface="Ubuntu"/>
              <a:sym typeface="Ubuntu"/>
            </a:endParaRPr>
          </a:p>
        </p:txBody>
      </p:sp>
      <p:pic>
        <p:nvPicPr>
          <p:cNvPr id="1169" name="Google Shape;1169;p162"/>
          <p:cNvPicPr preferRelativeResize="0"/>
          <p:nvPr/>
        </p:nvPicPr>
        <p:blipFill rotWithShape="1">
          <a:blip r:embed="rId3">
            <a:alphaModFix/>
          </a:blip>
          <a:srcRect/>
          <a:stretch/>
        </p:blipFill>
        <p:spPr>
          <a:xfrm>
            <a:off x="6136950" y="3422663"/>
            <a:ext cx="2973800" cy="1465112"/>
          </a:xfrm>
          <a:prstGeom prst="rect">
            <a:avLst/>
          </a:prstGeom>
          <a:noFill/>
          <a:ln>
            <a:noFill/>
          </a:ln>
        </p:spPr>
      </p:pic>
      <p:pic>
        <p:nvPicPr>
          <p:cNvPr id="1170" name="Google Shape;1170;p162"/>
          <p:cNvPicPr preferRelativeResize="0"/>
          <p:nvPr/>
        </p:nvPicPr>
        <p:blipFill rotWithShape="1">
          <a:blip r:embed="rId4">
            <a:alphaModFix/>
          </a:blip>
          <a:srcRect/>
          <a:stretch/>
        </p:blipFill>
        <p:spPr>
          <a:xfrm>
            <a:off x="195931" y="3200090"/>
            <a:ext cx="2301452" cy="1718252"/>
          </a:xfrm>
          <a:prstGeom prst="rect">
            <a:avLst/>
          </a:prstGeom>
          <a:noFill/>
          <a:ln>
            <a:noFill/>
          </a:ln>
        </p:spPr>
      </p:pic>
      <p:pic>
        <p:nvPicPr>
          <p:cNvPr id="1171" name="Google Shape;1171;p162"/>
          <p:cNvPicPr preferRelativeResize="0"/>
          <p:nvPr/>
        </p:nvPicPr>
        <p:blipFill rotWithShape="1">
          <a:blip r:embed="rId5">
            <a:alphaModFix/>
          </a:blip>
          <a:srcRect/>
          <a:stretch/>
        </p:blipFill>
        <p:spPr>
          <a:xfrm>
            <a:off x="3098862" y="3163213"/>
            <a:ext cx="2973798" cy="1865522"/>
          </a:xfrm>
          <a:prstGeom prst="rect">
            <a:avLst/>
          </a:prstGeom>
          <a:noFill/>
          <a:ln>
            <a:noFill/>
          </a:ln>
        </p:spPr>
      </p:pic>
      <p:sp>
        <p:nvSpPr>
          <p:cNvPr id="1172" name="Google Shape;1172;p162"/>
          <p:cNvSpPr txBox="1"/>
          <p:nvPr/>
        </p:nvSpPr>
        <p:spPr>
          <a:xfrm>
            <a:off x="979654" y="783695"/>
            <a:ext cx="1431300" cy="3387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1600" b="0" strike="noStrike">
                <a:solidFill>
                  <a:srgbClr val="D9D9D9"/>
                </a:solidFill>
                <a:latin typeface="Arial"/>
                <a:ea typeface="Arial"/>
                <a:cs typeface="Arial"/>
                <a:sym typeface="Arial"/>
              </a:rPr>
              <a:t>Flat </a:t>
            </a:r>
            <a:r>
              <a:rPr lang="en" sz="1600" b="0" strike="noStrike">
                <a:solidFill>
                  <a:srgbClr val="F3F3F3"/>
                </a:solidFill>
                <a:latin typeface="Arial"/>
                <a:ea typeface="Arial"/>
                <a:cs typeface="Arial"/>
                <a:sym typeface="Arial"/>
              </a:rPr>
              <a:t>model</a:t>
            </a:r>
            <a:endParaRPr sz="1600" b="0" strike="noStrike">
              <a:solidFill>
                <a:srgbClr val="F3F3F3"/>
              </a:solidFill>
              <a:latin typeface="Arial"/>
              <a:ea typeface="Arial"/>
              <a:cs typeface="Arial"/>
              <a:sym typeface="Arial"/>
            </a:endParaRPr>
          </a:p>
        </p:txBody>
      </p:sp>
      <p:sp>
        <p:nvSpPr>
          <p:cNvPr id="1173" name="Google Shape;1173;p162"/>
          <p:cNvSpPr txBox="1"/>
          <p:nvPr/>
        </p:nvSpPr>
        <p:spPr>
          <a:xfrm>
            <a:off x="3330822" y="783695"/>
            <a:ext cx="2331000" cy="5685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1600" b="0" strike="noStrike">
                <a:solidFill>
                  <a:srgbClr val="EFEFEF"/>
                </a:solidFill>
                <a:latin typeface="Arial"/>
                <a:ea typeface="Arial"/>
                <a:cs typeface="Arial"/>
                <a:sym typeface="Arial"/>
              </a:rPr>
              <a:t>Hierarchical model</a:t>
            </a:r>
            <a:endParaRPr sz="1600" b="0" strike="noStrike">
              <a:solidFill>
                <a:srgbClr val="EFEFEF"/>
              </a:solidFill>
              <a:latin typeface="Arial"/>
              <a:ea typeface="Arial"/>
              <a:cs typeface="Arial"/>
              <a:sym typeface="Arial"/>
            </a:endParaRPr>
          </a:p>
        </p:txBody>
      </p:sp>
      <p:sp>
        <p:nvSpPr>
          <p:cNvPr id="1174" name="Google Shape;1174;p162"/>
          <p:cNvSpPr txBox="1"/>
          <p:nvPr/>
        </p:nvSpPr>
        <p:spPr>
          <a:xfrm>
            <a:off x="6685478" y="718387"/>
            <a:ext cx="1900200" cy="4041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1600" b="0" strike="noStrike">
                <a:solidFill>
                  <a:srgbClr val="D9D9D9"/>
                </a:solidFill>
                <a:latin typeface="Arial"/>
                <a:ea typeface="Arial"/>
                <a:cs typeface="Arial"/>
                <a:sym typeface="Arial"/>
              </a:rPr>
              <a:t>Network model</a:t>
            </a:r>
            <a:endParaRPr sz="1600" b="0" strike="noStrike">
              <a:solidFill>
                <a:srgbClr val="D9D9D9"/>
              </a:solidFill>
              <a:latin typeface="Arial"/>
              <a:ea typeface="Arial"/>
              <a:cs typeface="Arial"/>
              <a:sym typeface="Arial"/>
            </a:endParaRPr>
          </a:p>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75" name="Google Shape;1175;p162"/>
          <p:cNvSpPr txBox="1"/>
          <p:nvPr/>
        </p:nvSpPr>
        <p:spPr>
          <a:xfrm>
            <a:off x="6922885" y="2820646"/>
            <a:ext cx="1900200" cy="3792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1600" b="0" strike="noStrike">
                <a:solidFill>
                  <a:srgbClr val="FFFFFF"/>
                </a:solidFill>
                <a:latin typeface="Arial"/>
                <a:ea typeface="Arial"/>
                <a:cs typeface="Arial"/>
                <a:sym typeface="Arial"/>
              </a:rPr>
              <a:t>Relational model</a:t>
            </a:r>
            <a:endParaRPr sz="1600" b="0" strike="noStrike">
              <a:solidFill>
                <a:srgbClr val="FFFFFF"/>
              </a:solidFill>
              <a:latin typeface="Arial"/>
              <a:ea typeface="Arial"/>
              <a:cs typeface="Arial"/>
              <a:sym typeface="Arial"/>
            </a:endParaRPr>
          </a:p>
        </p:txBody>
      </p:sp>
      <p:sp>
        <p:nvSpPr>
          <p:cNvPr id="1176" name="Google Shape;1176;p162"/>
          <p:cNvSpPr txBox="1"/>
          <p:nvPr/>
        </p:nvSpPr>
        <p:spPr>
          <a:xfrm>
            <a:off x="4094293" y="2808242"/>
            <a:ext cx="1567500" cy="3252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1600" b="0" strike="noStrike">
                <a:solidFill>
                  <a:srgbClr val="F3F3F3"/>
                </a:solidFill>
                <a:latin typeface="Arial"/>
                <a:ea typeface="Arial"/>
                <a:cs typeface="Arial"/>
                <a:sym typeface="Arial"/>
              </a:rPr>
              <a:t>Star schema</a:t>
            </a:r>
            <a:endParaRPr sz="1600" b="0" strike="noStrike">
              <a:solidFill>
                <a:srgbClr val="F3F3F3"/>
              </a:solidFill>
              <a:latin typeface="Arial"/>
              <a:ea typeface="Arial"/>
              <a:cs typeface="Arial"/>
              <a:sym typeface="Arial"/>
            </a:endParaRPr>
          </a:p>
        </p:txBody>
      </p:sp>
      <p:sp>
        <p:nvSpPr>
          <p:cNvPr id="1177" name="Google Shape;1177;p162"/>
          <p:cNvSpPr txBox="1"/>
          <p:nvPr/>
        </p:nvSpPr>
        <p:spPr>
          <a:xfrm>
            <a:off x="231398" y="2808265"/>
            <a:ext cx="2637600" cy="4041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1600" b="0" strike="noStrike">
                <a:solidFill>
                  <a:srgbClr val="F3F3F3"/>
                </a:solidFill>
                <a:latin typeface="Arial"/>
                <a:ea typeface="Arial"/>
                <a:cs typeface="Arial"/>
                <a:sym typeface="Arial"/>
              </a:rPr>
              <a:t>Concept-oriented model</a:t>
            </a:r>
            <a:endParaRPr sz="1600" b="0" strike="noStrike">
              <a:solidFill>
                <a:srgbClr val="F3F3F3"/>
              </a:solidFill>
              <a:latin typeface="Arial"/>
              <a:ea typeface="Arial"/>
              <a:cs typeface="Arial"/>
              <a:sym typeface="Arial"/>
            </a:endParaRPr>
          </a:p>
        </p:txBody>
      </p:sp>
      <p:pic>
        <p:nvPicPr>
          <p:cNvPr id="1178" name="Google Shape;1178;p162"/>
          <p:cNvPicPr preferRelativeResize="0"/>
          <p:nvPr/>
        </p:nvPicPr>
        <p:blipFill>
          <a:blip r:embed="rId6">
            <a:alphaModFix/>
          </a:blip>
          <a:stretch>
            <a:fillRect/>
          </a:stretch>
        </p:blipFill>
        <p:spPr>
          <a:xfrm>
            <a:off x="3360847" y="1122401"/>
            <a:ext cx="2073527" cy="1555146"/>
          </a:xfrm>
          <a:prstGeom prst="rect">
            <a:avLst/>
          </a:prstGeom>
          <a:noFill/>
          <a:ln>
            <a:noFill/>
          </a:ln>
        </p:spPr>
      </p:pic>
      <p:pic>
        <p:nvPicPr>
          <p:cNvPr id="1179" name="Google Shape;1179;p162"/>
          <p:cNvPicPr preferRelativeResize="0"/>
          <p:nvPr/>
        </p:nvPicPr>
        <p:blipFill>
          <a:blip r:embed="rId7">
            <a:alphaModFix/>
          </a:blip>
          <a:stretch>
            <a:fillRect/>
          </a:stretch>
        </p:blipFill>
        <p:spPr>
          <a:xfrm>
            <a:off x="952416" y="1161268"/>
            <a:ext cx="1385329" cy="1554987"/>
          </a:xfrm>
          <a:prstGeom prst="rect">
            <a:avLst/>
          </a:prstGeom>
          <a:noFill/>
          <a:ln>
            <a:noFill/>
          </a:ln>
        </p:spPr>
      </p:pic>
      <p:sp>
        <p:nvSpPr>
          <p:cNvPr id="1180" name="Google Shape;1180;p162"/>
          <p:cNvSpPr/>
          <p:nvPr/>
        </p:nvSpPr>
        <p:spPr>
          <a:xfrm>
            <a:off x="834633" y="1089690"/>
            <a:ext cx="927300" cy="7854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82925" tIns="82925" rIns="82925" bIns="82925" anchor="ctr" anchorCtr="0">
            <a:noAutofit/>
          </a:bodyPr>
          <a:lstStyle/>
          <a:p>
            <a:pPr marL="0" lvl="0" indent="0" algn="l" rtl="0">
              <a:spcBef>
                <a:spcPts val="0"/>
              </a:spcBef>
              <a:spcAft>
                <a:spcPts val="0"/>
              </a:spcAft>
              <a:buNone/>
            </a:pPr>
            <a:endParaRPr/>
          </a:p>
        </p:txBody>
      </p:sp>
      <p:pic>
        <p:nvPicPr>
          <p:cNvPr id="1181" name="Google Shape;1181;p162"/>
          <p:cNvPicPr preferRelativeResize="0"/>
          <p:nvPr/>
        </p:nvPicPr>
        <p:blipFill>
          <a:blip r:embed="rId8">
            <a:alphaModFix/>
          </a:blip>
          <a:stretch>
            <a:fillRect/>
          </a:stretch>
        </p:blipFill>
        <p:spPr>
          <a:xfrm>
            <a:off x="6457493" y="1122412"/>
            <a:ext cx="2073527" cy="155514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a:t>
            </a:r>
            <a:endParaRPr/>
          </a:p>
        </p:txBody>
      </p:sp>
      <p:sp>
        <p:nvSpPr>
          <p:cNvPr id="1187" name="Google Shape;1187;p1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So far, we’ve seen good practices working with flat data (one single sheet / table)</a:t>
            </a:r>
            <a:endParaRPr sz="1900"/>
          </a:p>
          <a:p>
            <a:pPr marL="457200" lvl="0" indent="-349250" algn="l" rtl="0">
              <a:spcBef>
                <a:spcPts val="0"/>
              </a:spcBef>
              <a:spcAft>
                <a:spcPts val="0"/>
              </a:spcAft>
              <a:buSzPts val="1900"/>
              <a:buChar char="-"/>
            </a:pPr>
            <a:r>
              <a:rPr lang="en" sz="1900"/>
              <a:t>Very often, this approach is too limited</a:t>
            </a:r>
            <a:endParaRPr sz="1900"/>
          </a:p>
          <a:p>
            <a:pPr marL="457200" lvl="0" indent="-349250" algn="l" rtl="0">
              <a:spcBef>
                <a:spcPts val="0"/>
              </a:spcBef>
              <a:spcAft>
                <a:spcPts val="0"/>
              </a:spcAft>
              <a:buSzPts val="1900"/>
              <a:buChar char="-"/>
            </a:pPr>
            <a:r>
              <a:rPr lang="en" sz="1900"/>
              <a:t>There are many ways to organize “non-flat” data in a computer</a:t>
            </a:r>
            <a:endParaRPr sz="1900"/>
          </a:p>
          <a:p>
            <a:pPr marL="914400" lvl="1" indent="-349250" algn="l" rtl="0">
              <a:spcBef>
                <a:spcPts val="0"/>
              </a:spcBef>
              <a:spcAft>
                <a:spcPts val="0"/>
              </a:spcAft>
              <a:buSzPts val="1900"/>
              <a:buChar char="-"/>
            </a:pPr>
            <a:r>
              <a:rPr lang="en" sz="1900"/>
              <a:t>one of those options: a </a:t>
            </a:r>
            <a:r>
              <a:rPr lang="en" sz="1900">
                <a:solidFill>
                  <a:srgbClr val="FFFFFF"/>
                </a:solidFill>
              </a:rPr>
              <a:t>relational approach</a:t>
            </a:r>
            <a:endParaRPr sz="1900">
              <a:solidFill>
                <a:srgbClr val="FFFFFF"/>
              </a:solidFill>
            </a:endParaRPr>
          </a:p>
          <a:p>
            <a:pPr marL="457200" lvl="0" indent="-349250" algn="l" rtl="0">
              <a:spcBef>
                <a:spcPts val="0"/>
              </a:spcBef>
              <a:spcAft>
                <a:spcPts val="0"/>
              </a:spcAft>
              <a:buSzPts val="1900"/>
              <a:buChar char="-"/>
            </a:pPr>
            <a:r>
              <a:rPr lang="en" sz="1900"/>
              <a:t>Should work great for 95% of you needs.</a:t>
            </a:r>
            <a:endParaRPr sz="1900"/>
          </a:p>
          <a:p>
            <a:pPr marL="457200" lvl="0" indent="-349250" algn="l" rtl="0">
              <a:spcBef>
                <a:spcPts val="0"/>
              </a:spcBef>
              <a:spcAft>
                <a:spcPts val="0"/>
              </a:spcAft>
              <a:buSzPts val="1900"/>
              <a:buChar char="-"/>
            </a:pPr>
            <a:r>
              <a:rPr lang="en" sz="1900"/>
              <a:t>We’ll describe things in terms of </a:t>
            </a:r>
            <a:r>
              <a:rPr lang="en" sz="1900">
                <a:solidFill>
                  <a:srgbClr val="F1C232"/>
                </a:solidFill>
              </a:rPr>
              <a:t>relations</a:t>
            </a:r>
            <a:r>
              <a:rPr lang="en" sz="1900"/>
              <a:t> between </a:t>
            </a:r>
            <a:r>
              <a:rPr lang="en" sz="1900">
                <a:solidFill>
                  <a:srgbClr val="93C47D"/>
                </a:solidFill>
              </a:rPr>
              <a:t>entities</a:t>
            </a:r>
            <a:r>
              <a:rPr lang="en" sz="1900"/>
              <a:t>: “An </a:t>
            </a:r>
            <a:r>
              <a:rPr lang="en" sz="1900">
                <a:solidFill>
                  <a:srgbClr val="93C47D"/>
                </a:solidFill>
              </a:rPr>
              <a:t>observation</a:t>
            </a:r>
            <a:r>
              <a:rPr lang="en" sz="1900"/>
              <a:t> </a:t>
            </a:r>
            <a:r>
              <a:rPr lang="en" sz="1900">
                <a:solidFill>
                  <a:srgbClr val="F1C232"/>
                </a:solidFill>
              </a:rPr>
              <a:t>describes a</a:t>
            </a:r>
            <a:r>
              <a:rPr lang="en" sz="1900"/>
              <a:t> </a:t>
            </a:r>
            <a:r>
              <a:rPr lang="en" sz="1900">
                <a:solidFill>
                  <a:srgbClr val="93C47D"/>
                </a:solidFill>
              </a:rPr>
              <a:t>specimen</a:t>
            </a:r>
            <a:r>
              <a:rPr lang="en" sz="1900"/>
              <a:t> that </a:t>
            </a:r>
            <a:r>
              <a:rPr lang="en" sz="1900">
                <a:solidFill>
                  <a:srgbClr val="F1C232"/>
                </a:solidFill>
              </a:rPr>
              <a:t>belongs to</a:t>
            </a:r>
            <a:r>
              <a:rPr lang="en" sz="1900"/>
              <a:t> a </a:t>
            </a:r>
            <a:r>
              <a:rPr lang="en" sz="1900">
                <a:solidFill>
                  <a:srgbClr val="93C47D"/>
                </a:solidFill>
              </a:rPr>
              <a:t>species</a:t>
            </a:r>
            <a:r>
              <a:rPr lang="en" sz="1900"/>
              <a:t> (which </a:t>
            </a:r>
            <a:r>
              <a:rPr lang="en" sz="1900">
                <a:solidFill>
                  <a:srgbClr val="F1C232"/>
                </a:solidFill>
              </a:rPr>
              <a:t>belongs to</a:t>
            </a:r>
            <a:r>
              <a:rPr lang="en" sz="1900"/>
              <a:t> a </a:t>
            </a:r>
            <a:r>
              <a:rPr lang="en" sz="1900">
                <a:solidFill>
                  <a:srgbClr val="93C47D"/>
                </a:solidFill>
              </a:rPr>
              <a:t>genus</a:t>
            </a:r>
            <a:r>
              <a:rPr lang="en" sz="1900"/>
              <a:t> which...) and </a:t>
            </a:r>
            <a:r>
              <a:rPr lang="en" sz="1900">
                <a:solidFill>
                  <a:srgbClr val="F1C232"/>
                </a:solidFill>
              </a:rPr>
              <a:t>was noticed by</a:t>
            </a:r>
            <a:r>
              <a:rPr lang="en" sz="1900"/>
              <a:t> a </a:t>
            </a:r>
            <a:r>
              <a:rPr lang="en" sz="1900">
                <a:solidFill>
                  <a:srgbClr val="93C47D"/>
                </a:solidFill>
              </a:rPr>
              <a:t>person</a:t>
            </a:r>
            <a:r>
              <a:rPr lang="en" sz="1900"/>
              <a:t> (who </a:t>
            </a:r>
            <a:r>
              <a:rPr lang="en" sz="1900">
                <a:solidFill>
                  <a:srgbClr val="F1C232"/>
                </a:solidFill>
              </a:rPr>
              <a:t>made many other</a:t>
            </a:r>
            <a:r>
              <a:rPr lang="en" sz="1900"/>
              <a:t> </a:t>
            </a:r>
            <a:r>
              <a:rPr lang="en" sz="1900">
                <a:solidFill>
                  <a:srgbClr val="93C47D"/>
                </a:solidFill>
              </a:rPr>
              <a:t>observations</a:t>
            </a:r>
            <a:r>
              <a:rPr lang="en" sz="1900"/>
              <a:t>…)</a:t>
            </a:r>
            <a:endParaRPr sz="1900"/>
          </a:p>
          <a:p>
            <a:pPr marL="457200" lvl="0" indent="0" algn="l" rtl="0">
              <a:spcBef>
                <a:spcPts val="1600"/>
              </a:spcBef>
              <a:spcAft>
                <a:spcPts val="1600"/>
              </a:spcAft>
              <a:buNone/>
            </a:pP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64"/>
          <p:cNvSpPr txBox="1"/>
          <p:nvPr/>
        </p:nvSpPr>
        <p:spPr>
          <a:xfrm>
            <a:off x="457172" y="48981"/>
            <a:ext cx="8228700" cy="587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3000" strike="noStrike">
                <a:solidFill>
                  <a:srgbClr val="FFFFFF"/>
                </a:solidFill>
                <a:latin typeface="Oswald"/>
                <a:ea typeface="Oswald"/>
                <a:cs typeface="Oswald"/>
                <a:sym typeface="Oswald"/>
              </a:rPr>
              <a:t>Organizing databases</a:t>
            </a:r>
            <a:endParaRPr sz="3000" strike="noStrike">
              <a:solidFill>
                <a:srgbClr val="FFFFFF"/>
              </a:solidFill>
              <a:latin typeface="Oswald"/>
              <a:ea typeface="Oswald"/>
              <a:cs typeface="Oswald"/>
              <a:sym typeface="Oswald"/>
            </a:endParaRPr>
          </a:p>
        </p:txBody>
      </p:sp>
      <p:sp>
        <p:nvSpPr>
          <p:cNvPr id="1193" name="Google Shape;1193;p164"/>
          <p:cNvSpPr txBox="1"/>
          <p:nvPr/>
        </p:nvSpPr>
        <p:spPr>
          <a:xfrm>
            <a:off x="362350" y="1157100"/>
            <a:ext cx="8414700" cy="944700"/>
          </a:xfrm>
          <a:prstGeom prst="rect">
            <a:avLst/>
          </a:prstGeom>
          <a:noFill/>
          <a:ln>
            <a:noFill/>
          </a:ln>
        </p:spPr>
        <p:txBody>
          <a:bodyPr spcFirstLastPara="1" wrap="square" lIns="0" tIns="0" rIns="0" bIns="0" anchor="t" anchorCtr="0">
            <a:noAutofit/>
          </a:bodyPr>
          <a:lstStyle/>
          <a:p>
            <a:pPr marL="109728" marR="0" lvl="0" indent="-9144" algn="l" rtl="0">
              <a:spcBef>
                <a:spcPts val="0"/>
              </a:spcBef>
              <a:spcAft>
                <a:spcPts val="0"/>
              </a:spcAft>
              <a:buNone/>
            </a:pPr>
            <a:r>
              <a:rPr lang="en" sz="2200" b="0" strike="noStrike">
                <a:solidFill>
                  <a:srgbClr val="EFEFEF"/>
                </a:solidFill>
                <a:latin typeface="Arial"/>
                <a:ea typeface="Arial"/>
                <a:cs typeface="Arial"/>
                <a:sym typeface="Arial"/>
              </a:rPr>
              <a:t>In a relational database, data is organized in </a:t>
            </a:r>
            <a:r>
              <a:rPr lang="en" sz="2200" b="1" strike="noStrike">
                <a:solidFill>
                  <a:srgbClr val="EFEFEF"/>
                </a:solidFill>
                <a:latin typeface="Arial"/>
                <a:ea typeface="Arial"/>
                <a:cs typeface="Arial"/>
                <a:sym typeface="Arial"/>
              </a:rPr>
              <a:t>tables</a:t>
            </a:r>
            <a:r>
              <a:rPr lang="en" sz="2200" b="0" strike="noStrike">
                <a:solidFill>
                  <a:srgbClr val="EFEFEF"/>
                </a:solidFill>
                <a:latin typeface="Arial"/>
                <a:ea typeface="Arial"/>
                <a:cs typeface="Arial"/>
                <a:sym typeface="Arial"/>
              </a:rPr>
              <a:t>, tables are organized in </a:t>
            </a:r>
            <a:r>
              <a:rPr lang="en" sz="2200" b="1" strike="noStrike">
                <a:solidFill>
                  <a:srgbClr val="EFEFEF"/>
                </a:solidFill>
                <a:latin typeface="Arial"/>
                <a:ea typeface="Arial"/>
                <a:cs typeface="Arial"/>
                <a:sym typeface="Arial"/>
              </a:rPr>
              <a:t>rows</a:t>
            </a:r>
            <a:r>
              <a:rPr lang="en" sz="2200" b="0" strike="noStrike">
                <a:solidFill>
                  <a:srgbClr val="EFEFEF"/>
                </a:solidFill>
                <a:latin typeface="Arial"/>
                <a:ea typeface="Arial"/>
                <a:cs typeface="Arial"/>
                <a:sym typeface="Arial"/>
              </a:rPr>
              <a:t> and </a:t>
            </a:r>
            <a:r>
              <a:rPr lang="en" sz="2200" b="1" strike="noStrike">
                <a:solidFill>
                  <a:srgbClr val="EFEFEF"/>
                </a:solidFill>
                <a:latin typeface="Arial"/>
                <a:ea typeface="Arial"/>
                <a:cs typeface="Arial"/>
                <a:sym typeface="Arial"/>
              </a:rPr>
              <a:t>columns</a:t>
            </a:r>
            <a:r>
              <a:rPr lang="en" sz="2200" b="0" strike="noStrike">
                <a:solidFill>
                  <a:srgbClr val="EFEFEF"/>
                </a:solidFill>
                <a:latin typeface="Arial"/>
                <a:ea typeface="Arial"/>
                <a:cs typeface="Arial"/>
                <a:sym typeface="Arial"/>
              </a:rPr>
              <a:t>. An individual cell is called a </a:t>
            </a:r>
            <a:r>
              <a:rPr lang="en" sz="2200" b="0" i="1" strike="noStrike">
                <a:solidFill>
                  <a:srgbClr val="EFEFEF"/>
                </a:solidFill>
                <a:latin typeface="Arial"/>
                <a:ea typeface="Arial"/>
                <a:cs typeface="Arial"/>
                <a:sym typeface="Arial"/>
              </a:rPr>
              <a:t>field</a:t>
            </a:r>
            <a:r>
              <a:rPr lang="en" sz="2200" b="0" strike="noStrike">
                <a:solidFill>
                  <a:srgbClr val="EFEFEF"/>
                </a:solidFill>
                <a:latin typeface="Arial"/>
                <a:ea typeface="Arial"/>
                <a:cs typeface="Arial"/>
                <a:sym typeface="Arial"/>
              </a:rPr>
              <a:t>.</a:t>
            </a:r>
            <a:endParaRPr sz="2200" b="0" strike="noStrike">
              <a:solidFill>
                <a:srgbClr val="EFEFEF"/>
              </a:solidFill>
              <a:latin typeface="Arial"/>
              <a:ea typeface="Arial"/>
              <a:cs typeface="Arial"/>
              <a:sym typeface="Arial"/>
            </a:endParaRPr>
          </a:p>
        </p:txBody>
      </p:sp>
      <p:sp>
        <p:nvSpPr>
          <p:cNvPr id="1194" name="Google Shape;1194;p164"/>
          <p:cNvSpPr txBox="1"/>
          <p:nvPr/>
        </p:nvSpPr>
        <p:spPr>
          <a:xfrm>
            <a:off x="880039" y="2410622"/>
            <a:ext cx="7263000" cy="1665300"/>
          </a:xfrm>
          <a:prstGeom prst="rect">
            <a:avLst/>
          </a:prstGeom>
          <a:noFill/>
          <a:ln>
            <a:noFill/>
          </a:ln>
        </p:spPr>
        <p:txBody>
          <a:bodyPr spcFirstLastPara="1" wrap="square" lIns="0" tIns="0" rIns="0" bIns="0" anchor="t" anchorCtr="0">
            <a:noAutofit/>
          </a:bodyPr>
          <a:lstStyle/>
          <a:p>
            <a:pPr marL="393700" marR="0" lvl="0" indent="-292100" algn="l" rtl="0">
              <a:spcBef>
                <a:spcPts val="0"/>
              </a:spcBef>
              <a:spcAft>
                <a:spcPts val="0"/>
              </a:spcAft>
              <a:buNone/>
            </a:pPr>
            <a:r>
              <a:rPr lang="en" sz="2200" b="0" strike="noStrike">
                <a:solidFill>
                  <a:srgbClr val="EFEFEF"/>
                </a:solidFill>
                <a:latin typeface="Arial"/>
                <a:ea typeface="Arial"/>
                <a:cs typeface="Arial"/>
                <a:sym typeface="Arial"/>
              </a:rPr>
              <a:t>A table is created for each </a:t>
            </a:r>
            <a:r>
              <a:rPr lang="en" sz="2200">
                <a:solidFill>
                  <a:srgbClr val="EFEFEF"/>
                </a:solidFill>
              </a:rPr>
              <a:t>entity (object) </a:t>
            </a:r>
            <a:r>
              <a:rPr lang="en" sz="2200" b="0" strike="noStrike">
                <a:solidFill>
                  <a:srgbClr val="EFEFEF"/>
                </a:solidFill>
                <a:latin typeface="Arial"/>
                <a:ea typeface="Arial"/>
                <a:cs typeface="Arial"/>
                <a:sym typeface="Arial"/>
              </a:rPr>
              <a:t>in your database.</a:t>
            </a:r>
            <a:endParaRPr sz="2200" b="0" strike="noStrike">
              <a:solidFill>
                <a:srgbClr val="EFEFEF"/>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165"/>
          <p:cNvPicPr preferRelativeResize="0"/>
          <p:nvPr/>
        </p:nvPicPr>
        <p:blipFill rotWithShape="1">
          <a:blip r:embed="rId3">
            <a:alphaModFix/>
          </a:blip>
          <a:srcRect/>
          <a:stretch/>
        </p:blipFill>
        <p:spPr>
          <a:xfrm>
            <a:off x="2199649" y="1371467"/>
            <a:ext cx="5180228" cy="3004166"/>
          </a:xfrm>
          <a:prstGeom prst="rect">
            <a:avLst/>
          </a:prstGeom>
          <a:noFill/>
          <a:ln>
            <a:noFill/>
          </a:ln>
        </p:spPr>
      </p:pic>
      <p:sp>
        <p:nvSpPr>
          <p:cNvPr id="1200" name="Google Shape;1200;p165"/>
          <p:cNvSpPr/>
          <p:nvPr/>
        </p:nvSpPr>
        <p:spPr>
          <a:xfrm>
            <a:off x="4571717" y="360237"/>
            <a:ext cx="3134885" cy="554077"/>
          </a:xfrm>
          <a:custGeom>
            <a:avLst/>
            <a:gdLst/>
            <a:ahLst/>
            <a:cxnLst/>
            <a:rect l="l" t="t" r="r" b="b"/>
            <a:pathLst>
              <a:path w="9602" h="3352" extrusionOk="0">
                <a:moveTo>
                  <a:pt x="1595" y="0"/>
                </a:moveTo>
                <a:cubicBezTo>
                  <a:pt x="797" y="0"/>
                  <a:pt x="0" y="116"/>
                  <a:pt x="0" y="232"/>
                </a:cubicBezTo>
                <a:lnTo>
                  <a:pt x="0" y="407"/>
                </a:lnTo>
                <a:lnTo>
                  <a:pt x="0" y="581"/>
                </a:lnTo>
                <a:lnTo>
                  <a:pt x="0" y="819"/>
                </a:lnTo>
                <a:lnTo>
                  <a:pt x="0" y="993"/>
                </a:lnTo>
                <a:lnTo>
                  <a:pt x="0" y="1168"/>
                </a:lnTo>
                <a:cubicBezTo>
                  <a:pt x="0" y="1284"/>
                  <a:pt x="797" y="1400"/>
                  <a:pt x="1595" y="1400"/>
                </a:cubicBezTo>
                <a:lnTo>
                  <a:pt x="1533" y="3351"/>
                </a:lnTo>
                <a:lnTo>
                  <a:pt x="3987" y="1400"/>
                </a:lnTo>
                <a:lnTo>
                  <a:pt x="5613" y="1400"/>
                </a:lnTo>
                <a:lnTo>
                  <a:pt x="6809" y="1400"/>
                </a:lnTo>
                <a:lnTo>
                  <a:pt x="8005" y="1400"/>
                </a:lnTo>
                <a:cubicBezTo>
                  <a:pt x="8803" y="1400"/>
                  <a:pt x="9601" y="1284"/>
                  <a:pt x="9601" y="1168"/>
                </a:cubicBezTo>
                <a:lnTo>
                  <a:pt x="9601" y="993"/>
                </a:lnTo>
                <a:lnTo>
                  <a:pt x="9601" y="819"/>
                </a:lnTo>
                <a:lnTo>
                  <a:pt x="9601" y="581"/>
                </a:lnTo>
                <a:lnTo>
                  <a:pt x="9601" y="407"/>
                </a:lnTo>
                <a:lnTo>
                  <a:pt x="9601" y="232"/>
                </a:lnTo>
                <a:cubicBezTo>
                  <a:pt x="9601" y="116"/>
                  <a:pt x="8803" y="0"/>
                  <a:pt x="8005" y="0"/>
                </a:cubicBezTo>
                <a:lnTo>
                  <a:pt x="6809" y="0"/>
                </a:lnTo>
                <a:lnTo>
                  <a:pt x="5613" y="0"/>
                </a:lnTo>
                <a:lnTo>
                  <a:pt x="3987" y="0"/>
                </a:lnTo>
                <a:lnTo>
                  <a:pt x="2791" y="0"/>
                </a:lnTo>
                <a:lnTo>
                  <a:pt x="1595" y="0"/>
                </a:lnTo>
              </a:path>
            </a:pathLst>
          </a:custGeom>
          <a:solidFill>
            <a:srgbClr val="CFE7E5"/>
          </a:solidFill>
          <a:ln w="9525" cap="flat" cmpd="sng">
            <a:solidFill>
              <a:srgbClr val="808080"/>
            </a:solidFill>
            <a:prstDash val="solid"/>
            <a:round/>
            <a:headEnd type="none" w="sm" len="sm"/>
            <a:tailEnd type="none" w="sm" len="sm"/>
          </a:ln>
        </p:spPr>
        <p:txBody>
          <a:bodyPr spcFirstLastPara="1" wrap="square" lIns="81625" tIns="40825" rIns="81625" bIns="40825" anchor="t" anchorCtr="0">
            <a:noAutofit/>
          </a:bodyPr>
          <a:lstStyle/>
          <a:p>
            <a:pPr marL="0" marR="0" lvl="0" indent="0" algn="ctr" rtl="0">
              <a:spcBef>
                <a:spcPts val="0"/>
              </a:spcBef>
              <a:spcAft>
                <a:spcPts val="0"/>
              </a:spcAft>
              <a:buNone/>
            </a:pPr>
            <a:r>
              <a:rPr lang="en" sz="1100" b="0" strike="noStrike">
                <a:solidFill>
                  <a:srgbClr val="000000"/>
                </a:solidFill>
                <a:latin typeface="Arial"/>
                <a:ea typeface="Arial"/>
                <a:cs typeface="Arial"/>
                <a:sym typeface="Arial"/>
              </a:rPr>
              <a:t>Bad practice: 4 tables for sampling methods</a:t>
            </a:r>
            <a:endParaRPr sz="1600" b="0" strike="noStrike">
              <a:solidFill>
                <a:srgbClr val="000000"/>
              </a:solidFill>
              <a:latin typeface="Arial"/>
              <a:ea typeface="Arial"/>
              <a:cs typeface="Arial"/>
              <a:sym typeface="Arial"/>
            </a:endParaRPr>
          </a:p>
        </p:txBody>
      </p:sp>
      <p:sp>
        <p:nvSpPr>
          <p:cNvPr id="1201" name="Google Shape;1201;p165"/>
          <p:cNvSpPr/>
          <p:nvPr/>
        </p:nvSpPr>
        <p:spPr>
          <a:xfrm>
            <a:off x="6008542" y="1118399"/>
            <a:ext cx="3134885" cy="579611"/>
          </a:xfrm>
          <a:custGeom>
            <a:avLst/>
            <a:gdLst/>
            <a:ahLst/>
            <a:cxnLst/>
            <a:rect l="l" t="t" r="r" b="b"/>
            <a:pathLst>
              <a:path w="9602" h="3352" extrusionOk="0">
                <a:moveTo>
                  <a:pt x="1595" y="0"/>
                </a:moveTo>
                <a:cubicBezTo>
                  <a:pt x="797" y="0"/>
                  <a:pt x="0" y="116"/>
                  <a:pt x="0" y="232"/>
                </a:cubicBezTo>
                <a:lnTo>
                  <a:pt x="0" y="407"/>
                </a:lnTo>
                <a:lnTo>
                  <a:pt x="0" y="581"/>
                </a:lnTo>
                <a:lnTo>
                  <a:pt x="0" y="819"/>
                </a:lnTo>
                <a:lnTo>
                  <a:pt x="0" y="993"/>
                </a:lnTo>
                <a:lnTo>
                  <a:pt x="0" y="1168"/>
                </a:lnTo>
                <a:cubicBezTo>
                  <a:pt x="0" y="1284"/>
                  <a:pt x="797" y="1400"/>
                  <a:pt x="1595" y="1400"/>
                </a:cubicBezTo>
                <a:lnTo>
                  <a:pt x="1533" y="3351"/>
                </a:lnTo>
                <a:lnTo>
                  <a:pt x="3987" y="1400"/>
                </a:lnTo>
                <a:lnTo>
                  <a:pt x="5613" y="1400"/>
                </a:lnTo>
                <a:lnTo>
                  <a:pt x="6809" y="1400"/>
                </a:lnTo>
                <a:lnTo>
                  <a:pt x="8005" y="1400"/>
                </a:lnTo>
                <a:cubicBezTo>
                  <a:pt x="8803" y="1400"/>
                  <a:pt x="9601" y="1284"/>
                  <a:pt x="9601" y="1168"/>
                </a:cubicBezTo>
                <a:lnTo>
                  <a:pt x="9601" y="993"/>
                </a:lnTo>
                <a:lnTo>
                  <a:pt x="9601" y="819"/>
                </a:lnTo>
                <a:lnTo>
                  <a:pt x="9601" y="581"/>
                </a:lnTo>
                <a:lnTo>
                  <a:pt x="9601" y="407"/>
                </a:lnTo>
                <a:lnTo>
                  <a:pt x="9601" y="232"/>
                </a:lnTo>
                <a:cubicBezTo>
                  <a:pt x="9601" y="116"/>
                  <a:pt x="8803" y="0"/>
                  <a:pt x="8005" y="0"/>
                </a:cubicBezTo>
                <a:lnTo>
                  <a:pt x="6809" y="0"/>
                </a:lnTo>
                <a:lnTo>
                  <a:pt x="5613" y="0"/>
                </a:lnTo>
                <a:lnTo>
                  <a:pt x="3987" y="0"/>
                </a:lnTo>
                <a:lnTo>
                  <a:pt x="2791" y="0"/>
                </a:lnTo>
                <a:lnTo>
                  <a:pt x="1595" y="0"/>
                </a:lnTo>
              </a:path>
            </a:pathLst>
          </a:custGeom>
          <a:solidFill>
            <a:srgbClr val="CFE7E5"/>
          </a:solidFill>
          <a:ln w="9525" cap="flat" cmpd="sng">
            <a:solidFill>
              <a:srgbClr val="808080"/>
            </a:solidFill>
            <a:prstDash val="solid"/>
            <a:round/>
            <a:headEnd type="none" w="sm" len="sm"/>
            <a:tailEnd type="none" w="sm" len="sm"/>
          </a:ln>
        </p:spPr>
        <p:txBody>
          <a:bodyPr spcFirstLastPara="1" wrap="square" lIns="81625" tIns="40825" rIns="81625" bIns="40825" anchor="t" anchorCtr="0">
            <a:noAutofit/>
          </a:bodyPr>
          <a:lstStyle/>
          <a:p>
            <a:pPr marL="0" marR="0" lvl="0" indent="0" algn="ctr" rtl="0">
              <a:spcBef>
                <a:spcPts val="0"/>
              </a:spcBef>
              <a:spcAft>
                <a:spcPts val="0"/>
              </a:spcAft>
              <a:buNone/>
            </a:pPr>
            <a:r>
              <a:rPr lang="en" sz="1100" b="0" strike="noStrike">
                <a:solidFill>
                  <a:srgbClr val="000000"/>
                </a:solidFill>
                <a:latin typeface="Arial"/>
                <a:ea typeface="Arial"/>
                <a:cs typeface="Arial"/>
                <a:sym typeface="Arial"/>
              </a:rPr>
              <a:t>Bad practice: 3 tables for identification</a:t>
            </a:r>
            <a:endParaRPr sz="1600" b="0" strike="noStrike">
              <a:solidFill>
                <a:srgbClr val="000000"/>
              </a:solidFill>
              <a:latin typeface="Arial"/>
              <a:ea typeface="Arial"/>
              <a:cs typeface="Arial"/>
              <a:sym typeface="Arial"/>
            </a:endParaRPr>
          </a:p>
        </p:txBody>
      </p:sp>
      <p:sp>
        <p:nvSpPr>
          <p:cNvPr id="1202" name="Google Shape;1202;p165"/>
          <p:cNvSpPr/>
          <p:nvPr/>
        </p:nvSpPr>
        <p:spPr>
          <a:xfrm>
            <a:off x="1178283" y="457156"/>
            <a:ext cx="3317203" cy="970865"/>
          </a:xfrm>
          <a:custGeom>
            <a:avLst/>
            <a:gdLst/>
            <a:ahLst/>
            <a:cxnLst/>
            <a:rect l="l" t="t" r="r" b="b"/>
            <a:pathLst>
              <a:path w="9602" h="2788" extrusionOk="0">
                <a:moveTo>
                  <a:pt x="1595" y="0"/>
                </a:moveTo>
                <a:cubicBezTo>
                  <a:pt x="797" y="0"/>
                  <a:pt x="0" y="116"/>
                  <a:pt x="0" y="232"/>
                </a:cubicBezTo>
                <a:lnTo>
                  <a:pt x="0" y="407"/>
                </a:lnTo>
                <a:lnTo>
                  <a:pt x="0" y="581"/>
                </a:lnTo>
                <a:lnTo>
                  <a:pt x="0" y="819"/>
                </a:lnTo>
                <a:lnTo>
                  <a:pt x="0" y="993"/>
                </a:lnTo>
                <a:lnTo>
                  <a:pt x="0" y="1168"/>
                </a:lnTo>
                <a:cubicBezTo>
                  <a:pt x="0" y="1284"/>
                  <a:pt x="797" y="1400"/>
                  <a:pt x="1595" y="1400"/>
                </a:cubicBezTo>
                <a:lnTo>
                  <a:pt x="3507" y="2787"/>
                </a:lnTo>
                <a:lnTo>
                  <a:pt x="3987" y="1400"/>
                </a:lnTo>
                <a:lnTo>
                  <a:pt x="5613" y="1400"/>
                </a:lnTo>
                <a:lnTo>
                  <a:pt x="6809" y="1400"/>
                </a:lnTo>
                <a:lnTo>
                  <a:pt x="8005" y="1400"/>
                </a:lnTo>
                <a:cubicBezTo>
                  <a:pt x="8803" y="1400"/>
                  <a:pt x="9601" y="1284"/>
                  <a:pt x="9601" y="1168"/>
                </a:cubicBezTo>
                <a:lnTo>
                  <a:pt x="9601" y="993"/>
                </a:lnTo>
                <a:lnTo>
                  <a:pt x="9601" y="819"/>
                </a:lnTo>
                <a:lnTo>
                  <a:pt x="9601" y="581"/>
                </a:lnTo>
                <a:lnTo>
                  <a:pt x="9601" y="407"/>
                </a:lnTo>
                <a:lnTo>
                  <a:pt x="9601" y="232"/>
                </a:lnTo>
                <a:cubicBezTo>
                  <a:pt x="9601" y="116"/>
                  <a:pt x="8803" y="0"/>
                  <a:pt x="8005" y="0"/>
                </a:cubicBezTo>
                <a:lnTo>
                  <a:pt x="6809" y="0"/>
                </a:lnTo>
                <a:lnTo>
                  <a:pt x="5613" y="0"/>
                </a:lnTo>
                <a:lnTo>
                  <a:pt x="3987" y="0"/>
                </a:lnTo>
                <a:lnTo>
                  <a:pt x="2791" y="0"/>
                </a:lnTo>
                <a:lnTo>
                  <a:pt x="1595" y="0"/>
                </a:lnTo>
              </a:path>
            </a:pathLst>
          </a:custGeom>
          <a:solidFill>
            <a:srgbClr val="CFE7E5"/>
          </a:solidFill>
          <a:ln w="9525" cap="flat" cmpd="sng">
            <a:solidFill>
              <a:srgbClr val="808080"/>
            </a:solidFill>
            <a:prstDash val="solid"/>
            <a:round/>
            <a:headEnd type="none" w="sm" len="sm"/>
            <a:tailEnd type="none" w="sm" len="sm"/>
          </a:ln>
        </p:spPr>
        <p:txBody>
          <a:bodyPr spcFirstLastPara="1" wrap="square" lIns="81625" tIns="40825" rIns="81625" bIns="40825" anchor="t" anchorCtr="0">
            <a:noAutofit/>
          </a:bodyPr>
          <a:lstStyle/>
          <a:p>
            <a:pPr marL="419100" marR="0" lvl="0" indent="0" algn="l" rtl="0">
              <a:spcBef>
                <a:spcPts val="0"/>
              </a:spcBef>
              <a:spcAft>
                <a:spcPts val="0"/>
              </a:spcAft>
              <a:buNone/>
            </a:pPr>
            <a:r>
              <a:rPr lang="en" sz="1100" b="0" strike="noStrike">
                <a:solidFill>
                  <a:srgbClr val="000000"/>
                </a:solidFill>
                <a:latin typeface="Arial"/>
                <a:ea typeface="Arial"/>
                <a:cs typeface="Arial"/>
                <a:sym typeface="Arial"/>
              </a:rPr>
              <a:t>Bad practice: 3 tables for sampling sites</a:t>
            </a:r>
            <a:endParaRPr sz="1600" b="0" strike="noStrike">
              <a:solidFill>
                <a:srgbClr val="000000"/>
              </a:solidFill>
              <a:latin typeface="Arial"/>
              <a:ea typeface="Arial"/>
              <a:cs typeface="Arial"/>
              <a:sym typeface="Arial"/>
            </a:endParaRPr>
          </a:p>
        </p:txBody>
      </p:sp>
      <p:sp>
        <p:nvSpPr>
          <p:cNvPr id="1203" name="Google Shape;1203;p165"/>
          <p:cNvSpPr txBox="1"/>
          <p:nvPr/>
        </p:nvSpPr>
        <p:spPr>
          <a:xfrm>
            <a:off x="3265512" y="4571557"/>
            <a:ext cx="5290200" cy="3252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2200" strike="noStrike">
                <a:solidFill>
                  <a:srgbClr val="B7B7B7"/>
                </a:solidFill>
                <a:latin typeface="Oswald"/>
                <a:ea typeface="Oswald"/>
                <a:cs typeface="Oswald"/>
                <a:sym typeface="Oswald"/>
              </a:rPr>
              <a:t>Spaghetti data model….</a:t>
            </a:r>
            <a:endParaRPr sz="2200" strike="noStrike">
              <a:solidFill>
                <a:srgbClr val="B7B7B7"/>
              </a:solidFill>
              <a:latin typeface="Oswald"/>
              <a:ea typeface="Oswald"/>
              <a:cs typeface="Oswald"/>
              <a:sym typeface="Oswa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66"/>
          <p:cNvSpPr txBox="1"/>
          <p:nvPr/>
        </p:nvSpPr>
        <p:spPr>
          <a:xfrm>
            <a:off x="457614" y="98075"/>
            <a:ext cx="8228700" cy="587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3000" strike="noStrike">
                <a:solidFill>
                  <a:srgbClr val="FFFFFF"/>
                </a:solidFill>
                <a:latin typeface="Oswald"/>
                <a:ea typeface="Oswald"/>
                <a:cs typeface="Oswald"/>
                <a:sym typeface="Oswald"/>
              </a:rPr>
              <a:t>Organizing databases</a:t>
            </a:r>
            <a:endParaRPr sz="3000" strike="noStrike">
              <a:solidFill>
                <a:srgbClr val="FFFFFF"/>
              </a:solidFill>
              <a:latin typeface="Oswald"/>
              <a:ea typeface="Oswald"/>
              <a:cs typeface="Oswald"/>
              <a:sym typeface="Oswald"/>
            </a:endParaRPr>
          </a:p>
        </p:txBody>
      </p:sp>
      <p:sp>
        <p:nvSpPr>
          <p:cNvPr id="1209" name="Google Shape;1209;p166"/>
          <p:cNvSpPr txBox="1"/>
          <p:nvPr/>
        </p:nvSpPr>
        <p:spPr>
          <a:xfrm>
            <a:off x="921917" y="1314776"/>
            <a:ext cx="7764600" cy="2618100"/>
          </a:xfrm>
          <a:prstGeom prst="rect">
            <a:avLst/>
          </a:prstGeom>
          <a:noFill/>
          <a:ln>
            <a:noFill/>
          </a:ln>
        </p:spPr>
        <p:txBody>
          <a:bodyPr spcFirstLastPara="1" wrap="square" lIns="0" tIns="0" rIns="0" bIns="0" anchor="t" anchorCtr="0">
            <a:noAutofit/>
          </a:bodyPr>
          <a:lstStyle/>
          <a:p>
            <a:pPr marL="393700" marR="0" lvl="0" indent="-292100" algn="l" rtl="0">
              <a:spcBef>
                <a:spcPts val="0"/>
              </a:spcBef>
              <a:spcAft>
                <a:spcPts val="0"/>
              </a:spcAft>
              <a:buNone/>
            </a:pPr>
            <a:r>
              <a:rPr lang="en" sz="2200" b="0" strike="noStrike">
                <a:solidFill>
                  <a:srgbClr val="EFEFEF"/>
                </a:solidFill>
                <a:latin typeface="Arial"/>
                <a:ea typeface="Arial"/>
                <a:cs typeface="Arial"/>
                <a:sym typeface="Arial"/>
              </a:rPr>
              <a:t>1. </a:t>
            </a:r>
            <a:r>
              <a:rPr lang="en" sz="2200" b="1" strike="noStrike">
                <a:solidFill>
                  <a:srgbClr val="FFFFFF"/>
                </a:solidFill>
                <a:latin typeface="Average"/>
                <a:ea typeface="Average"/>
                <a:cs typeface="Average"/>
                <a:sym typeface="Average"/>
              </a:rPr>
              <a:t>Name</a:t>
            </a:r>
            <a:r>
              <a:rPr lang="en" sz="2200" strike="noStrike">
                <a:solidFill>
                  <a:srgbClr val="EFEFEF"/>
                </a:solidFill>
                <a:latin typeface="Average"/>
                <a:ea typeface="Average"/>
                <a:cs typeface="Average"/>
                <a:sym typeface="Average"/>
              </a:rPr>
              <a:t> your database</a:t>
            </a:r>
            <a:endParaRPr sz="2200" strike="noStrike">
              <a:solidFill>
                <a:srgbClr val="EFEFEF"/>
              </a:solidFill>
              <a:latin typeface="Average"/>
              <a:ea typeface="Average"/>
              <a:cs typeface="Average"/>
              <a:sym typeface="Average"/>
            </a:endParaRPr>
          </a:p>
          <a:p>
            <a:pPr marL="393700" marR="0" lvl="0" indent="-292100" algn="l" rtl="0">
              <a:spcBef>
                <a:spcPts val="0"/>
              </a:spcBef>
              <a:spcAft>
                <a:spcPts val="0"/>
              </a:spcAft>
              <a:buNone/>
            </a:pPr>
            <a:r>
              <a:rPr lang="en" sz="2200" strike="noStrike">
                <a:solidFill>
                  <a:srgbClr val="EFEFEF"/>
                </a:solidFill>
                <a:latin typeface="Average"/>
                <a:ea typeface="Average"/>
                <a:cs typeface="Average"/>
                <a:sym typeface="Average"/>
              </a:rPr>
              <a:t>2. </a:t>
            </a:r>
            <a:r>
              <a:rPr lang="en" sz="2200" b="1" strike="noStrike">
                <a:solidFill>
                  <a:srgbClr val="FFFFFF"/>
                </a:solidFill>
                <a:latin typeface="Average"/>
                <a:ea typeface="Average"/>
                <a:cs typeface="Average"/>
                <a:sym typeface="Average"/>
              </a:rPr>
              <a:t>Identify</a:t>
            </a:r>
            <a:r>
              <a:rPr lang="en" sz="2200" strike="noStrike">
                <a:solidFill>
                  <a:srgbClr val="EFEFEF"/>
                </a:solidFill>
                <a:latin typeface="Average"/>
                <a:ea typeface="Average"/>
                <a:cs typeface="Average"/>
                <a:sym typeface="Average"/>
              </a:rPr>
              <a:t> the </a:t>
            </a:r>
            <a:r>
              <a:rPr lang="en" sz="2200" b="1" strike="noStrike">
                <a:solidFill>
                  <a:srgbClr val="EFEFEF"/>
                </a:solidFill>
                <a:latin typeface="Average"/>
                <a:ea typeface="Average"/>
                <a:cs typeface="Average"/>
                <a:sym typeface="Average"/>
              </a:rPr>
              <a:t>entities</a:t>
            </a:r>
            <a:r>
              <a:rPr lang="en" sz="2200">
                <a:solidFill>
                  <a:srgbClr val="EFEFEF"/>
                </a:solidFill>
                <a:latin typeface="Average"/>
                <a:ea typeface="Average"/>
                <a:cs typeface="Average"/>
                <a:sym typeface="Average"/>
              </a:rPr>
              <a:t> (Objects)</a:t>
            </a:r>
            <a:endParaRPr sz="2200" strike="noStrike">
              <a:solidFill>
                <a:srgbClr val="EFEFEF"/>
              </a:solidFill>
              <a:latin typeface="Average"/>
              <a:ea typeface="Average"/>
              <a:cs typeface="Average"/>
              <a:sym typeface="Average"/>
            </a:endParaRPr>
          </a:p>
          <a:p>
            <a:pPr marL="393700" marR="0" lvl="0" indent="-292100" algn="l" rtl="0">
              <a:spcBef>
                <a:spcPts val="0"/>
              </a:spcBef>
              <a:spcAft>
                <a:spcPts val="0"/>
              </a:spcAft>
              <a:buNone/>
            </a:pPr>
            <a:r>
              <a:rPr lang="en" sz="2200" strike="noStrike">
                <a:solidFill>
                  <a:srgbClr val="EFEFEF"/>
                </a:solidFill>
                <a:latin typeface="Average"/>
                <a:ea typeface="Average"/>
                <a:cs typeface="Average"/>
                <a:sym typeface="Average"/>
              </a:rPr>
              <a:t>3. Define a </a:t>
            </a:r>
            <a:r>
              <a:rPr lang="en" sz="2200" b="1" strike="noStrike">
                <a:solidFill>
                  <a:srgbClr val="FFFFFF"/>
                </a:solidFill>
                <a:latin typeface="Average"/>
                <a:ea typeface="Average"/>
                <a:cs typeface="Average"/>
                <a:sym typeface="Average"/>
              </a:rPr>
              <a:t>name and table</a:t>
            </a:r>
            <a:r>
              <a:rPr lang="en" sz="2200" strike="noStrike">
                <a:solidFill>
                  <a:srgbClr val="EFEFEF"/>
                </a:solidFill>
                <a:latin typeface="Average"/>
                <a:ea typeface="Average"/>
                <a:cs typeface="Average"/>
                <a:sym typeface="Average"/>
              </a:rPr>
              <a:t> for each Object</a:t>
            </a:r>
            <a:endParaRPr sz="2200" strike="noStrike">
              <a:solidFill>
                <a:srgbClr val="EFEFEF"/>
              </a:solidFill>
              <a:latin typeface="Average"/>
              <a:ea typeface="Average"/>
              <a:cs typeface="Average"/>
              <a:sym typeface="Average"/>
            </a:endParaRPr>
          </a:p>
          <a:p>
            <a:pPr marL="393700" marR="0" lvl="0" indent="-292100" algn="l" rtl="0">
              <a:spcBef>
                <a:spcPts val="0"/>
              </a:spcBef>
              <a:spcAft>
                <a:spcPts val="0"/>
              </a:spcAft>
              <a:buNone/>
            </a:pPr>
            <a:r>
              <a:rPr lang="en" sz="2200" strike="noStrike">
                <a:solidFill>
                  <a:srgbClr val="EFEFEF"/>
                </a:solidFill>
                <a:latin typeface="Average"/>
                <a:ea typeface="Average"/>
                <a:cs typeface="Average"/>
                <a:sym typeface="Average"/>
              </a:rPr>
              <a:t>4. Identify the </a:t>
            </a:r>
            <a:r>
              <a:rPr lang="en" sz="2200" b="1" strike="noStrike">
                <a:solidFill>
                  <a:srgbClr val="EFEFEF"/>
                </a:solidFill>
                <a:latin typeface="Average"/>
                <a:ea typeface="Average"/>
                <a:cs typeface="Average"/>
                <a:sym typeface="Average"/>
              </a:rPr>
              <a:t>attributes</a:t>
            </a:r>
            <a:r>
              <a:rPr lang="en" sz="2200" strike="noStrike">
                <a:solidFill>
                  <a:srgbClr val="EFEFEF"/>
                </a:solidFill>
                <a:latin typeface="Average"/>
                <a:ea typeface="Average"/>
                <a:cs typeface="Average"/>
                <a:sym typeface="Average"/>
              </a:rPr>
              <a:t> for each object</a:t>
            </a:r>
            <a:endParaRPr sz="2200" strike="noStrike">
              <a:solidFill>
                <a:srgbClr val="EFEFEF"/>
              </a:solidFill>
              <a:latin typeface="Average"/>
              <a:ea typeface="Average"/>
              <a:cs typeface="Average"/>
              <a:sym typeface="Average"/>
            </a:endParaRPr>
          </a:p>
          <a:p>
            <a:pPr marL="393700" marR="0" lvl="0" indent="-292100" algn="l" rtl="0">
              <a:spcBef>
                <a:spcPts val="0"/>
              </a:spcBef>
              <a:spcAft>
                <a:spcPts val="0"/>
              </a:spcAft>
              <a:buNone/>
            </a:pPr>
            <a:r>
              <a:rPr lang="en" sz="2200" strike="noStrike">
                <a:solidFill>
                  <a:srgbClr val="EFEFEF"/>
                </a:solidFill>
                <a:latin typeface="Average"/>
                <a:ea typeface="Average"/>
                <a:cs typeface="Average"/>
                <a:sym typeface="Average"/>
              </a:rPr>
              <a:t>5. Define and </a:t>
            </a:r>
            <a:r>
              <a:rPr lang="en" sz="2200" b="1" strike="noStrike">
                <a:solidFill>
                  <a:srgbClr val="EFEFEF"/>
                </a:solidFill>
                <a:latin typeface="Average"/>
                <a:ea typeface="Average"/>
                <a:cs typeface="Average"/>
                <a:sym typeface="Average"/>
              </a:rPr>
              <a:t>name columns</a:t>
            </a:r>
            <a:r>
              <a:rPr lang="en" sz="2200" strike="noStrike">
                <a:solidFill>
                  <a:srgbClr val="EFEFEF"/>
                </a:solidFill>
                <a:latin typeface="Average"/>
                <a:ea typeface="Average"/>
                <a:cs typeface="Average"/>
                <a:sym typeface="Average"/>
              </a:rPr>
              <a:t> for each separate attribute that you identify</a:t>
            </a:r>
            <a:endParaRPr sz="2200" strike="noStrike">
              <a:solidFill>
                <a:srgbClr val="EFEFEF"/>
              </a:solidFill>
              <a:latin typeface="Average"/>
              <a:ea typeface="Average"/>
              <a:cs typeface="Average"/>
              <a:sym typeface="Average"/>
            </a:endParaRPr>
          </a:p>
          <a:p>
            <a:pPr marL="393700" marR="0" lvl="0" indent="-292100" algn="l" rtl="0">
              <a:spcBef>
                <a:spcPts val="0"/>
              </a:spcBef>
              <a:spcAft>
                <a:spcPts val="0"/>
              </a:spcAft>
              <a:buNone/>
            </a:pPr>
            <a:r>
              <a:rPr lang="en" sz="2200" strike="noStrike">
                <a:solidFill>
                  <a:srgbClr val="EFEFEF"/>
                </a:solidFill>
                <a:latin typeface="Average"/>
                <a:ea typeface="Average"/>
                <a:cs typeface="Average"/>
                <a:sym typeface="Average"/>
              </a:rPr>
              <a:t>6. Identify the primary key</a:t>
            </a:r>
            <a:endParaRPr sz="2200" strike="noStrike">
              <a:solidFill>
                <a:srgbClr val="EFEFEF"/>
              </a:solidFill>
              <a:latin typeface="Average"/>
              <a:ea typeface="Average"/>
              <a:cs typeface="Average"/>
              <a:sym typeface="Average"/>
            </a:endParaRPr>
          </a:p>
          <a:p>
            <a:pPr marL="393700" marR="0" lvl="0" indent="-292100" algn="l" rtl="0">
              <a:spcBef>
                <a:spcPts val="0"/>
              </a:spcBef>
              <a:spcAft>
                <a:spcPts val="0"/>
              </a:spcAft>
              <a:buNone/>
            </a:pPr>
            <a:r>
              <a:rPr lang="en" sz="2200" b="0" strike="noStrike">
                <a:solidFill>
                  <a:srgbClr val="EFEFEF"/>
                </a:solidFill>
                <a:latin typeface="Arial"/>
                <a:ea typeface="Arial"/>
                <a:cs typeface="Arial"/>
                <a:sym typeface="Arial"/>
              </a:rPr>
              <a:t> </a:t>
            </a:r>
            <a:endParaRPr sz="2200" b="0" strike="noStrike">
              <a:solidFill>
                <a:srgbClr val="EFEFEF"/>
              </a:solidFill>
              <a:latin typeface="Arial"/>
              <a:ea typeface="Arial"/>
              <a:cs typeface="Arial"/>
              <a:sym typeface="Arial"/>
            </a:endParaRPr>
          </a:p>
          <a:p>
            <a:pPr marL="393700" marR="0" lvl="0" indent="-292100" algn="l" rtl="0">
              <a:spcBef>
                <a:spcPts val="0"/>
              </a:spcBef>
              <a:spcAft>
                <a:spcPts val="0"/>
              </a:spcAft>
              <a:buNone/>
            </a:pPr>
            <a:r>
              <a:rPr lang="en" sz="2200" b="0" strike="noStrike">
                <a:solidFill>
                  <a:srgbClr val="EFEFEF"/>
                </a:solidFill>
                <a:latin typeface="Arial"/>
                <a:ea typeface="Arial"/>
                <a:cs typeface="Arial"/>
                <a:sym typeface="Arial"/>
              </a:rPr>
              <a:t> </a:t>
            </a:r>
            <a:endParaRPr sz="2200" b="0" strike="noStrike">
              <a:solidFill>
                <a:srgbClr val="EFEFEF"/>
              </a:solidFill>
              <a:latin typeface="Arial"/>
              <a:ea typeface="Arial"/>
              <a:cs typeface="Arial"/>
              <a:sym typeface="Arial"/>
            </a:endParaRPr>
          </a:p>
        </p:txBody>
      </p:sp>
      <p:sp>
        <p:nvSpPr>
          <p:cNvPr id="1210" name="Google Shape;1210;p166"/>
          <p:cNvSpPr txBox="1"/>
          <p:nvPr/>
        </p:nvSpPr>
        <p:spPr>
          <a:xfrm>
            <a:off x="3592063" y="4818094"/>
            <a:ext cx="5420700" cy="350400"/>
          </a:xfrm>
          <a:prstGeom prst="rect">
            <a:avLst/>
          </a:prstGeom>
          <a:noFill/>
          <a:ln>
            <a:noFill/>
          </a:ln>
        </p:spPr>
        <p:txBody>
          <a:bodyPr spcFirstLastPara="1" wrap="square" lIns="81625" tIns="40825" rIns="81625" bIns="40825" anchor="t" anchorCtr="0">
            <a:noAutofit/>
          </a:bodyPr>
          <a:lstStyle/>
          <a:p>
            <a:pPr marL="0" marR="0" lvl="0" indent="0" algn="l" rtl="0">
              <a:spcBef>
                <a:spcPts val="0"/>
              </a:spcBef>
              <a:spcAft>
                <a:spcPts val="0"/>
              </a:spcAft>
              <a:buNone/>
            </a:pPr>
            <a:r>
              <a:rPr lang="en" sz="900" b="0" strike="noStrike">
                <a:solidFill>
                  <a:srgbClr val="000000"/>
                </a:solidFill>
                <a:latin typeface="Arial"/>
                <a:ea typeface="Arial"/>
                <a:cs typeface="Arial"/>
                <a:sym typeface="Arial"/>
              </a:rPr>
              <a:t>https://www.dummies.com/programming/databases/how-to-organize-the-data-for-your-mysql-database/</a:t>
            </a:r>
            <a:endParaRPr sz="1600" b="0"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1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3: files</a:t>
            </a:r>
            <a:endParaRPr/>
          </a:p>
        </p:txBody>
      </p:sp>
      <p:pic>
        <p:nvPicPr>
          <p:cNvPr id="1216" name="Google Shape;1216;p167"/>
          <p:cNvPicPr preferRelativeResize="0"/>
          <p:nvPr/>
        </p:nvPicPr>
        <p:blipFill>
          <a:blip r:embed="rId3">
            <a:alphaModFix/>
          </a:blip>
          <a:stretch>
            <a:fillRect/>
          </a:stretch>
        </p:blipFill>
        <p:spPr>
          <a:xfrm>
            <a:off x="152400" y="1170125"/>
            <a:ext cx="8839200" cy="33147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Folder structure</a:t>
            </a:r>
            <a:endParaRPr/>
          </a:p>
        </p:txBody>
      </p:sp>
      <p:sp>
        <p:nvSpPr>
          <p:cNvPr id="1222" name="Google Shape;1222;p1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Use a well-defined folder structure</a:t>
            </a:r>
            <a:endParaRPr/>
          </a:p>
          <a:p>
            <a:pPr marL="457200" lvl="0" indent="0" algn="l" rtl="0">
              <a:spcBef>
                <a:spcPts val="1600"/>
              </a:spcBef>
              <a:spcAft>
                <a:spcPts val="1200"/>
              </a:spcAft>
              <a:buNone/>
            </a:pPr>
            <a:r>
              <a:rPr lang="en" sz="1600" b="1">
                <a:solidFill>
                  <a:srgbClr val="FFFFFF"/>
                </a:solidFill>
                <a:latin typeface="Courier New"/>
                <a:ea typeface="Courier New"/>
                <a:cs typeface="Courier New"/>
                <a:sym typeface="Courier New"/>
              </a:rPr>
              <a:t>|- README.md</a:t>
            </a:r>
            <a:r>
              <a:rPr lang="en" sz="1600" b="1">
                <a:solidFill>
                  <a:srgbClr val="24292E"/>
                </a:solidFill>
              </a:rPr>
              <a:t> </a:t>
            </a:r>
            <a:r>
              <a:rPr lang="en" sz="1600">
                <a:solidFill>
                  <a:srgbClr val="24292E"/>
                </a:solidFill>
              </a:rPr>
              <a:t> </a:t>
            </a:r>
            <a:r>
              <a:rPr lang="en" sz="1600">
                <a:solidFill>
                  <a:srgbClr val="808080"/>
                </a:solidFill>
              </a:rPr>
              <a:t>&lt;-</a:t>
            </a:r>
            <a:r>
              <a:rPr lang="en" sz="1600" i="1">
                <a:solidFill>
                  <a:srgbClr val="808080"/>
                </a:solidFill>
              </a:rPr>
              <a:t> The top-level README describing the general layout of the project</a:t>
            </a:r>
            <a:br>
              <a:rPr lang="en" sz="1600">
                <a:solidFill>
                  <a:srgbClr val="808080"/>
                </a:solidFill>
              </a:rPr>
            </a:br>
            <a:r>
              <a:rPr lang="en" sz="1600" b="1">
                <a:solidFill>
                  <a:srgbClr val="F3F3F3"/>
                </a:solidFill>
                <a:latin typeface="Courier New"/>
                <a:ea typeface="Courier New"/>
                <a:cs typeface="Courier New"/>
                <a:sym typeface="Courier New"/>
              </a:rPr>
              <a:t>|- data</a:t>
            </a:r>
            <a:r>
              <a:rPr lang="en" sz="1600" b="1">
                <a:solidFill>
                  <a:srgbClr val="24292E"/>
                </a:solidFill>
                <a:latin typeface="Courier New"/>
                <a:ea typeface="Courier New"/>
                <a:cs typeface="Courier New"/>
                <a:sym typeface="Courier New"/>
              </a:rPr>
              <a:t> </a:t>
            </a:r>
            <a:r>
              <a:rPr lang="en" sz="1600" i="1">
                <a:solidFill>
                  <a:srgbClr val="808080"/>
                </a:solidFill>
              </a:rPr>
              <a:t>&lt;- research data</a:t>
            </a:r>
            <a:br>
              <a:rPr lang="en" sz="1600" i="1">
                <a:solidFill>
                  <a:srgbClr val="808080"/>
                </a:solidFill>
              </a:rPr>
            </a:br>
            <a:r>
              <a:rPr lang="en" sz="1600" b="1">
                <a:solidFill>
                  <a:srgbClr val="24292E"/>
                </a:solidFill>
                <a:latin typeface="Courier New"/>
                <a:ea typeface="Courier New"/>
                <a:cs typeface="Courier New"/>
                <a:sym typeface="Courier New"/>
              </a:rPr>
              <a:t>|    </a:t>
            </a:r>
            <a:r>
              <a:rPr lang="en" sz="1600" b="1">
                <a:solidFill>
                  <a:srgbClr val="CCCCCC"/>
                </a:solidFill>
                <a:latin typeface="Courier New"/>
                <a:ea typeface="Courier New"/>
                <a:cs typeface="Courier New"/>
                <a:sym typeface="Courier New"/>
              </a:rPr>
              <a:t>|- raw</a:t>
            </a:r>
            <a:r>
              <a:rPr lang="en" sz="1600" b="1">
                <a:solidFill>
                  <a:srgbClr val="24292E"/>
                </a:solidFill>
              </a:rPr>
              <a:t>  </a:t>
            </a:r>
            <a:r>
              <a:rPr lang="en" sz="1600">
                <a:solidFill>
                  <a:srgbClr val="24292E"/>
                </a:solidFill>
              </a:rPr>
              <a:t>  </a:t>
            </a:r>
            <a:r>
              <a:rPr lang="en" sz="1600" i="1">
                <a:solidFill>
                  <a:srgbClr val="808080"/>
                </a:solidFill>
              </a:rPr>
              <a:t>&lt;- The original, read-only acquired raw data</a:t>
            </a:r>
            <a:br>
              <a:rPr lang="en" sz="1600">
                <a:solidFill>
                  <a:srgbClr val="24292E"/>
                </a:solidFill>
              </a:rPr>
            </a:br>
            <a:r>
              <a:rPr lang="en" sz="1600" b="1">
                <a:solidFill>
                  <a:srgbClr val="24292E"/>
                </a:solidFill>
                <a:latin typeface="Courier New"/>
                <a:ea typeface="Courier New"/>
                <a:cs typeface="Courier New"/>
                <a:sym typeface="Courier New"/>
              </a:rPr>
              <a:t>|    </a:t>
            </a:r>
            <a:r>
              <a:rPr lang="en" sz="1600" b="1">
                <a:solidFill>
                  <a:srgbClr val="D9D9D9"/>
                </a:solidFill>
                <a:latin typeface="Courier New"/>
                <a:ea typeface="Courier New"/>
                <a:cs typeface="Courier New"/>
                <a:sym typeface="Courier New"/>
              </a:rPr>
              <a:t>|- interim</a:t>
            </a:r>
            <a:r>
              <a:rPr lang="en" sz="1600" b="1">
                <a:solidFill>
                  <a:srgbClr val="24292E"/>
                </a:solidFill>
              </a:rPr>
              <a:t> </a:t>
            </a:r>
            <a:r>
              <a:rPr lang="en" sz="1600">
                <a:solidFill>
                  <a:srgbClr val="24292E"/>
                </a:solidFill>
              </a:rPr>
              <a:t> </a:t>
            </a:r>
            <a:r>
              <a:rPr lang="en" sz="1600" i="1">
                <a:solidFill>
                  <a:srgbClr val="808080"/>
                </a:solidFill>
              </a:rPr>
              <a:t>&lt;- Intermediate data that has been transformed.</a:t>
            </a:r>
            <a:br>
              <a:rPr lang="en" sz="1600" i="1">
                <a:solidFill>
                  <a:srgbClr val="24292E"/>
                </a:solidFill>
              </a:rPr>
            </a:br>
            <a:r>
              <a:rPr lang="en" sz="1600" b="1">
                <a:solidFill>
                  <a:srgbClr val="24292E"/>
                </a:solidFill>
                <a:latin typeface="Courier New"/>
                <a:ea typeface="Courier New"/>
                <a:cs typeface="Courier New"/>
                <a:sym typeface="Courier New"/>
              </a:rPr>
              <a:t>|    </a:t>
            </a:r>
            <a:r>
              <a:rPr lang="en" sz="1600" b="1">
                <a:solidFill>
                  <a:srgbClr val="F3F3F3"/>
                </a:solidFill>
                <a:latin typeface="Courier New"/>
                <a:ea typeface="Courier New"/>
                <a:cs typeface="Courier New"/>
                <a:sym typeface="Courier New"/>
              </a:rPr>
              <a:t>|- processed</a:t>
            </a:r>
            <a:r>
              <a:rPr lang="en" sz="1600" b="1">
                <a:solidFill>
                  <a:srgbClr val="24292E"/>
                </a:solidFill>
              </a:rPr>
              <a:t> </a:t>
            </a:r>
            <a:r>
              <a:rPr lang="en" sz="1600" i="1">
                <a:solidFill>
                  <a:srgbClr val="808080"/>
                </a:solidFill>
              </a:rPr>
              <a:t>&lt;- final data products, used in the report/paper/graphs</a:t>
            </a:r>
            <a:br>
              <a:rPr lang="en" sz="1600">
                <a:solidFill>
                  <a:srgbClr val="24292E"/>
                </a:solidFill>
              </a:rPr>
            </a:br>
            <a:r>
              <a:rPr lang="en" sz="1600" b="1">
                <a:solidFill>
                  <a:srgbClr val="24292E"/>
                </a:solidFill>
                <a:latin typeface="Courier New"/>
                <a:ea typeface="Courier New"/>
                <a:cs typeface="Courier New"/>
                <a:sym typeface="Courier New"/>
              </a:rPr>
              <a:t>|    </a:t>
            </a:r>
            <a:r>
              <a:rPr lang="en" sz="1600" b="1">
                <a:solidFill>
                  <a:srgbClr val="F3F3F3"/>
                </a:solidFill>
                <a:latin typeface="Courier New"/>
                <a:ea typeface="Courier New"/>
                <a:cs typeface="Courier New"/>
                <a:sym typeface="Courier New"/>
              </a:rPr>
              <a:t>|_ external</a:t>
            </a:r>
            <a:r>
              <a:rPr lang="en" sz="1600">
                <a:solidFill>
                  <a:srgbClr val="24292E"/>
                </a:solidFill>
              </a:rPr>
              <a:t> </a:t>
            </a:r>
            <a:r>
              <a:rPr lang="en" sz="1600" i="1">
                <a:solidFill>
                  <a:srgbClr val="808080"/>
                </a:solidFill>
              </a:rPr>
              <a:t>&lt;- used additional third party data resources (e.g. vector maps)</a:t>
            </a:r>
            <a:br>
              <a:rPr lang="en" sz="1600" i="1">
                <a:solidFill>
                  <a:srgbClr val="808080"/>
                </a:solidFill>
              </a:rPr>
            </a:br>
            <a:r>
              <a:rPr lang="en" sz="1600" b="1">
                <a:solidFill>
                  <a:schemeClr val="dk1"/>
                </a:solidFill>
                <a:latin typeface="Courier New"/>
                <a:ea typeface="Courier New"/>
                <a:cs typeface="Courier New"/>
                <a:sym typeface="Courier New"/>
              </a:rPr>
              <a:t>|- reports</a:t>
            </a:r>
            <a:r>
              <a:rPr lang="en" sz="1600">
                <a:solidFill>
                  <a:schemeClr val="dk1"/>
                </a:solidFill>
              </a:rPr>
              <a:t>  </a:t>
            </a:r>
            <a:r>
              <a:rPr lang="en" sz="1600" i="1">
                <a:solidFill>
                  <a:srgbClr val="808080"/>
                </a:solidFill>
              </a:rPr>
              <a:t>&lt;- reported outcome of the analysis  as LaTeX, word, markdown,...</a:t>
            </a:r>
            <a:br>
              <a:rPr lang="en" sz="1600">
                <a:solidFill>
                  <a:srgbClr val="808080"/>
                </a:solidFill>
              </a:rPr>
            </a:br>
            <a:r>
              <a:rPr lang="en" sz="1600" b="1">
                <a:solidFill>
                  <a:schemeClr val="dk1"/>
                </a:solidFill>
                <a:latin typeface="Courier New"/>
                <a:ea typeface="Courier New"/>
                <a:cs typeface="Courier New"/>
                <a:sym typeface="Courier New"/>
              </a:rPr>
              <a:t>|    |_ figures</a:t>
            </a:r>
            <a:r>
              <a:rPr lang="en" sz="1600">
                <a:solidFill>
                  <a:schemeClr val="dk1"/>
                </a:solidFill>
                <a:latin typeface="Courier New"/>
                <a:ea typeface="Courier New"/>
                <a:cs typeface="Courier New"/>
                <a:sym typeface="Courier New"/>
              </a:rPr>
              <a:t> </a:t>
            </a:r>
            <a:r>
              <a:rPr lang="en" sz="1600">
                <a:solidFill>
                  <a:schemeClr val="dk1"/>
                </a:solidFill>
              </a:rPr>
              <a:t> </a:t>
            </a:r>
            <a:r>
              <a:rPr lang="en" sz="1600" i="1">
                <a:solidFill>
                  <a:srgbClr val="808080"/>
                </a:solidFill>
              </a:rPr>
              <a:t>&lt;- Generated graphics and figures to be used in reporting</a:t>
            </a:r>
            <a:br>
              <a:rPr lang="en" sz="1600" i="1">
                <a:solidFill>
                  <a:srgbClr val="808080"/>
                </a:solidFill>
              </a:rPr>
            </a:br>
            <a:r>
              <a:rPr lang="en" sz="1600" b="1">
                <a:solidFill>
                  <a:schemeClr val="dk1"/>
                </a:solidFill>
                <a:latin typeface="Courier New"/>
                <a:ea typeface="Courier New"/>
                <a:cs typeface="Courier New"/>
                <a:sym typeface="Courier New"/>
              </a:rPr>
              <a:t>|- src</a:t>
            </a:r>
            <a:r>
              <a:rPr lang="en" sz="1600" b="1">
                <a:solidFill>
                  <a:schemeClr val="dk1"/>
                </a:solidFill>
              </a:rPr>
              <a:t>      </a:t>
            </a:r>
            <a:r>
              <a:rPr lang="en" sz="1600" i="1">
                <a:solidFill>
                  <a:srgbClr val="808080"/>
                </a:solidFill>
              </a:rPr>
              <a:t>&lt;- set of analysis scripts used in the analysis</a:t>
            </a:r>
            <a:br>
              <a:rPr lang="en" sz="1600" i="1">
                <a:solidFill>
                  <a:srgbClr val="808080"/>
                </a:solidFill>
              </a:rPr>
            </a:br>
            <a:endParaRPr sz="1600" i="1"/>
          </a:p>
        </p:txBody>
      </p:sp>
      <p:sp>
        <p:nvSpPr>
          <p:cNvPr id="1223" name="Google Shape;1223;p168"/>
          <p:cNvSpPr txBox="1"/>
          <p:nvPr/>
        </p:nvSpPr>
        <p:spPr>
          <a:xfrm>
            <a:off x="5835475" y="770450"/>
            <a:ext cx="2916600" cy="739200"/>
          </a:xfrm>
          <a:prstGeom prst="rect">
            <a:avLst/>
          </a:prstGeom>
          <a:solidFill>
            <a:srgbClr val="B45F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rPr>
              <a:t>“Keep raw data raw!”</a:t>
            </a:r>
            <a:r>
              <a:rPr lang="en" sz="1800">
                <a:solidFill>
                  <a:srgbClr val="FFFFFF"/>
                </a:solidFill>
              </a:rPr>
              <a:t> (Hart </a:t>
            </a:r>
            <a:r>
              <a:rPr lang="en" sz="1800" i="1">
                <a:solidFill>
                  <a:srgbClr val="FFFFFF"/>
                </a:solidFill>
              </a:rPr>
              <a:t>et al</a:t>
            </a:r>
            <a:r>
              <a:rPr lang="en" sz="1800">
                <a:solidFill>
                  <a:srgbClr val="FFFFFF"/>
                </a:solidFill>
              </a:rPr>
              <a:t>, 2016)</a:t>
            </a:r>
            <a:endParaRPr sz="18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43"/>
          <p:cNvPicPr preferRelativeResize="0"/>
          <p:nvPr/>
        </p:nvPicPr>
        <p:blipFill>
          <a:blip r:embed="rId3">
            <a:alphaModFix/>
          </a:blip>
          <a:stretch>
            <a:fillRect/>
          </a:stretch>
        </p:blipFill>
        <p:spPr>
          <a:xfrm>
            <a:off x="152400" y="727125"/>
            <a:ext cx="8839198" cy="353567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File names</a:t>
            </a:r>
            <a:endParaRPr/>
          </a:p>
        </p:txBody>
      </p:sp>
      <p:sp>
        <p:nvSpPr>
          <p:cNvPr id="1229" name="Google Shape;1229;p169"/>
          <p:cNvSpPr txBox="1">
            <a:spLocks noGrp="1"/>
          </p:cNvSpPr>
          <p:nvPr>
            <p:ph type="body" idx="1"/>
          </p:nvPr>
        </p:nvSpPr>
        <p:spPr>
          <a:xfrm>
            <a:off x="311700" y="1152475"/>
            <a:ext cx="3117300" cy="3173400"/>
          </a:xfrm>
          <a:prstGeom prst="rect">
            <a:avLst/>
          </a:prstGeom>
          <a:ln w="19050"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Unique file names</a:t>
            </a:r>
            <a:endParaRPr/>
          </a:p>
          <a:p>
            <a:pPr marL="457200" lvl="0" indent="-342900" algn="l" rtl="0">
              <a:spcBef>
                <a:spcPts val="0"/>
              </a:spcBef>
              <a:spcAft>
                <a:spcPts val="0"/>
              </a:spcAft>
              <a:buSzPts val="1800"/>
              <a:buChar char="●"/>
            </a:pPr>
            <a:r>
              <a:rPr lang="en"/>
              <a:t>Comprehensible</a:t>
            </a:r>
            <a:endParaRPr/>
          </a:p>
          <a:p>
            <a:pPr marL="457200" lvl="0" indent="-342900" algn="l" rtl="0">
              <a:spcBef>
                <a:spcPts val="0"/>
              </a:spcBef>
              <a:spcAft>
                <a:spcPts val="0"/>
              </a:spcAft>
              <a:buSzPts val="1800"/>
              <a:buChar char="●"/>
            </a:pPr>
            <a:r>
              <a:rPr lang="en"/>
              <a:t>No special characters</a:t>
            </a:r>
            <a:endParaRPr/>
          </a:p>
          <a:p>
            <a:pPr marL="457200" lvl="0" indent="-342900" algn="l" rtl="0">
              <a:spcBef>
                <a:spcPts val="0"/>
              </a:spcBef>
              <a:spcAft>
                <a:spcPts val="0"/>
              </a:spcAft>
              <a:buSzPts val="1800"/>
              <a:buChar char="●"/>
            </a:pPr>
            <a:r>
              <a:rPr lang="en"/>
              <a:t>Use _ instead of spaces</a:t>
            </a:r>
            <a:endParaRPr/>
          </a:p>
          <a:p>
            <a:pPr marL="457200" lvl="0" indent="-342900" algn="l" rtl="0">
              <a:spcBef>
                <a:spcPts val="0"/>
              </a:spcBef>
              <a:spcAft>
                <a:spcPts val="0"/>
              </a:spcAft>
              <a:buSzPts val="1800"/>
              <a:buChar char="●"/>
            </a:pPr>
            <a:r>
              <a:rPr lang="en"/>
              <a:t>YYYY-MM-DD dates</a:t>
            </a:r>
            <a:endParaRPr/>
          </a:p>
          <a:p>
            <a:pPr marL="457200" lvl="0" indent="-342900" algn="l" rtl="0">
              <a:spcBef>
                <a:spcPts val="0"/>
              </a:spcBef>
              <a:spcAft>
                <a:spcPts val="0"/>
              </a:spcAft>
              <a:buSzPts val="1800"/>
              <a:buChar char="●"/>
            </a:pPr>
            <a:r>
              <a:rPr lang="en"/>
              <a:t>Include initials, project, location, variable, content</a:t>
            </a:r>
            <a:endParaRPr/>
          </a:p>
          <a:p>
            <a:pPr marL="0" lvl="0" indent="0" algn="l" rtl="0">
              <a:spcBef>
                <a:spcPts val="1600"/>
              </a:spcBef>
              <a:spcAft>
                <a:spcPts val="1600"/>
              </a:spcAft>
              <a:buNone/>
            </a:pPr>
            <a:r>
              <a:rPr lang="en" sz="1400">
                <a:solidFill>
                  <a:schemeClr val="accent5"/>
                </a:solidFill>
              </a:rPr>
              <a:t>2018-02-28_TM_SAFRED_RDM.pdf</a:t>
            </a:r>
            <a:endParaRPr sz="1400">
              <a:solidFill>
                <a:schemeClr val="accent5"/>
              </a:solidFill>
            </a:endParaRPr>
          </a:p>
        </p:txBody>
      </p:sp>
      <p:pic>
        <p:nvPicPr>
          <p:cNvPr id="1230" name="Google Shape;1230;p169"/>
          <p:cNvPicPr preferRelativeResize="0"/>
          <p:nvPr/>
        </p:nvPicPr>
        <p:blipFill rotWithShape="1">
          <a:blip r:embed="rId3">
            <a:alphaModFix/>
          </a:blip>
          <a:srcRect l="5377" t="6216" r="5448" b="6963"/>
          <a:stretch/>
        </p:blipFill>
        <p:spPr>
          <a:xfrm>
            <a:off x="3886375" y="1089550"/>
            <a:ext cx="5095976" cy="40026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Keep track of changes</a:t>
            </a:r>
            <a:endParaRPr/>
          </a:p>
        </p:txBody>
      </p:sp>
      <p:sp>
        <p:nvSpPr>
          <p:cNvPr id="1236" name="Google Shape;1236;p170"/>
          <p:cNvSpPr txBox="1">
            <a:spLocks noGrp="1"/>
          </p:cNvSpPr>
          <p:nvPr>
            <p:ph type="body" idx="1"/>
          </p:nvPr>
        </p:nvSpPr>
        <p:spPr>
          <a:xfrm>
            <a:off x="311700" y="1152475"/>
            <a:ext cx="8520600" cy="394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 general</a:t>
            </a:r>
            <a:endParaRPr b="1"/>
          </a:p>
          <a:p>
            <a:pPr marL="457200" lvl="0" indent="-330200" algn="l" rtl="0">
              <a:spcBef>
                <a:spcPts val="0"/>
              </a:spcBef>
              <a:spcAft>
                <a:spcPts val="0"/>
              </a:spcAft>
              <a:buSzPts val="1600"/>
              <a:buChar char="●"/>
            </a:pPr>
            <a:r>
              <a:rPr lang="en" sz="1600"/>
              <a:t>Backup changes ASAP</a:t>
            </a:r>
            <a:endParaRPr sz="1600"/>
          </a:p>
          <a:p>
            <a:pPr marL="457200" lvl="0" indent="-330200" algn="l" rtl="0">
              <a:spcBef>
                <a:spcPts val="0"/>
              </a:spcBef>
              <a:spcAft>
                <a:spcPts val="0"/>
              </a:spcAft>
              <a:buSzPts val="1600"/>
              <a:buChar char="●"/>
            </a:pPr>
            <a:r>
              <a:rPr lang="en" sz="1600"/>
              <a:t>Keep changes small</a:t>
            </a:r>
            <a:endParaRPr sz="1600"/>
          </a:p>
          <a:p>
            <a:pPr marL="457200" lvl="0" indent="-330200" algn="l" rtl="0">
              <a:spcBef>
                <a:spcPts val="0"/>
              </a:spcBef>
              <a:spcAft>
                <a:spcPts val="0"/>
              </a:spcAft>
              <a:buSzPts val="1600"/>
              <a:buChar char="●"/>
            </a:pPr>
            <a:r>
              <a:rPr lang="en" sz="1600"/>
              <a:t>Share changes frequently</a:t>
            </a:r>
            <a:endParaRPr sz="1600"/>
          </a:p>
          <a:p>
            <a:pPr marL="0" lvl="0" indent="0" algn="l" rtl="0">
              <a:spcBef>
                <a:spcPts val="1000"/>
              </a:spcBef>
              <a:spcAft>
                <a:spcPts val="0"/>
              </a:spcAft>
              <a:buNone/>
            </a:pPr>
            <a:r>
              <a:rPr lang="en" b="1"/>
              <a:t>Manually track changes</a:t>
            </a:r>
            <a:endParaRPr b="1"/>
          </a:p>
          <a:p>
            <a:pPr marL="457200" lvl="0" indent="-330200" algn="l" rtl="0">
              <a:spcBef>
                <a:spcPts val="0"/>
              </a:spcBef>
              <a:spcAft>
                <a:spcPts val="0"/>
              </a:spcAft>
              <a:buSzPts val="1600"/>
              <a:buChar char="●"/>
            </a:pPr>
            <a:r>
              <a:rPr lang="en" sz="1600"/>
              <a:t>Add a CHANGELOG.txt</a:t>
            </a:r>
            <a:endParaRPr sz="1600"/>
          </a:p>
          <a:p>
            <a:pPr marL="457200" lvl="0" indent="-330200" algn="l" rtl="0">
              <a:spcBef>
                <a:spcPts val="0"/>
              </a:spcBef>
              <a:spcAft>
                <a:spcPts val="0"/>
              </a:spcAft>
              <a:buSzPts val="1600"/>
              <a:buChar char="●"/>
            </a:pPr>
            <a:r>
              <a:rPr lang="en" sz="1600"/>
              <a:t>Copy entire project after large changes</a:t>
            </a:r>
            <a:endParaRPr sz="1600"/>
          </a:p>
          <a:p>
            <a:pPr marL="0" lvl="0" indent="0" algn="l" rtl="0">
              <a:spcBef>
                <a:spcPts val="1000"/>
              </a:spcBef>
              <a:spcAft>
                <a:spcPts val="0"/>
              </a:spcAft>
              <a:buNone/>
            </a:pPr>
            <a:r>
              <a:rPr lang="en" b="1"/>
              <a:t>Version control system</a:t>
            </a:r>
            <a:endParaRPr b="1"/>
          </a:p>
          <a:p>
            <a:pPr marL="457200" lvl="0" indent="-330200" algn="l" rtl="0">
              <a:spcBef>
                <a:spcPts val="0"/>
              </a:spcBef>
              <a:spcAft>
                <a:spcPts val="0"/>
              </a:spcAft>
              <a:buSzPts val="1600"/>
              <a:buChar char="●"/>
            </a:pPr>
            <a:r>
              <a:rPr lang="en" sz="1600"/>
              <a:t>Git</a:t>
            </a:r>
            <a:endParaRPr sz="1600"/>
          </a:p>
          <a:p>
            <a:pPr marL="457200" lvl="0" indent="-330200" algn="l" rtl="0">
              <a:spcBef>
                <a:spcPts val="0"/>
              </a:spcBef>
              <a:spcAft>
                <a:spcPts val="0"/>
              </a:spcAft>
              <a:buSzPts val="1600"/>
              <a:buChar char="●"/>
            </a:pPr>
            <a:r>
              <a:rPr lang="en" sz="1600"/>
              <a:t>GitHub, Bitbucket, </a:t>
            </a:r>
            <a:br>
              <a:rPr lang="en" sz="1600"/>
            </a:br>
            <a:r>
              <a:rPr lang="en" sz="1600"/>
              <a:t>Gitlab,...</a:t>
            </a:r>
            <a:endParaRPr sz="1600"/>
          </a:p>
          <a:p>
            <a:pPr marL="0" lvl="0" indent="0" algn="l" rtl="0">
              <a:spcBef>
                <a:spcPts val="0"/>
              </a:spcBef>
              <a:spcAft>
                <a:spcPts val="0"/>
              </a:spcAft>
              <a:buNone/>
            </a:pPr>
            <a:endParaRPr sz="1400"/>
          </a:p>
          <a:p>
            <a:pPr marL="0" lvl="0" indent="0" algn="l" rtl="0">
              <a:spcBef>
                <a:spcPts val="1600"/>
              </a:spcBef>
              <a:spcAft>
                <a:spcPts val="1600"/>
              </a:spcAft>
              <a:buNone/>
            </a:pPr>
            <a:endParaRPr sz="1400"/>
          </a:p>
        </p:txBody>
      </p:sp>
      <p:pic>
        <p:nvPicPr>
          <p:cNvPr id="1237" name="Google Shape;1237;p170"/>
          <p:cNvPicPr preferRelativeResize="0"/>
          <p:nvPr/>
        </p:nvPicPr>
        <p:blipFill>
          <a:blip r:embed="rId3">
            <a:alphaModFix/>
          </a:blip>
          <a:stretch>
            <a:fillRect/>
          </a:stretch>
        </p:blipFill>
        <p:spPr>
          <a:xfrm>
            <a:off x="6397150" y="3046375"/>
            <a:ext cx="2568250" cy="953500"/>
          </a:xfrm>
          <a:prstGeom prst="rect">
            <a:avLst/>
          </a:prstGeom>
          <a:noFill/>
          <a:ln>
            <a:noFill/>
          </a:ln>
        </p:spPr>
      </p:pic>
      <p:sp>
        <p:nvSpPr>
          <p:cNvPr id="1238" name="Google Shape;1238;p170"/>
          <p:cNvSpPr txBox="1"/>
          <p:nvPr/>
        </p:nvSpPr>
        <p:spPr>
          <a:xfrm>
            <a:off x="3650825" y="4314450"/>
            <a:ext cx="5438100" cy="732000"/>
          </a:xfrm>
          <a:prstGeom prst="rect">
            <a:avLst/>
          </a:prstGeom>
          <a:solidFill>
            <a:srgbClr val="B45F0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solidFill>
                  <a:srgbClr val="FFFFFF"/>
                </a:solidFill>
              </a:rPr>
              <a:t>File naming</a:t>
            </a:r>
            <a:r>
              <a:rPr lang="en" sz="1800" b="1">
                <a:solidFill>
                  <a:srgbClr val="FFFFFF"/>
                </a:solidFill>
              </a:rPr>
              <a:t> </a:t>
            </a:r>
            <a:r>
              <a:rPr lang="en" sz="1800">
                <a:solidFill>
                  <a:srgbClr val="FFFFFF"/>
                </a:solidFill>
              </a:rPr>
              <a:t>conventions: file_v1, file_v2</a:t>
            </a:r>
            <a:endParaRPr sz="1800">
              <a:solidFill>
                <a:srgbClr val="FFFFFF"/>
              </a:solidFill>
            </a:endParaRPr>
          </a:p>
          <a:p>
            <a:pPr marL="0" lvl="0" indent="0" algn="l" rtl="0">
              <a:lnSpc>
                <a:spcPct val="115000"/>
              </a:lnSpc>
              <a:spcBef>
                <a:spcPts val="0"/>
              </a:spcBef>
              <a:spcAft>
                <a:spcPts val="1600"/>
              </a:spcAft>
              <a:buNone/>
            </a:pPr>
            <a:r>
              <a:rPr lang="en" sz="1800">
                <a:solidFill>
                  <a:srgbClr val="FFFFFF"/>
                </a:solidFill>
              </a:rPr>
              <a:t>Use a version control system (recommended)</a:t>
            </a:r>
            <a:endParaRPr>
              <a:solidFill>
                <a:srgbClr val="FFFFFF"/>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file formats</a:t>
            </a:r>
            <a:endParaRPr/>
          </a:p>
        </p:txBody>
      </p:sp>
      <p:sp>
        <p:nvSpPr>
          <p:cNvPr id="1244" name="Google Shape;1244;p1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Non proprietary (open source) formats</a:t>
            </a:r>
            <a:endParaRPr/>
          </a:p>
          <a:p>
            <a:pPr marL="457200" lvl="0" indent="-342900" algn="l" rtl="0">
              <a:spcBef>
                <a:spcPts val="0"/>
              </a:spcBef>
              <a:spcAft>
                <a:spcPts val="0"/>
              </a:spcAft>
              <a:buSzPts val="1800"/>
              <a:buChar char="●"/>
            </a:pPr>
            <a:r>
              <a:rPr lang="en"/>
              <a:t>Easily reusable</a:t>
            </a:r>
            <a:endParaRPr/>
          </a:p>
          <a:p>
            <a:pPr marL="457200" lvl="0" indent="-342900" algn="l" rtl="0">
              <a:spcBef>
                <a:spcPts val="0"/>
              </a:spcBef>
              <a:spcAft>
                <a:spcPts val="0"/>
              </a:spcAft>
              <a:buSzPts val="1800"/>
              <a:buChar char="●"/>
            </a:pPr>
            <a:r>
              <a:rPr lang="en"/>
              <a:t>Commonly used</a:t>
            </a:r>
            <a:endParaRPr/>
          </a:p>
          <a:p>
            <a:pPr marL="0" lvl="0" indent="0" algn="l" rtl="0">
              <a:spcBef>
                <a:spcPts val="1600"/>
              </a:spcBef>
              <a:spcAft>
                <a:spcPts val="1600"/>
              </a:spcAft>
              <a:buNone/>
            </a:pPr>
            <a:endParaRPr/>
          </a:p>
        </p:txBody>
      </p:sp>
      <p:graphicFrame>
        <p:nvGraphicFramePr>
          <p:cNvPr id="1245" name="Google Shape;1245;p171"/>
          <p:cNvGraphicFramePr/>
          <p:nvPr/>
        </p:nvGraphicFramePr>
        <p:xfrm>
          <a:off x="429600" y="2815000"/>
          <a:ext cx="3000000" cy="3000000"/>
        </p:xfrm>
        <a:graphic>
          <a:graphicData uri="http://schemas.openxmlformats.org/drawingml/2006/table">
            <a:tbl>
              <a:tblPr>
                <a:noFill/>
                <a:tableStyleId>{C6D18438-04E5-48B5-BCE6-95CC733CAC6A}</a:tableStyleId>
              </a:tblPr>
              <a:tblGrid>
                <a:gridCol w="1993750">
                  <a:extLst>
                    <a:ext uri="{9D8B030D-6E8A-4147-A177-3AD203B41FA5}">
                      <a16:colId xmlns:a16="http://schemas.microsoft.com/office/drawing/2014/main" val="20000"/>
                    </a:ext>
                  </a:extLst>
                </a:gridCol>
                <a:gridCol w="5245250">
                  <a:extLst>
                    <a:ext uri="{9D8B030D-6E8A-4147-A177-3AD203B41FA5}">
                      <a16:colId xmlns:a16="http://schemas.microsoft.com/office/drawing/2014/main" val="20001"/>
                    </a:ext>
                  </a:extLst>
                </a:gridCol>
              </a:tblGrid>
              <a:tr h="381000">
                <a:tc gridSpan="2">
                  <a:txBody>
                    <a:bodyPr/>
                    <a:lstStyle/>
                    <a:p>
                      <a:pPr marL="0" lvl="0" indent="0" algn="l" rtl="0">
                        <a:spcBef>
                          <a:spcPts val="0"/>
                        </a:spcBef>
                        <a:spcAft>
                          <a:spcPts val="0"/>
                        </a:spcAft>
                        <a:buNone/>
                      </a:pPr>
                      <a:r>
                        <a:rPr lang="en" b="1">
                          <a:solidFill>
                            <a:srgbClr val="FFFFFF"/>
                          </a:solidFill>
                        </a:rPr>
                        <a:t>Some preferred file formats</a:t>
                      </a:r>
                      <a:endParaRPr b="1">
                        <a:solidFill>
                          <a:srgbClr val="FFFFFF"/>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5"/>
                    </a:solidFill>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rgbClr val="EFEFEF"/>
                          </a:solidFill>
                        </a:rPr>
                        <a:t>Tabular data</a:t>
                      </a:r>
                      <a:endParaRPr>
                        <a:solidFill>
                          <a:srgbClr val="EFEFEF"/>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EFEFEF"/>
                          </a:solidFill>
                        </a:rPr>
                        <a:t>.csv (comma separated values), HDF5, netcdf, rdf</a:t>
                      </a:r>
                      <a:endParaRPr>
                        <a:solidFill>
                          <a:srgbClr val="EFEFEF"/>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rgbClr val="EFEFEF"/>
                          </a:solidFill>
                        </a:rPr>
                        <a:t>Text</a:t>
                      </a:r>
                      <a:endParaRPr>
                        <a:solidFill>
                          <a:srgbClr val="EFEFEF"/>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EFEFEF"/>
                          </a:solidFill>
                        </a:rPr>
                        <a:t>.txt, html, xml, odt, rtf</a:t>
                      </a:r>
                      <a:endParaRPr>
                        <a:solidFill>
                          <a:srgbClr val="EFEFEF"/>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rgbClr val="EFEFEF"/>
                          </a:solidFill>
                        </a:rPr>
                        <a:t>Still images</a:t>
                      </a:r>
                      <a:endParaRPr>
                        <a:solidFill>
                          <a:srgbClr val="EFEFEF"/>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EFEFEF"/>
                          </a:solidFill>
                        </a:rPr>
                        <a:t>.tif, jpeg2000, png, pdf, gif, bmp, svg</a:t>
                      </a:r>
                      <a:endParaRPr>
                        <a:solidFill>
                          <a:srgbClr val="EFEFEF"/>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46" name="Google Shape;1246;p171"/>
          <p:cNvSpPr txBox="1"/>
          <p:nvPr/>
        </p:nvSpPr>
        <p:spPr>
          <a:xfrm>
            <a:off x="5540750" y="1074700"/>
            <a:ext cx="2916600" cy="1076700"/>
          </a:xfrm>
          <a:prstGeom prst="rect">
            <a:avLst/>
          </a:prstGeom>
          <a:solidFill>
            <a:srgbClr val="B45F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rPr>
              <a:t>“Love your data, and help other love it, too”</a:t>
            </a:r>
            <a:r>
              <a:rPr lang="en" sz="1800">
                <a:solidFill>
                  <a:srgbClr val="FFFFFF"/>
                </a:solidFill>
              </a:rPr>
              <a:t> (Goodman </a:t>
            </a:r>
            <a:r>
              <a:rPr lang="en" sz="1800" i="1">
                <a:solidFill>
                  <a:srgbClr val="FFFFFF"/>
                </a:solidFill>
              </a:rPr>
              <a:t>et al</a:t>
            </a:r>
            <a:r>
              <a:rPr lang="en" sz="1800">
                <a:solidFill>
                  <a:srgbClr val="FFFFFF"/>
                </a:solidFill>
              </a:rPr>
              <a:t>, 2014)</a:t>
            </a:r>
            <a:endParaRPr sz="1800">
              <a:solidFill>
                <a:srgbClr val="FFFFFF"/>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4: Metadata</a:t>
            </a:r>
            <a:endParaRPr/>
          </a:p>
        </p:txBody>
      </p:sp>
      <p:sp>
        <p:nvSpPr>
          <p:cNvPr id="1252" name="Google Shape;1252;p172"/>
          <p:cNvSpPr txBox="1">
            <a:spLocks noGrp="1"/>
          </p:cNvSpPr>
          <p:nvPr>
            <p:ph type="body" idx="1"/>
          </p:nvPr>
        </p:nvSpPr>
        <p:spPr>
          <a:xfrm>
            <a:off x="311700" y="1152475"/>
            <a:ext cx="8520600" cy="50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Metadata is data about data</a:t>
            </a:r>
            <a:endParaRPr/>
          </a:p>
        </p:txBody>
      </p:sp>
      <p:sp>
        <p:nvSpPr>
          <p:cNvPr id="1253" name="Google Shape;1253;p172"/>
          <p:cNvSpPr txBox="1">
            <a:spLocks noGrp="1"/>
          </p:cNvSpPr>
          <p:nvPr>
            <p:ph type="body" idx="1"/>
          </p:nvPr>
        </p:nvSpPr>
        <p:spPr>
          <a:xfrm>
            <a:off x="311700" y="2023750"/>
            <a:ext cx="6235500" cy="19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a:t>
            </a:r>
            <a:endParaRPr/>
          </a:p>
          <a:p>
            <a:pPr marL="457200" lvl="0" indent="-342900" algn="l" rtl="0">
              <a:spcBef>
                <a:spcPts val="1600"/>
              </a:spcBef>
              <a:spcAft>
                <a:spcPts val="0"/>
              </a:spcAft>
              <a:buSzPts val="1800"/>
              <a:buChar char="●"/>
            </a:pPr>
            <a:r>
              <a:rPr lang="en"/>
              <a:t>Long term usability</a:t>
            </a:r>
            <a:endParaRPr/>
          </a:p>
          <a:p>
            <a:pPr marL="457200" lvl="0" indent="-342900" algn="l" rtl="0">
              <a:spcBef>
                <a:spcPts val="0"/>
              </a:spcBef>
              <a:spcAft>
                <a:spcPts val="0"/>
              </a:spcAft>
              <a:buSzPts val="1800"/>
              <a:buChar char="●"/>
            </a:pPr>
            <a:r>
              <a:rPr lang="en"/>
              <a:t>Avoid misinterpretation</a:t>
            </a:r>
            <a:endParaRPr/>
          </a:p>
          <a:p>
            <a:pPr marL="457200" lvl="0" indent="-342900" algn="l" rtl="0">
              <a:spcBef>
                <a:spcPts val="0"/>
              </a:spcBef>
              <a:spcAft>
                <a:spcPts val="0"/>
              </a:spcAft>
              <a:buSzPts val="1800"/>
              <a:buChar char="●"/>
            </a:pPr>
            <a:r>
              <a:rPr lang="en"/>
              <a:t>Collaboration &amp; staff changes</a:t>
            </a:r>
            <a:endParaRPr/>
          </a:p>
          <a:p>
            <a:pPr marL="457200" lvl="0" indent="-342900" algn="l" rtl="0">
              <a:spcBef>
                <a:spcPts val="0"/>
              </a:spcBef>
              <a:spcAft>
                <a:spcPts val="0"/>
              </a:spcAft>
              <a:buSzPts val="1800"/>
              <a:buChar char="●"/>
            </a:pPr>
            <a:r>
              <a:rPr lang="en"/>
              <a:t>Save your memory for other stuff…</a:t>
            </a:r>
            <a:endParaRPr/>
          </a:p>
          <a:p>
            <a:pPr marL="0" lvl="0" indent="0" algn="l" rtl="0">
              <a:spcBef>
                <a:spcPts val="1600"/>
              </a:spcBef>
              <a:spcAft>
                <a:spcPts val="0"/>
              </a:spcAft>
              <a:buNone/>
            </a:pPr>
            <a:r>
              <a:rPr lang="en"/>
              <a:t>Biodiversity Data Paper Template: </a:t>
            </a:r>
            <a:r>
              <a:rPr lang="en" sz="1000" u="sng">
                <a:solidFill>
                  <a:schemeClr val="hlink"/>
                </a:solidFill>
                <a:hlinkClick r:id="rId3"/>
              </a:rPr>
              <a:t>https://docs.google.com/document/d/1mlxAQzfcJR4edRkRntQczaiGgqIiqxZolGzbiqhJ-z0/edit?usp=sharing</a:t>
            </a:r>
            <a:endParaRPr sz="1000"/>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254" name="Google Shape;1254;p172"/>
          <p:cNvPicPr preferRelativeResize="0"/>
          <p:nvPr/>
        </p:nvPicPr>
        <p:blipFill>
          <a:blip r:embed="rId4">
            <a:alphaModFix/>
          </a:blip>
          <a:stretch>
            <a:fillRect/>
          </a:stretch>
        </p:blipFill>
        <p:spPr>
          <a:xfrm>
            <a:off x="3640000" y="1325550"/>
            <a:ext cx="3200400" cy="1657350"/>
          </a:xfrm>
          <a:prstGeom prst="rect">
            <a:avLst/>
          </a:prstGeom>
          <a:noFill/>
          <a:ln>
            <a:noFill/>
          </a:ln>
        </p:spPr>
      </p:pic>
      <p:pic>
        <p:nvPicPr>
          <p:cNvPr id="1255" name="Google Shape;1255;p172"/>
          <p:cNvPicPr preferRelativeResize="0"/>
          <p:nvPr/>
        </p:nvPicPr>
        <p:blipFill>
          <a:blip r:embed="rId5">
            <a:alphaModFix/>
          </a:blip>
          <a:stretch>
            <a:fillRect/>
          </a:stretch>
        </p:blipFill>
        <p:spPr>
          <a:xfrm>
            <a:off x="7216250" y="1325549"/>
            <a:ext cx="1730725" cy="34871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Datapaper</a:t>
            </a:r>
            <a:endParaRPr/>
          </a:p>
        </p:txBody>
      </p:sp>
      <p:pic>
        <p:nvPicPr>
          <p:cNvPr id="1261" name="Google Shape;1261;p173"/>
          <p:cNvPicPr preferRelativeResize="0"/>
          <p:nvPr/>
        </p:nvPicPr>
        <p:blipFill>
          <a:blip r:embed="rId3">
            <a:alphaModFix/>
          </a:blip>
          <a:stretch>
            <a:fillRect/>
          </a:stretch>
        </p:blipFill>
        <p:spPr>
          <a:xfrm>
            <a:off x="152400" y="1170125"/>
            <a:ext cx="3517321" cy="3820975"/>
          </a:xfrm>
          <a:prstGeom prst="rect">
            <a:avLst/>
          </a:prstGeom>
          <a:noFill/>
          <a:ln>
            <a:noFill/>
          </a:ln>
        </p:spPr>
      </p:pic>
      <p:pic>
        <p:nvPicPr>
          <p:cNvPr id="1262" name="Google Shape;1262;p173"/>
          <p:cNvPicPr preferRelativeResize="0"/>
          <p:nvPr/>
        </p:nvPicPr>
        <p:blipFill/>
        <p:spPr>
          <a:xfrm>
            <a:off x="2684808" y="717175"/>
            <a:ext cx="3774377" cy="3820975"/>
          </a:xfrm>
          <a:prstGeom prst="rect">
            <a:avLst/>
          </a:prstGeom>
          <a:noFill/>
          <a:ln>
            <a:noFill/>
          </a:ln>
        </p:spPr>
      </p:pic>
      <p:pic>
        <p:nvPicPr>
          <p:cNvPr id="1263" name="Google Shape;1263;p173"/>
          <p:cNvPicPr preferRelativeResize="0"/>
          <p:nvPr/>
        </p:nvPicPr>
        <p:blipFill>
          <a:blip r:embed="rId4">
            <a:alphaModFix/>
          </a:blip>
          <a:stretch>
            <a:fillRect/>
          </a:stretch>
        </p:blipFill>
        <p:spPr>
          <a:xfrm>
            <a:off x="3934161" y="2518900"/>
            <a:ext cx="2380014" cy="2374361"/>
          </a:xfrm>
          <a:prstGeom prst="rect">
            <a:avLst/>
          </a:prstGeom>
          <a:noFill/>
          <a:ln>
            <a:noFill/>
          </a:ln>
        </p:spPr>
      </p:pic>
      <p:pic>
        <p:nvPicPr>
          <p:cNvPr id="1264" name="Google Shape;1264;p173"/>
          <p:cNvPicPr preferRelativeResize="0"/>
          <p:nvPr/>
        </p:nvPicPr>
        <p:blipFill>
          <a:blip r:embed="rId5">
            <a:alphaModFix/>
          </a:blip>
          <a:stretch>
            <a:fillRect/>
          </a:stretch>
        </p:blipFill>
        <p:spPr>
          <a:xfrm>
            <a:off x="5464111" y="1528088"/>
            <a:ext cx="2380015" cy="2087317"/>
          </a:xfrm>
          <a:prstGeom prst="rect">
            <a:avLst/>
          </a:prstGeom>
          <a:noFill/>
          <a:ln>
            <a:noFill/>
          </a:ln>
        </p:spPr>
      </p:pic>
      <p:pic>
        <p:nvPicPr>
          <p:cNvPr id="1265" name="Google Shape;1265;p173"/>
          <p:cNvPicPr preferRelativeResize="0"/>
          <p:nvPr/>
        </p:nvPicPr>
        <p:blipFill>
          <a:blip r:embed="rId6">
            <a:alphaModFix/>
          </a:blip>
          <a:stretch>
            <a:fillRect/>
          </a:stretch>
        </p:blipFill>
        <p:spPr>
          <a:xfrm>
            <a:off x="5062975" y="3243100"/>
            <a:ext cx="3668374" cy="10588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data paper</a:t>
            </a:r>
            <a:endParaRPr/>
          </a:p>
        </p:txBody>
      </p:sp>
      <p:sp>
        <p:nvSpPr>
          <p:cNvPr id="1271" name="Google Shape;1271;p1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peer reviewed document describing a dataset</a:t>
            </a:r>
            <a:endParaRPr/>
          </a:p>
          <a:p>
            <a:pPr marL="457200" lvl="0" indent="-342900" algn="l" rtl="0">
              <a:spcBef>
                <a:spcPts val="0"/>
              </a:spcBef>
              <a:spcAft>
                <a:spcPts val="0"/>
              </a:spcAft>
              <a:buSzPts val="1800"/>
              <a:buChar char="●"/>
            </a:pPr>
            <a:r>
              <a:rPr lang="en"/>
              <a:t>purpose of a data paper is to describe data</a:t>
            </a:r>
            <a:endParaRPr/>
          </a:p>
          <a:p>
            <a:pPr marL="457200" lvl="0" indent="-342900" algn="l" rtl="0">
              <a:spcBef>
                <a:spcPts val="0"/>
              </a:spcBef>
              <a:spcAft>
                <a:spcPts val="0"/>
              </a:spcAft>
              <a:buSzPts val="1800"/>
              <a:buChar char="●"/>
            </a:pPr>
            <a:r>
              <a:rPr lang="en"/>
              <a:t>bringing credit and recognition to all those involved in data publication</a:t>
            </a:r>
            <a:endParaRPr/>
          </a:p>
          <a:p>
            <a:pPr marL="457200" lvl="0" indent="0" algn="l" rtl="0">
              <a:spcBef>
                <a:spcPts val="1600"/>
              </a:spcBef>
              <a:spcAft>
                <a:spcPts val="0"/>
              </a:spcAft>
              <a:buNone/>
            </a:pPr>
            <a:r>
              <a:rPr lang="en"/>
              <a:t>By publishing a data paper, you will:</a:t>
            </a:r>
            <a:endParaRPr/>
          </a:p>
          <a:p>
            <a:pPr marL="914400" lvl="0" indent="-342900" algn="l" rtl="0">
              <a:spcBef>
                <a:spcPts val="1600"/>
              </a:spcBef>
              <a:spcAft>
                <a:spcPts val="0"/>
              </a:spcAft>
              <a:buSzPts val="1800"/>
              <a:buChar char="●"/>
            </a:pPr>
            <a:r>
              <a:rPr lang="en"/>
              <a:t>Receive credit through indexing and citation</a:t>
            </a:r>
            <a:endParaRPr/>
          </a:p>
          <a:p>
            <a:pPr marL="914400" lvl="0" indent="-342900" algn="l" rtl="0">
              <a:spcBef>
                <a:spcPts val="0"/>
              </a:spcBef>
              <a:spcAft>
                <a:spcPts val="0"/>
              </a:spcAft>
              <a:buSzPts val="1800"/>
              <a:buChar char="●"/>
            </a:pPr>
            <a:r>
              <a:rPr lang="en"/>
              <a:t>Increase the visibility, usability and credibility of the data resources you publish</a:t>
            </a:r>
            <a:endParaRPr/>
          </a:p>
          <a:p>
            <a:pPr marL="914400" lvl="0" indent="-342900" algn="l" rtl="0">
              <a:spcBef>
                <a:spcPts val="0"/>
              </a:spcBef>
              <a:spcAft>
                <a:spcPts val="0"/>
              </a:spcAft>
              <a:buSzPts val="1800"/>
              <a:buChar char="●"/>
            </a:pPr>
            <a:r>
              <a:rPr lang="en"/>
              <a:t>Track more effectively the usage and citations of the data you publish.</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important Biodiversity Informatics Initiatives</a:t>
            </a:r>
            <a:endParaRPr/>
          </a:p>
        </p:txBody>
      </p:sp>
      <p:pic>
        <p:nvPicPr>
          <p:cNvPr id="1277" name="Google Shape;1277;p175"/>
          <p:cNvPicPr preferRelativeResize="0"/>
          <p:nvPr/>
        </p:nvPicPr>
        <p:blipFill>
          <a:blip r:embed="rId3">
            <a:alphaModFix/>
          </a:blip>
          <a:stretch>
            <a:fillRect/>
          </a:stretch>
        </p:blipFill>
        <p:spPr>
          <a:xfrm>
            <a:off x="152400" y="2016925"/>
            <a:ext cx="8839201" cy="144497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pic>
        <p:nvPicPr>
          <p:cNvPr id="1282" name="Google Shape;1282;p176"/>
          <p:cNvPicPr preferRelativeResize="0"/>
          <p:nvPr/>
        </p:nvPicPr>
        <p:blipFill>
          <a:blip r:embed="rId3">
            <a:alphaModFix/>
          </a:blip>
          <a:stretch>
            <a:fillRect/>
          </a:stretch>
        </p:blipFill>
        <p:spPr>
          <a:xfrm>
            <a:off x="1908250" y="661263"/>
            <a:ext cx="5327502" cy="3820974"/>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pic>
        <p:nvPicPr>
          <p:cNvPr id="1287" name="Google Shape;1287;p177">
            <a:hlinkClick r:id="rId3"/>
          </p:cNvPr>
          <p:cNvPicPr preferRelativeResize="0"/>
          <p:nvPr/>
        </p:nvPicPr>
        <p:blipFill>
          <a:blip r:embed="rId4">
            <a:alphaModFix/>
          </a:blip>
          <a:stretch>
            <a:fillRect/>
          </a:stretch>
        </p:blipFill>
        <p:spPr>
          <a:xfrm>
            <a:off x="374538" y="348000"/>
            <a:ext cx="8394924" cy="444752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pic>
        <p:nvPicPr>
          <p:cNvPr id="1292" name="Google Shape;1292;p178"/>
          <p:cNvPicPr preferRelativeResize="0"/>
          <p:nvPr/>
        </p:nvPicPr>
        <p:blipFill>
          <a:blip r:embed="rId3">
            <a:alphaModFix/>
          </a:blip>
          <a:stretch>
            <a:fillRect/>
          </a:stretch>
        </p:blipFill>
        <p:spPr>
          <a:xfrm>
            <a:off x="152400" y="152400"/>
            <a:ext cx="8839202" cy="44753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44">
            <a:hlinkClick r:id="rId3"/>
          </p:cNvPr>
          <p:cNvPicPr preferRelativeResize="0"/>
          <p:nvPr/>
        </p:nvPicPr>
        <p:blipFill>
          <a:blip r:embed="rId4">
            <a:alphaModFix/>
          </a:blip>
          <a:stretch>
            <a:fillRect/>
          </a:stretch>
        </p:blipFill>
        <p:spPr>
          <a:xfrm>
            <a:off x="2016875" y="1032350"/>
            <a:ext cx="5517501" cy="3736775"/>
          </a:xfrm>
          <a:prstGeom prst="rect">
            <a:avLst/>
          </a:prstGeom>
          <a:noFill/>
          <a:ln>
            <a:noFill/>
          </a:ln>
        </p:spPr>
      </p:pic>
      <p:sp>
        <p:nvSpPr>
          <p:cNvPr id="250" name="Google Shape;250;p44"/>
          <p:cNvSpPr txBox="1"/>
          <p:nvPr/>
        </p:nvSpPr>
        <p:spPr>
          <a:xfrm>
            <a:off x="772000" y="287575"/>
            <a:ext cx="78360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3F3F3"/>
                </a:solidFill>
                <a:latin typeface="Average"/>
                <a:ea typeface="Average"/>
                <a:cs typeface="Average"/>
                <a:sym typeface="Average"/>
              </a:rPr>
              <a:t>We publish this data and make it usable!</a:t>
            </a:r>
            <a:endParaRPr sz="1800">
              <a:solidFill>
                <a:srgbClr val="F3F3F3"/>
              </a:solidFill>
              <a:latin typeface="Average"/>
              <a:ea typeface="Average"/>
              <a:cs typeface="Average"/>
              <a:sym typeface="Average"/>
            </a:endParaRPr>
          </a:p>
        </p:txBody>
      </p:sp>
      <p:pic>
        <p:nvPicPr>
          <p:cNvPr id="251" name="Google Shape;251;p44"/>
          <p:cNvPicPr preferRelativeResize="0"/>
          <p:nvPr/>
        </p:nvPicPr>
        <p:blipFill>
          <a:blip r:embed="rId5">
            <a:alphaModFix/>
          </a:blip>
          <a:stretch>
            <a:fillRect/>
          </a:stretch>
        </p:blipFill>
        <p:spPr>
          <a:xfrm>
            <a:off x="5393700" y="1393200"/>
            <a:ext cx="3750300" cy="3750300"/>
          </a:xfrm>
          <a:prstGeom prst="rect">
            <a:avLst/>
          </a:prstGeom>
          <a:noFill/>
          <a:ln>
            <a:noFill/>
          </a:ln>
        </p:spPr>
      </p:pic>
      <p:pic>
        <p:nvPicPr>
          <p:cNvPr id="252" name="Google Shape;252;p44">
            <a:hlinkClick r:id="rId6"/>
          </p:cNvPr>
          <p:cNvPicPr preferRelativeResize="0"/>
          <p:nvPr/>
        </p:nvPicPr>
        <p:blipFill>
          <a:blip r:embed="rId7">
            <a:alphaModFix/>
          </a:blip>
          <a:stretch>
            <a:fillRect/>
          </a:stretch>
        </p:blipFill>
        <p:spPr>
          <a:xfrm>
            <a:off x="123450" y="1032350"/>
            <a:ext cx="1712075" cy="1712075"/>
          </a:xfrm>
          <a:prstGeom prst="rect">
            <a:avLst/>
          </a:prstGeom>
          <a:noFill/>
          <a:ln>
            <a:noFill/>
          </a:ln>
        </p:spPr>
      </p:pic>
      <p:pic>
        <p:nvPicPr>
          <p:cNvPr id="253" name="Google Shape;253;p44"/>
          <p:cNvPicPr preferRelativeResize="0"/>
          <p:nvPr/>
        </p:nvPicPr>
        <p:blipFill>
          <a:blip r:embed="rId8">
            <a:alphaModFix/>
          </a:blip>
          <a:stretch>
            <a:fillRect/>
          </a:stretch>
        </p:blipFill>
        <p:spPr>
          <a:xfrm>
            <a:off x="61725" y="3198866"/>
            <a:ext cx="1835525" cy="388284"/>
          </a:xfrm>
          <a:prstGeom prst="rect">
            <a:avLst/>
          </a:prstGeom>
          <a:noFill/>
          <a:ln>
            <a:noFill/>
          </a:ln>
        </p:spPr>
      </p:pic>
      <p:pic>
        <p:nvPicPr>
          <p:cNvPr id="254" name="Google Shape;254;p44"/>
          <p:cNvPicPr preferRelativeResize="0"/>
          <p:nvPr/>
        </p:nvPicPr>
        <p:blipFill>
          <a:blip r:embed="rId9">
            <a:alphaModFix/>
          </a:blip>
          <a:stretch>
            <a:fillRect/>
          </a:stretch>
        </p:blipFill>
        <p:spPr>
          <a:xfrm>
            <a:off x="7534375" y="1179225"/>
            <a:ext cx="1668825" cy="667525"/>
          </a:xfrm>
          <a:prstGeom prst="rect">
            <a:avLst/>
          </a:prstGeom>
          <a:noFill/>
          <a:ln>
            <a:noFill/>
          </a:ln>
        </p:spPr>
      </p:pic>
      <p:pic>
        <p:nvPicPr>
          <p:cNvPr id="255" name="Google Shape;255;p44"/>
          <p:cNvPicPr preferRelativeResize="0"/>
          <p:nvPr/>
        </p:nvPicPr>
        <p:blipFill>
          <a:blip r:embed="rId10">
            <a:alphaModFix/>
          </a:blip>
          <a:stretch>
            <a:fillRect/>
          </a:stretch>
        </p:blipFill>
        <p:spPr>
          <a:xfrm>
            <a:off x="7653994" y="2878844"/>
            <a:ext cx="1404075" cy="7790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pic>
        <p:nvPicPr>
          <p:cNvPr id="1297" name="Google Shape;1297;p179"/>
          <p:cNvPicPr preferRelativeResize="0"/>
          <p:nvPr/>
        </p:nvPicPr>
        <p:blipFill>
          <a:blip r:embed="rId3">
            <a:alphaModFix/>
          </a:blip>
          <a:stretch>
            <a:fillRect/>
          </a:stretch>
        </p:blipFill>
        <p:spPr>
          <a:xfrm>
            <a:off x="537825" y="152400"/>
            <a:ext cx="8068360" cy="4838701"/>
          </a:xfrm>
          <a:prstGeom prst="rect">
            <a:avLst/>
          </a:prstGeom>
          <a:noFill/>
          <a:ln>
            <a:noFill/>
          </a:ln>
        </p:spPr>
      </p:pic>
      <p:pic>
        <p:nvPicPr>
          <p:cNvPr id="1298" name="Google Shape;1298;p179"/>
          <p:cNvPicPr preferRelativeResize="0"/>
          <p:nvPr/>
        </p:nvPicPr>
        <p:blipFill>
          <a:blip r:embed="rId4">
            <a:alphaModFix/>
          </a:blip>
          <a:stretch>
            <a:fillRect/>
          </a:stretch>
        </p:blipFill>
        <p:spPr>
          <a:xfrm>
            <a:off x="3367075" y="3729038"/>
            <a:ext cx="2409825" cy="11334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180"/>
          <p:cNvPicPr preferRelativeResize="0"/>
          <p:nvPr/>
        </p:nvPicPr>
        <p:blipFill>
          <a:blip r:embed="rId3">
            <a:alphaModFix/>
          </a:blip>
          <a:stretch>
            <a:fillRect/>
          </a:stretch>
        </p:blipFill>
        <p:spPr>
          <a:xfrm>
            <a:off x="1316438" y="152400"/>
            <a:ext cx="6511135" cy="4838699"/>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pic>
        <p:nvPicPr>
          <p:cNvPr id="1308" name="Google Shape;1308;p181">
            <a:hlinkClick r:id="rId3"/>
          </p:cNvPr>
          <p:cNvPicPr preferRelativeResize="0"/>
          <p:nvPr/>
        </p:nvPicPr>
        <p:blipFill>
          <a:blip r:embed="rId4">
            <a:alphaModFix/>
          </a:blip>
          <a:stretch>
            <a:fillRect/>
          </a:stretch>
        </p:blipFill>
        <p:spPr>
          <a:xfrm>
            <a:off x="1571025" y="143500"/>
            <a:ext cx="6001950" cy="4856499"/>
          </a:xfrm>
          <a:prstGeom prst="rect">
            <a:avLst/>
          </a:prstGeom>
          <a:noFill/>
          <a:ln>
            <a:noFill/>
          </a:ln>
        </p:spPr>
      </p:pic>
      <p:pic>
        <p:nvPicPr>
          <p:cNvPr id="1309" name="Google Shape;1309;p181"/>
          <p:cNvPicPr preferRelativeResize="0"/>
          <p:nvPr/>
        </p:nvPicPr>
        <p:blipFill>
          <a:blip r:embed="rId5">
            <a:alphaModFix/>
          </a:blip>
          <a:stretch>
            <a:fillRect/>
          </a:stretch>
        </p:blipFill>
        <p:spPr>
          <a:xfrm>
            <a:off x="4572001" y="3090816"/>
            <a:ext cx="3846975" cy="18074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pic>
        <p:nvPicPr>
          <p:cNvPr id="1314" name="Google Shape;1314;p182">
            <a:hlinkClick r:id="rId3"/>
          </p:cNvPr>
          <p:cNvPicPr preferRelativeResize="0"/>
          <p:nvPr/>
        </p:nvPicPr>
        <p:blipFill>
          <a:blip r:embed="rId4">
            <a:alphaModFix/>
          </a:blip>
          <a:stretch>
            <a:fillRect/>
          </a:stretch>
        </p:blipFill>
        <p:spPr>
          <a:xfrm>
            <a:off x="1684750" y="153025"/>
            <a:ext cx="5344725" cy="483744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pic>
        <p:nvPicPr>
          <p:cNvPr id="1319" name="Google Shape;1319;p183">
            <a:hlinkClick r:id="rId3"/>
          </p:cNvPr>
          <p:cNvPicPr preferRelativeResize="0"/>
          <p:nvPr/>
        </p:nvPicPr>
        <p:blipFill>
          <a:blip r:embed="rId4">
            <a:alphaModFix/>
          </a:blip>
          <a:stretch>
            <a:fillRect/>
          </a:stretch>
        </p:blipFill>
        <p:spPr>
          <a:xfrm>
            <a:off x="2138738" y="230300"/>
            <a:ext cx="4866524" cy="4575999"/>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pic>
        <p:nvPicPr>
          <p:cNvPr id="1324" name="Google Shape;1324;p184"/>
          <p:cNvPicPr preferRelativeResize="0"/>
          <p:nvPr/>
        </p:nvPicPr>
        <p:blipFill>
          <a:blip r:embed="rId3">
            <a:alphaModFix/>
          </a:blip>
          <a:stretch>
            <a:fillRect/>
          </a:stretch>
        </p:blipFill>
        <p:spPr>
          <a:xfrm>
            <a:off x="152400" y="152400"/>
            <a:ext cx="8839202" cy="44196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pic>
        <p:nvPicPr>
          <p:cNvPr id="1329" name="Google Shape;1329;p185">
            <a:hlinkClick r:id="rId3"/>
          </p:cNvPr>
          <p:cNvPicPr preferRelativeResize="0"/>
          <p:nvPr/>
        </p:nvPicPr>
        <p:blipFill>
          <a:blip r:embed="rId4">
            <a:alphaModFix/>
          </a:blip>
          <a:stretch>
            <a:fillRect/>
          </a:stretch>
        </p:blipFill>
        <p:spPr>
          <a:xfrm>
            <a:off x="937100" y="152400"/>
            <a:ext cx="7269796" cy="483870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pic>
        <p:nvPicPr>
          <p:cNvPr id="1334" name="Google Shape;1334;p186">
            <a:hlinkClick r:id="rId3"/>
          </p:cNvPr>
          <p:cNvPicPr preferRelativeResize="0"/>
          <p:nvPr/>
        </p:nvPicPr>
        <p:blipFill>
          <a:blip r:embed="rId4">
            <a:alphaModFix/>
          </a:blip>
          <a:stretch>
            <a:fillRect/>
          </a:stretch>
        </p:blipFill>
        <p:spPr>
          <a:xfrm>
            <a:off x="152400" y="152400"/>
            <a:ext cx="4863238" cy="4838701"/>
          </a:xfrm>
          <a:prstGeom prst="rect">
            <a:avLst/>
          </a:prstGeom>
          <a:noFill/>
          <a:ln>
            <a:noFill/>
          </a:ln>
        </p:spPr>
      </p:pic>
      <p:pic>
        <p:nvPicPr>
          <p:cNvPr id="1335" name="Google Shape;1335;p186">
            <a:hlinkClick r:id="rId5"/>
          </p:cNvPr>
          <p:cNvPicPr preferRelativeResize="0"/>
          <p:nvPr/>
        </p:nvPicPr>
        <p:blipFill>
          <a:blip r:embed="rId6">
            <a:alphaModFix/>
          </a:blip>
          <a:stretch>
            <a:fillRect/>
          </a:stretch>
        </p:blipFill>
        <p:spPr>
          <a:xfrm>
            <a:off x="5168038" y="152400"/>
            <a:ext cx="3823560" cy="47794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pic>
        <p:nvPicPr>
          <p:cNvPr id="1340" name="Google Shape;1340;p187"/>
          <p:cNvPicPr preferRelativeResize="0"/>
          <p:nvPr/>
        </p:nvPicPr>
        <p:blipFill>
          <a:blip r:embed="rId3">
            <a:alphaModFix/>
          </a:blip>
          <a:stretch>
            <a:fillRect/>
          </a:stretch>
        </p:blipFill>
        <p:spPr>
          <a:xfrm>
            <a:off x="152400" y="152400"/>
            <a:ext cx="2009775" cy="3000375"/>
          </a:xfrm>
          <a:prstGeom prst="rect">
            <a:avLst/>
          </a:prstGeom>
          <a:noFill/>
          <a:ln>
            <a:noFill/>
          </a:ln>
        </p:spPr>
      </p:pic>
      <p:pic>
        <p:nvPicPr>
          <p:cNvPr id="1341" name="Google Shape;1341;p187">
            <a:hlinkClick r:id="rId4"/>
          </p:cNvPr>
          <p:cNvPicPr preferRelativeResize="0"/>
          <p:nvPr/>
        </p:nvPicPr>
        <p:blipFill>
          <a:blip r:embed="rId5">
            <a:alphaModFix/>
          </a:blip>
          <a:stretch>
            <a:fillRect/>
          </a:stretch>
        </p:blipFill>
        <p:spPr>
          <a:xfrm>
            <a:off x="2314575" y="152400"/>
            <a:ext cx="2447925" cy="847725"/>
          </a:xfrm>
          <a:prstGeom prst="rect">
            <a:avLst/>
          </a:prstGeom>
          <a:noFill/>
          <a:ln>
            <a:noFill/>
          </a:ln>
        </p:spPr>
      </p:pic>
      <p:pic>
        <p:nvPicPr>
          <p:cNvPr id="1342" name="Google Shape;1342;p187">
            <a:hlinkClick r:id="rId6"/>
          </p:cNvPr>
          <p:cNvPicPr preferRelativeResize="0"/>
          <p:nvPr/>
        </p:nvPicPr>
        <p:blipFill>
          <a:blip r:embed="rId7">
            <a:alphaModFix/>
          </a:blip>
          <a:stretch>
            <a:fillRect/>
          </a:stretch>
        </p:blipFill>
        <p:spPr>
          <a:xfrm>
            <a:off x="2314575" y="1152525"/>
            <a:ext cx="4738507" cy="3838574"/>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pic>
        <p:nvPicPr>
          <p:cNvPr id="1347" name="Google Shape;1347;p188">
            <a:hlinkClick r:id="rId3"/>
          </p:cNvPr>
          <p:cNvPicPr preferRelativeResize="0"/>
          <p:nvPr/>
        </p:nvPicPr>
        <p:blipFill>
          <a:blip r:embed="rId4">
            <a:alphaModFix/>
          </a:blip>
          <a:stretch>
            <a:fillRect/>
          </a:stretch>
        </p:blipFill>
        <p:spPr>
          <a:xfrm>
            <a:off x="152400" y="152400"/>
            <a:ext cx="6239824"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pic>
        <p:nvPicPr>
          <p:cNvPr id="1352" name="Google Shape;1352;p189"/>
          <p:cNvPicPr preferRelativeResize="0"/>
          <p:nvPr/>
        </p:nvPicPr>
        <p:blipFill>
          <a:blip r:embed="rId3">
            <a:alphaModFix/>
          </a:blip>
          <a:stretch>
            <a:fillRect/>
          </a:stretch>
        </p:blipFill>
        <p:spPr>
          <a:xfrm>
            <a:off x="653575" y="112125"/>
            <a:ext cx="7836862" cy="4838700"/>
          </a:xfrm>
          <a:prstGeom prst="rect">
            <a:avLst/>
          </a:prstGeom>
          <a:noFill/>
          <a:ln>
            <a:noFill/>
          </a:ln>
        </p:spPr>
      </p:pic>
      <p:pic>
        <p:nvPicPr>
          <p:cNvPr id="1353" name="Google Shape;1353;p189"/>
          <p:cNvPicPr preferRelativeResize="0"/>
          <p:nvPr/>
        </p:nvPicPr>
        <p:blipFill>
          <a:blip r:embed="rId4">
            <a:alphaModFix/>
          </a:blip>
          <a:stretch>
            <a:fillRect/>
          </a:stretch>
        </p:blipFill>
        <p:spPr>
          <a:xfrm>
            <a:off x="1753475" y="4258825"/>
            <a:ext cx="1186750" cy="6443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pic>
        <p:nvPicPr>
          <p:cNvPr id="1358" name="Google Shape;1358;p190"/>
          <p:cNvPicPr preferRelativeResize="0"/>
          <p:nvPr/>
        </p:nvPicPr>
        <p:blipFill>
          <a:blip r:embed="rId3">
            <a:alphaModFix/>
          </a:blip>
          <a:stretch>
            <a:fillRect/>
          </a:stretch>
        </p:blipFill>
        <p:spPr>
          <a:xfrm>
            <a:off x="152400" y="152400"/>
            <a:ext cx="8500673" cy="48387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pic>
        <p:nvPicPr>
          <p:cNvPr id="1363" name="Google Shape;1363;p191">
            <a:hlinkClick r:id="rId3"/>
          </p:cNvPr>
          <p:cNvPicPr preferRelativeResize="0"/>
          <p:nvPr/>
        </p:nvPicPr>
        <p:blipFill>
          <a:blip r:embed="rId4">
            <a:alphaModFix/>
          </a:blip>
          <a:stretch>
            <a:fillRect/>
          </a:stretch>
        </p:blipFill>
        <p:spPr>
          <a:xfrm>
            <a:off x="152400" y="152400"/>
            <a:ext cx="8839201" cy="4161183"/>
          </a:xfrm>
          <a:prstGeom prst="rect">
            <a:avLst/>
          </a:prstGeom>
          <a:noFill/>
          <a:ln>
            <a:noFill/>
          </a:ln>
        </p:spPr>
      </p:pic>
      <p:pic>
        <p:nvPicPr>
          <p:cNvPr id="1364" name="Google Shape;1364;p191"/>
          <p:cNvPicPr preferRelativeResize="0"/>
          <p:nvPr/>
        </p:nvPicPr>
        <p:blipFill>
          <a:blip r:embed="rId5">
            <a:alphaModFix/>
          </a:blip>
          <a:stretch>
            <a:fillRect/>
          </a:stretch>
        </p:blipFill>
        <p:spPr>
          <a:xfrm>
            <a:off x="2372650" y="2765226"/>
            <a:ext cx="6618949" cy="22106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Citizen science</a:t>
            </a:r>
            <a:endParaRPr/>
          </a:p>
        </p:txBody>
      </p:sp>
      <p:pic>
        <p:nvPicPr>
          <p:cNvPr id="1370" name="Google Shape;1370;p192">
            <a:hlinkClick r:id="rId3"/>
          </p:cNvPr>
          <p:cNvPicPr preferRelativeResize="0"/>
          <p:nvPr/>
        </p:nvPicPr>
        <p:blipFill>
          <a:blip r:embed="rId4">
            <a:alphaModFix/>
          </a:blip>
          <a:stretch>
            <a:fillRect/>
          </a:stretch>
        </p:blipFill>
        <p:spPr>
          <a:xfrm>
            <a:off x="152400" y="1170125"/>
            <a:ext cx="4850174" cy="2091575"/>
          </a:xfrm>
          <a:prstGeom prst="rect">
            <a:avLst/>
          </a:prstGeom>
          <a:noFill/>
          <a:ln>
            <a:noFill/>
          </a:ln>
        </p:spPr>
      </p:pic>
      <p:pic>
        <p:nvPicPr>
          <p:cNvPr id="1371" name="Google Shape;1371;p192">
            <a:hlinkClick r:id="rId5"/>
          </p:cNvPr>
          <p:cNvPicPr preferRelativeResize="0"/>
          <p:nvPr/>
        </p:nvPicPr>
        <p:blipFill>
          <a:blip r:embed="rId6">
            <a:alphaModFix/>
          </a:blip>
          <a:stretch>
            <a:fillRect/>
          </a:stretch>
        </p:blipFill>
        <p:spPr>
          <a:xfrm>
            <a:off x="1338700" y="2168775"/>
            <a:ext cx="5944576" cy="1751325"/>
          </a:xfrm>
          <a:prstGeom prst="rect">
            <a:avLst/>
          </a:prstGeom>
          <a:noFill/>
          <a:ln>
            <a:noFill/>
          </a:ln>
        </p:spPr>
      </p:pic>
      <p:pic>
        <p:nvPicPr>
          <p:cNvPr id="1372" name="Google Shape;1372;p192"/>
          <p:cNvPicPr preferRelativeResize="0"/>
          <p:nvPr/>
        </p:nvPicPr>
        <p:blipFill>
          <a:blip r:embed="rId7">
            <a:alphaModFix/>
          </a:blip>
          <a:stretch>
            <a:fillRect/>
          </a:stretch>
        </p:blipFill>
        <p:spPr>
          <a:xfrm>
            <a:off x="5456949" y="364875"/>
            <a:ext cx="2698644" cy="1681700"/>
          </a:xfrm>
          <a:prstGeom prst="rect">
            <a:avLst/>
          </a:prstGeom>
          <a:noFill/>
          <a:ln>
            <a:noFill/>
          </a:ln>
        </p:spPr>
      </p:pic>
      <p:pic>
        <p:nvPicPr>
          <p:cNvPr id="1373" name="Google Shape;1373;p192"/>
          <p:cNvPicPr preferRelativeResize="0"/>
          <p:nvPr/>
        </p:nvPicPr>
        <p:blipFill>
          <a:blip r:embed="rId8">
            <a:alphaModFix/>
          </a:blip>
          <a:stretch>
            <a:fillRect/>
          </a:stretch>
        </p:blipFill>
        <p:spPr>
          <a:xfrm>
            <a:off x="1962772" y="3213447"/>
            <a:ext cx="3693475" cy="1794375"/>
          </a:xfrm>
          <a:prstGeom prst="rect">
            <a:avLst/>
          </a:prstGeom>
          <a:noFill/>
          <a:ln>
            <a:noFill/>
          </a:ln>
        </p:spPr>
      </p:pic>
      <p:pic>
        <p:nvPicPr>
          <p:cNvPr id="1374" name="Google Shape;1374;p192"/>
          <p:cNvPicPr preferRelativeResize="0"/>
          <p:nvPr/>
        </p:nvPicPr>
        <p:blipFill>
          <a:blip r:embed="rId9">
            <a:alphaModFix/>
          </a:blip>
          <a:stretch>
            <a:fillRect/>
          </a:stretch>
        </p:blipFill>
        <p:spPr>
          <a:xfrm>
            <a:off x="6058926" y="3261701"/>
            <a:ext cx="2773376" cy="14859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pic>
        <p:nvPicPr>
          <p:cNvPr id="1379" name="Google Shape;1379;p193"/>
          <p:cNvPicPr preferRelativeResize="0"/>
          <p:nvPr/>
        </p:nvPicPr>
        <p:blipFill>
          <a:blip r:embed="rId3">
            <a:alphaModFix/>
          </a:blip>
          <a:stretch>
            <a:fillRect/>
          </a:stretch>
        </p:blipFill>
        <p:spPr>
          <a:xfrm>
            <a:off x="5919050" y="3527363"/>
            <a:ext cx="2000250" cy="1533525"/>
          </a:xfrm>
          <a:prstGeom prst="rect">
            <a:avLst/>
          </a:prstGeom>
          <a:noFill/>
          <a:ln>
            <a:noFill/>
          </a:ln>
        </p:spPr>
      </p:pic>
      <p:pic>
        <p:nvPicPr>
          <p:cNvPr id="1380" name="Google Shape;1380;p193"/>
          <p:cNvPicPr preferRelativeResize="0"/>
          <p:nvPr/>
        </p:nvPicPr>
        <p:blipFill>
          <a:blip r:embed="rId4">
            <a:alphaModFix/>
          </a:blip>
          <a:stretch>
            <a:fillRect/>
          </a:stretch>
        </p:blipFill>
        <p:spPr>
          <a:xfrm>
            <a:off x="6809700" y="1574900"/>
            <a:ext cx="2228850" cy="1790700"/>
          </a:xfrm>
          <a:prstGeom prst="rect">
            <a:avLst/>
          </a:prstGeom>
          <a:noFill/>
          <a:ln>
            <a:noFill/>
          </a:ln>
        </p:spPr>
      </p:pic>
      <p:sp>
        <p:nvSpPr>
          <p:cNvPr id="1381" name="Google Shape;1381;p1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can “Biodiversity Informatics” do for you!?</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82" name="Google Shape;1382;p193"/>
          <p:cNvSpPr txBox="1">
            <a:spLocks noGrp="1"/>
          </p:cNvSpPr>
          <p:nvPr>
            <p:ph type="body" idx="1"/>
          </p:nvPr>
        </p:nvSpPr>
        <p:spPr>
          <a:xfrm>
            <a:off x="228600" y="1170125"/>
            <a:ext cx="5404200" cy="274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All the "</a:t>
            </a:r>
            <a:r>
              <a:rPr lang="en" u="sng"/>
              <a:t>Biodiversity Informatics</a:t>
            </a:r>
            <a:r>
              <a:rPr lang="en"/>
              <a:t>" tools, standards, portals, webservices, checklists, communities, programs, code, visualisation, GIS tools, databases, data</a:t>
            </a:r>
            <a:endParaRPr/>
          </a:p>
          <a:p>
            <a:pPr marL="0" lvl="0" indent="0" algn="ctr" rtl="0">
              <a:spcBef>
                <a:spcPts val="1600"/>
              </a:spcBef>
              <a:spcAft>
                <a:spcPts val="0"/>
              </a:spcAft>
              <a:buNone/>
            </a:pPr>
            <a:r>
              <a:rPr lang="en">
                <a:solidFill>
                  <a:srgbClr val="00FF00"/>
                </a:solidFill>
              </a:rPr>
              <a:t>are there to help you to</a:t>
            </a:r>
            <a:endParaRPr>
              <a:solidFill>
                <a:srgbClr val="00FF00"/>
              </a:solidFill>
            </a:endParaRPr>
          </a:p>
          <a:p>
            <a:pPr marL="0" lvl="0" indent="0" algn="ctr" rtl="0">
              <a:spcBef>
                <a:spcPts val="1600"/>
              </a:spcBef>
              <a:spcAft>
                <a:spcPts val="1600"/>
              </a:spcAft>
              <a:buNone/>
            </a:pPr>
            <a:r>
              <a:rPr lang="en"/>
              <a:t>improve, present, discover, explore, analyse and disseminate your research</a:t>
            </a:r>
            <a:endParaRPr/>
          </a:p>
        </p:txBody>
      </p:sp>
      <p:pic>
        <p:nvPicPr>
          <p:cNvPr id="1383" name="Google Shape;1383;p193"/>
          <p:cNvPicPr preferRelativeResize="0"/>
          <p:nvPr/>
        </p:nvPicPr>
        <p:blipFill>
          <a:blip r:embed="rId5">
            <a:alphaModFix/>
          </a:blip>
          <a:stretch>
            <a:fillRect/>
          </a:stretch>
        </p:blipFill>
        <p:spPr>
          <a:xfrm>
            <a:off x="5868300" y="1170125"/>
            <a:ext cx="2762250" cy="1228725"/>
          </a:xfrm>
          <a:prstGeom prst="rect">
            <a:avLst/>
          </a:prstGeom>
          <a:noFill/>
          <a:ln>
            <a:noFill/>
          </a:ln>
        </p:spPr>
      </p:pic>
      <p:pic>
        <p:nvPicPr>
          <p:cNvPr id="1384" name="Google Shape;1384;p193"/>
          <p:cNvPicPr preferRelativeResize="0"/>
          <p:nvPr/>
        </p:nvPicPr>
        <p:blipFill>
          <a:blip r:embed="rId6">
            <a:alphaModFix/>
          </a:blip>
          <a:stretch>
            <a:fillRect/>
          </a:stretch>
        </p:blipFill>
        <p:spPr>
          <a:xfrm>
            <a:off x="6274600" y="2689750"/>
            <a:ext cx="2424100" cy="1347950"/>
          </a:xfrm>
          <a:prstGeom prst="rect">
            <a:avLst/>
          </a:prstGeom>
          <a:noFill/>
          <a:ln>
            <a:noFill/>
          </a:ln>
        </p:spPr>
      </p:pic>
      <p:pic>
        <p:nvPicPr>
          <p:cNvPr id="1385" name="Google Shape;1385;p193"/>
          <p:cNvPicPr preferRelativeResize="0"/>
          <p:nvPr/>
        </p:nvPicPr>
        <p:blipFill>
          <a:blip r:embed="rId7">
            <a:alphaModFix/>
          </a:blip>
          <a:stretch>
            <a:fillRect/>
          </a:stretch>
        </p:blipFill>
        <p:spPr>
          <a:xfrm>
            <a:off x="7343100" y="3774550"/>
            <a:ext cx="1695450" cy="647700"/>
          </a:xfrm>
          <a:prstGeom prst="rect">
            <a:avLst/>
          </a:prstGeom>
          <a:noFill/>
          <a:ln>
            <a:noFill/>
          </a:ln>
        </p:spPr>
      </p:pic>
      <p:pic>
        <p:nvPicPr>
          <p:cNvPr id="1386" name="Google Shape;1386;p193"/>
          <p:cNvPicPr preferRelativeResize="0"/>
          <p:nvPr/>
        </p:nvPicPr>
        <p:blipFill>
          <a:blip r:embed="rId8">
            <a:alphaModFix/>
          </a:blip>
          <a:stretch>
            <a:fillRect/>
          </a:stretch>
        </p:blipFill>
        <p:spPr>
          <a:xfrm>
            <a:off x="7198150" y="487150"/>
            <a:ext cx="1895437" cy="801000"/>
          </a:xfrm>
          <a:prstGeom prst="rect">
            <a:avLst/>
          </a:prstGeom>
          <a:noFill/>
          <a:ln>
            <a:noFill/>
          </a:ln>
        </p:spPr>
      </p:pic>
      <p:pic>
        <p:nvPicPr>
          <p:cNvPr id="1387" name="Google Shape;1387;p193"/>
          <p:cNvPicPr preferRelativeResize="0"/>
          <p:nvPr/>
        </p:nvPicPr>
        <p:blipFill>
          <a:blip r:embed="rId9">
            <a:alphaModFix/>
          </a:blip>
          <a:stretch>
            <a:fillRect/>
          </a:stretch>
        </p:blipFill>
        <p:spPr>
          <a:xfrm>
            <a:off x="7512125" y="4481475"/>
            <a:ext cx="1447800" cy="514350"/>
          </a:xfrm>
          <a:prstGeom prst="rect">
            <a:avLst/>
          </a:prstGeom>
          <a:noFill/>
          <a:ln>
            <a:noFill/>
          </a:ln>
        </p:spPr>
      </p:pic>
      <p:pic>
        <p:nvPicPr>
          <p:cNvPr id="1388" name="Google Shape;1388;p193"/>
          <p:cNvPicPr preferRelativeResize="0"/>
          <p:nvPr/>
        </p:nvPicPr>
        <p:blipFill>
          <a:blip r:embed="rId10">
            <a:alphaModFix/>
          </a:blip>
          <a:stretch>
            <a:fillRect/>
          </a:stretch>
        </p:blipFill>
        <p:spPr>
          <a:xfrm>
            <a:off x="5359038" y="2551250"/>
            <a:ext cx="740557" cy="5727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94"/>
          <p:cNvSpPr txBox="1">
            <a:spLocks noGrp="1"/>
          </p:cNvSpPr>
          <p:nvPr>
            <p:ph type="title"/>
          </p:nvPr>
        </p:nvSpPr>
        <p:spPr>
          <a:xfrm>
            <a:off x="311700" y="159275"/>
            <a:ext cx="8520600" cy="8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Biodiversity Informatics —- looking forward</a:t>
            </a:r>
            <a:endParaRPr/>
          </a:p>
          <a:p>
            <a:pPr marL="0" lvl="0" indent="0" algn="l" rtl="0">
              <a:spcBef>
                <a:spcPts val="0"/>
              </a:spcBef>
              <a:spcAft>
                <a:spcPts val="0"/>
              </a:spcAft>
              <a:buNone/>
            </a:pPr>
            <a:endParaRPr sz="1800"/>
          </a:p>
        </p:txBody>
      </p:sp>
      <p:sp>
        <p:nvSpPr>
          <p:cNvPr id="1394" name="Google Shape;1394;p194"/>
          <p:cNvSpPr txBox="1"/>
          <p:nvPr/>
        </p:nvSpPr>
        <p:spPr>
          <a:xfrm>
            <a:off x="5743950" y="4595825"/>
            <a:ext cx="3000000" cy="381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200"/>
              </a:spcBef>
              <a:spcAft>
                <a:spcPts val="0"/>
              </a:spcAft>
              <a:buNone/>
            </a:pPr>
            <a:r>
              <a:rPr lang="en" sz="900" u="sng">
                <a:solidFill>
                  <a:schemeClr val="hlink"/>
                </a:solidFill>
                <a:latin typeface="Arial Narrow"/>
                <a:ea typeface="Arial Narrow"/>
                <a:cs typeface="Arial Narrow"/>
                <a:sym typeface="Arial Narrow"/>
                <a:hlinkClick r:id="rId3"/>
              </a:rPr>
              <a:t>https://www.gbif.org/analytics/global</a:t>
            </a:r>
            <a:endParaRPr sz="900" u="sng">
              <a:solidFill>
                <a:schemeClr val="hlink"/>
              </a:solidFill>
              <a:latin typeface="Arial Narrow"/>
              <a:ea typeface="Arial Narrow"/>
              <a:cs typeface="Arial Narrow"/>
              <a:sym typeface="Arial Narrow"/>
            </a:endParaRPr>
          </a:p>
        </p:txBody>
      </p:sp>
      <p:sp>
        <p:nvSpPr>
          <p:cNvPr id="1395" name="Google Shape;1395;p194"/>
          <p:cNvSpPr txBox="1"/>
          <p:nvPr/>
        </p:nvSpPr>
        <p:spPr>
          <a:xfrm>
            <a:off x="4033825" y="4566275"/>
            <a:ext cx="3000000" cy="440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200"/>
              </a:spcBef>
              <a:spcAft>
                <a:spcPts val="0"/>
              </a:spcAft>
              <a:buNone/>
            </a:pPr>
            <a:r>
              <a:rPr lang="en" sz="900">
                <a:solidFill>
                  <a:srgbClr val="FFFFFF"/>
                </a:solidFill>
                <a:latin typeface="Arial Narrow"/>
                <a:ea typeface="Arial Narrow"/>
                <a:cs typeface="Arial Narrow"/>
                <a:sym typeface="Arial Narrow"/>
              </a:rPr>
              <a:t>Credit: Tim robertson GBIF secretariat</a:t>
            </a:r>
            <a:endParaRPr sz="900">
              <a:solidFill>
                <a:srgbClr val="FFFFFF"/>
              </a:solidFill>
              <a:latin typeface="Arial Narrow"/>
              <a:ea typeface="Arial Narrow"/>
              <a:cs typeface="Arial Narrow"/>
              <a:sym typeface="Arial Narrow"/>
            </a:endParaRPr>
          </a:p>
        </p:txBody>
      </p:sp>
      <p:pic>
        <p:nvPicPr>
          <p:cNvPr id="1396" name="Google Shape;1396;p194"/>
          <p:cNvPicPr preferRelativeResize="0"/>
          <p:nvPr/>
        </p:nvPicPr>
        <p:blipFill>
          <a:blip r:embed="rId4">
            <a:alphaModFix/>
          </a:blip>
          <a:stretch>
            <a:fillRect/>
          </a:stretch>
        </p:blipFill>
        <p:spPr>
          <a:xfrm>
            <a:off x="152400" y="1176275"/>
            <a:ext cx="8839200" cy="2927985"/>
          </a:xfrm>
          <a:prstGeom prst="rect">
            <a:avLst/>
          </a:prstGeom>
          <a:noFill/>
          <a:ln>
            <a:noFill/>
          </a:ln>
        </p:spPr>
      </p:pic>
      <p:pic>
        <p:nvPicPr>
          <p:cNvPr id="1397" name="Google Shape;1397;p194"/>
          <p:cNvPicPr preferRelativeResize="0"/>
          <p:nvPr/>
        </p:nvPicPr>
        <p:blipFill>
          <a:blip r:embed="rId5">
            <a:alphaModFix/>
          </a:blip>
          <a:stretch>
            <a:fillRect/>
          </a:stretch>
        </p:blipFill>
        <p:spPr>
          <a:xfrm>
            <a:off x="7033817" y="4104244"/>
            <a:ext cx="1957775" cy="259237"/>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95"/>
          <p:cNvSpPr txBox="1">
            <a:spLocks noGrp="1"/>
          </p:cNvSpPr>
          <p:nvPr>
            <p:ph type="title"/>
          </p:nvPr>
        </p:nvSpPr>
        <p:spPr>
          <a:xfrm>
            <a:off x="311700" y="159275"/>
            <a:ext cx="8520600" cy="8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Growth in Volume</a:t>
            </a:r>
            <a:endParaRPr sz="1800"/>
          </a:p>
        </p:txBody>
      </p:sp>
      <p:pic>
        <p:nvPicPr>
          <p:cNvPr id="1403" name="Google Shape;1403;p195"/>
          <p:cNvPicPr preferRelativeResize="0"/>
          <p:nvPr/>
        </p:nvPicPr>
        <p:blipFill>
          <a:blip r:embed="rId3">
            <a:alphaModFix/>
          </a:blip>
          <a:stretch>
            <a:fillRect/>
          </a:stretch>
        </p:blipFill>
        <p:spPr>
          <a:xfrm>
            <a:off x="152400" y="1170125"/>
            <a:ext cx="4219575" cy="3162300"/>
          </a:xfrm>
          <a:prstGeom prst="rect">
            <a:avLst/>
          </a:prstGeom>
          <a:noFill/>
          <a:ln>
            <a:noFill/>
          </a:ln>
        </p:spPr>
      </p:pic>
      <p:pic>
        <p:nvPicPr>
          <p:cNvPr id="1404" name="Google Shape;1404;p195"/>
          <p:cNvPicPr preferRelativeResize="0"/>
          <p:nvPr/>
        </p:nvPicPr>
        <p:blipFill>
          <a:blip r:embed="rId4">
            <a:alphaModFix/>
          </a:blip>
          <a:stretch>
            <a:fillRect/>
          </a:stretch>
        </p:blipFill>
        <p:spPr>
          <a:xfrm>
            <a:off x="4524375" y="1170125"/>
            <a:ext cx="4219575" cy="3162300"/>
          </a:xfrm>
          <a:prstGeom prst="rect">
            <a:avLst/>
          </a:prstGeom>
          <a:noFill/>
          <a:ln>
            <a:noFill/>
          </a:ln>
        </p:spPr>
      </p:pic>
      <p:sp>
        <p:nvSpPr>
          <p:cNvPr id="1405" name="Google Shape;1405;p195"/>
          <p:cNvSpPr txBox="1"/>
          <p:nvPr/>
        </p:nvSpPr>
        <p:spPr>
          <a:xfrm>
            <a:off x="5743950" y="4595825"/>
            <a:ext cx="3000000" cy="381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200"/>
              </a:spcBef>
              <a:spcAft>
                <a:spcPts val="0"/>
              </a:spcAft>
              <a:buNone/>
            </a:pPr>
            <a:r>
              <a:rPr lang="en" sz="900" u="sng">
                <a:solidFill>
                  <a:schemeClr val="hlink"/>
                </a:solidFill>
                <a:latin typeface="Arial Narrow"/>
                <a:ea typeface="Arial Narrow"/>
                <a:cs typeface="Arial Narrow"/>
                <a:sym typeface="Arial Narrow"/>
                <a:hlinkClick r:id="rId5"/>
              </a:rPr>
              <a:t>https://www.gbif.org/analytics/global</a:t>
            </a:r>
            <a:endParaRPr sz="900" u="sng">
              <a:solidFill>
                <a:schemeClr val="hlink"/>
              </a:solidFill>
              <a:latin typeface="Arial Narrow"/>
              <a:ea typeface="Arial Narrow"/>
              <a:cs typeface="Arial Narrow"/>
              <a:sym typeface="Arial Narrow"/>
            </a:endParaRPr>
          </a:p>
        </p:txBody>
      </p:sp>
      <p:sp>
        <p:nvSpPr>
          <p:cNvPr id="1406" name="Google Shape;1406;p195"/>
          <p:cNvSpPr txBox="1"/>
          <p:nvPr/>
        </p:nvSpPr>
        <p:spPr>
          <a:xfrm>
            <a:off x="4033825" y="4566275"/>
            <a:ext cx="3000000" cy="440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200"/>
              </a:spcBef>
              <a:spcAft>
                <a:spcPts val="0"/>
              </a:spcAft>
              <a:buNone/>
            </a:pPr>
            <a:r>
              <a:rPr lang="en" sz="900">
                <a:solidFill>
                  <a:srgbClr val="FFFFFF"/>
                </a:solidFill>
                <a:latin typeface="Arial Narrow"/>
                <a:ea typeface="Arial Narrow"/>
                <a:cs typeface="Arial Narrow"/>
                <a:sym typeface="Arial Narrow"/>
              </a:rPr>
              <a:t>Credit: Tim robertson GBIF secretariat</a:t>
            </a:r>
            <a:endParaRPr sz="900">
              <a:solidFill>
                <a:srgbClr val="FFFFFF"/>
              </a:solidFill>
              <a:latin typeface="Arial Narrow"/>
              <a:ea typeface="Arial Narrow"/>
              <a:cs typeface="Arial Narrow"/>
              <a:sym typeface="Arial Narrow"/>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96"/>
          <p:cNvSpPr txBox="1">
            <a:spLocks noGrp="1"/>
          </p:cNvSpPr>
          <p:nvPr>
            <p:ph type="title"/>
          </p:nvPr>
        </p:nvSpPr>
        <p:spPr>
          <a:xfrm>
            <a:off x="311700" y="159275"/>
            <a:ext cx="8520600" cy="8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Growth in Use</a:t>
            </a:r>
            <a:endParaRPr sz="1800"/>
          </a:p>
        </p:txBody>
      </p:sp>
      <p:sp>
        <p:nvSpPr>
          <p:cNvPr id="1412" name="Google Shape;1412;p196"/>
          <p:cNvSpPr txBox="1"/>
          <p:nvPr/>
        </p:nvSpPr>
        <p:spPr>
          <a:xfrm>
            <a:off x="6144000" y="4702975"/>
            <a:ext cx="3000000" cy="381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200"/>
              </a:spcBef>
              <a:spcAft>
                <a:spcPts val="0"/>
              </a:spcAft>
              <a:buNone/>
            </a:pPr>
            <a:r>
              <a:rPr lang="en" sz="900">
                <a:solidFill>
                  <a:srgbClr val="FFFFFF"/>
                </a:solidFill>
                <a:latin typeface="Arial Narrow"/>
                <a:ea typeface="Arial Narrow"/>
                <a:cs typeface="Arial Narrow"/>
                <a:sym typeface="Arial Narrow"/>
              </a:rPr>
              <a:t>Source: Google Analytics and GBIF tracking</a:t>
            </a:r>
            <a:endParaRPr sz="900">
              <a:solidFill>
                <a:srgbClr val="FFFFFF"/>
              </a:solidFill>
              <a:latin typeface="Arial Narrow"/>
              <a:ea typeface="Arial Narrow"/>
              <a:cs typeface="Arial Narrow"/>
              <a:sym typeface="Arial Narrow"/>
            </a:endParaRPr>
          </a:p>
          <a:p>
            <a:pPr marL="0" lvl="0" indent="0" algn="r" rtl="0">
              <a:lnSpc>
                <a:spcPct val="115000"/>
              </a:lnSpc>
              <a:spcBef>
                <a:spcPts val="200"/>
              </a:spcBef>
              <a:spcAft>
                <a:spcPts val="0"/>
              </a:spcAft>
              <a:buNone/>
            </a:pPr>
            <a:endParaRPr sz="900" u="sng">
              <a:solidFill>
                <a:schemeClr val="hlink"/>
              </a:solidFill>
              <a:latin typeface="Arial Narrow"/>
              <a:ea typeface="Arial Narrow"/>
              <a:cs typeface="Arial Narrow"/>
              <a:sym typeface="Arial Narrow"/>
            </a:endParaRPr>
          </a:p>
        </p:txBody>
      </p:sp>
      <p:pic>
        <p:nvPicPr>
          <p:cNvPr id="1413" name="Google Shape;1413;p196"/>
          <p:cNvPicPr preferRelativeResize="0"/>
          <p:nvPr/>
        </p:nvPicPr>
        <p:blipFill>
          <a:blip r:embed="rId3">
            <a:alphaModFix/>
          </a:blip>
          <a:stretch>
            <a:fillRect/>
          </a:stretch>
        </p:blipFill>
        <p:spPr>
          <a:xfrm>
            <a:off x="152400" y="1176275"/>
            <a:ext cx="3438525" cy="2867025"/>
          </a:xfrm>
          <a:prstGeom prst="rect">
            <a:avLst/>
          </a:prstGeom>
          <a:noFill/>
          <a:ln>
            <a:noFill/>
          </a:ln>
        </p:spPr>
      </p:pic>
      <p:pic>
        <p:nvPicPr>
          <p:cNvPr id="1414" name="Google Shape;1414;p196"/>
          <p:cNvPicPr preferRelativeResize="0"/>
          <p:nvPr/>
        </p:nvPicPr>
        <p:blipFill>
          <a:blip r:embed="rId4">
            <a:alphaModFix/>
          </a:blip>
          <a:stretch>
            <a:fillRect/>
          </a:stretch>
        </p:blipFill>
        <p:spPr>
          <a:xfrm>
            <a:off x="3743325" y="1176275"/>
            <a:ext cx="5019675" cy="3124200"/>
          </a:xfrm>
          <a:prstGeom prst="rect">
            <a:avLst/>
          </a:prstGeom>
          <a:noFill/>
          <a:ln>
            <a:noFill/>
          </a:ln>
        </p:spPr>
      </p:pic>
      <p:pic>
        <p:nvPicPr>
          <p:cNvPr id="1415" name="Google Shape;1415;p196"/>
          <p:cNvPicPr preferRelativeResize="0"/>
          <p:nvPr/>
        </p:nvPicPr>
        <p:blipFill>
          <a:blip r:embed="rId5">
            <a:alphaModFix/>
          </a:blip>
          <a:stretch>
            <a:fillRect/>
          </a:stretch>
        </p:blipFill>
        <p:spPr>
          <a:xfrm>
            <a:off x="698813" y="4300475"/>
            <a:ext cx="2345697" cy="538225"/>
          </a:xfrm>
          <a:prstGeom prst="rect">
            <a:avLst/>
          </a:prstGeom>
          <a:noFill/>
          <a:ln>
            <a:noFill/>
          </a:ln>
        </p:spPr>
      </p:pic>
      <p:pic>
        <p:nvPicPr>
          <p:cNvPr id="1416" name="Google Shape;1416;p196"/>
          <p:cNvPicPr preferRelativeResize="0"/>
          <p:nvPr/>
        </p:nvPicPr>
        <p:blipFill>
          <a:blip r:embed="rId6">
            <a:alphaModFix/>
          </a:blip>
          <a:stretch>
            <a:fillRect/>
          </a:stretch>
        </p:blipFill>
        <p:spPr>
          <a:xfrm>
            <a:off x="3743313" y="4452875"/>
            <a:ext cx="3248025" cy="4953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97"/>
          <p:cNvSpPr txBox="1">
            <a:spLocks noGrp="1"/>
          </p:cNvSpPr>
          <p:nvPr>
            <p:ph type="title"/>
          </p:nvPr>
        </p:nvSpPr>
        <p:spPr>
          <a:xfrm>
            <a:off x="311700" y="159275"/>
            <a:ext cx="8520600" cy="8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More Variety</a:t>
            </a:r>
            <a:endParaRPr sz="1800"/>
          </a:p>
        </p:txBody>
      </p:sp>
      <p:pic>
        <p:nvPicPr>
          <p:cNvPr id="1422" name="Google Shape;1422;p197"/>
          <p:cNvPicPr preferRelativeResize="0"/>
          <p:nvPr/>
        </p:nvPicPr>
        <p:blipFill>
          <a:blip r:embed="rId3">
            <a:alphaModFix/>
          </a:blip>
          <a:stretch>
            <a:fillRect/>
          </a:stretch>
        </p:blipFill>
        <p:spPr>
          <a:xfrm>
            <a:off x="311700" y="735750"/>
            <a:ext cx="3676900" cy="3978825"/>
          </a:xfrm>
          <a:prstGeom prst="rect">
            <a:avLst/>
          </a:prstGeom>
          <a:noFill/>
          <a:ln>
            <a:noFill/>
          </a:ln>
        </p:spPr>
      </p:pic>
      <p:pic>
        <p:nvPicPr>
          <p:cNvPr id="1423" name="Google Shape;1423;p197"/>
          <p:cNvPicPr preferRelativeResize="0"/>
          <p:nvPr/>
        </p:nvPicPr>
        <p:blipFill>
          <a:blip r:embed="rId4">
            <a:alphaModFix/>
          </a:blip>
          <a:stretch>
            <a:fillRect/>
          </a:stretch>
        </p:blipFill>
        <p:spPr>
          <a:xfrm>
            <a:off x="2302675" y="3236050"/>
            <a:ext cx="2219325" cy="1647825"/>
          </a:xfrm>
          <a:prstGeom prst="rect">
            <a:avLst/>
          </a:prstGeom>
          <a:noFill/>
          <a:ln>
            <a:noFill/>
          </a:ln>
        </p:spPr>
      </p:pic>
      <p:pic>
        <p:nvPicPr>
          <p:cNvPr id="1424" name="Google Shape;1424;p197"/>
          <p:cNvPicPr preferRelativeResize="0"/>
          <p:nvPr/>
        </p:nvPicPr>
        <p:blipFill>
          <a:blip r:embed="rId5">
            <a:alphaModFix/>
          </a:blip>
          <a:stretch>
            <a:fillRect/>
          </a:stretch>
        </p:blipFill>
        <p:spPr>
          <a:xfrm>
            <a:off x="4698200" y="735750"/>
            <a:ext cx="3521377" cy="3814825"/>
          </a:xfrm>
          <a:prstGeom prst="rect">
            <a:avLst/>
          </a:prstGeom>
          <a:noFill/>
          <a:ln>
            <a:noFill/>
          </a:ln>
        </p:spPr>
      </p:pic>
      <p:pic>
        <p:nvPicPr>
          <p:cNvPr id="1425" name="Google Shape;1425;p197"/>
          <p:cNvPicPr preferRelativeResize="0"/>
          <p:nvPr/>
        </p:nvPicPr>
        <p:blipFill>
          <a:blip r:embed="rId6">
            <a:alphaModFix/>
          </a:blip>
          <a:stretch>
            <a:fillRect/>
          </a:stretch>
        </p:blipFill>
        <p:spPr>
          <a:xfrm>
            <a:off x="1359202" y="4714575"/>
            <a:ext cx="619623" cy="343487"/>
          </a:xfrm>
          <a:prstGeom prst="rect">
            <a:avLst/>
          </a:prstGeom>
          <a:noFill/>
          <a:ln>
            <a:noFill/>
          </a:ln>
        </p:spPr>
      </p:pic>
      <p:pic>
        <p:nvPicPr>
          <p:cNvPr id="1426" name="Google Shape;1426;p197"/>
          <p:cNvPicPr preferRelativeResize="0"/>
          <p:nvPr/>
        </p:nvPicPr>
        <p:blipFill>
          <a:blip r:embed="rId7">
            <a:alphaModFix/>
          </a:blip>
          <a:stretch>
            <a:fillRect/>
          </a:stretch>
        </p:blipFill>
        <p:spPr>
          <a:xfrm>
            <a:off x="5214949" y="4350875"/>
            <a:ext cx="3102775" cy="7071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data pipelines</a:t>
            </a:r>
            <a:endParaRPr/>
          </a:p>
        </p:txBody>
      </p:sp>
      <p:pic>
        <p:nvPicPr>
          <p:cNvPr id="1432" name="Google Shape;1432;p198"/>
          <p:cNvPicPr preferRelativeResize="0"/>
          <p:nvPr/>
        </p:nvPicPr>
        <p:blipFill>
          <a:blip r:embed="rId3">
            <a:alphaModFix/>
          </a:blip>
          <a:stretch>
            <a:fillRect/>
          </a:stretch>
        </p:blipFill>
        <p:spPr>
          <a:xfrm>
            <a:off x="462675" y="2118207"/>
            <a:ext cx="8078775" cy="3025294"/>
          </a:xfrm>
          <a:prstGeom prst="rect">
            <a:avLst/>
          </a:prstGeom>
          <a:noFill/>
          <a:ln>
            <a:noFill/>
          </a:ln>
        </p:spPr>
      </p:pic>
      <p:pic>
        <p:nvPicPr>
          <p:cNvPr id="1433" name="Google Shape;1433;p198"/>
          <p:cNvPicPr preferRelativeResize="0"/>
          <p:nvPr/>
        </p:nvPicPr>
        <p:blipFill>
          <a:blip r:embed="rId4">
            <a:alphaModFix/>
          </a:blip>
          <a:stretch>
            <a:fillRect/>
          </a:stretch>
        </p:blipFill>
        <p:spPr>
          <a:xfrm>
            <a:off x="462675" y="1196725"/>
            <a:ext cx="8078775" cy="2466975"/>
          </a:xfrm>
          <a:prstGeom prst="rect">
            <a:avLst/>
          </a:prstGeom>
          <a:noFill/>
          <a:ln>
            <a:noFill/>
          </a:ln>
        </p:spPr>
      </p:pic>
      <p:pic>
        <p:nvPicPr>
          <p:cNvPr id="1434" name="Google Shape;1434;p198"/>
          <p:cNvPicPr preferRelativeResize="0"/>
          <p:nvPr/>
        </p:nvPicPr>
        <p:blipFill>
          <a:blip r:embed="rId5">
            <a:alphaModFix/>
          </a:blip>
          <a:stretch>
            <a:fillRect/>
          </a:stretch>
        </p:blipFill>
        <p:spPr>
          <a:xfrm>
            <a:off x="3864775" y="3321275"/>
            <a:ext cx="1143000" cy="61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try to avoid this:</a:t>
            </a:r>
            <a:endParaRPr/>
          </a:p>
        </p:txBody>
      </p:sp>
      <p:pic>
        <p:nvPicPr>
          <p:cNvPr id="266" name="Google Shape;266;p46"/>
          <p:cNvPicPr preferRelativeResize="0"/>
          <p:nvPr/>
        </p:nvPicPr>
        <p:blipFill>
          <a:blip r:embed="rId3">
            <a:alphaModFix/>
          </a:blip>
          <a:stretch>
            <a:fillRect/>
          </a:stretch>
        </p:blipFill>
        <p:spPr>
          <a:xfrm>
            <a:off x="2381575" y="1189425"/>
            <a:ext cx="4668430" cy="382097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1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Linking Sequences to Specimens</a:t>
            </a:r>
            <a:endParaRPr/>
          </a:p>
        </p:txBody>
      </p:sp>
      <p:pic>
        <p:nvPicPr>
          <p:cNvPr id="1440" name="Google Shape;1440;p199">
            <a:hlinkClick r:id="rId3"/>
          </p:cNvPr>
          <p:cNvPicPr preferRelativeResize="0"/>
          <p:nvPr/>
        </p:nvPicPr>
        <p:blipFill>
          <a:blip r:embed="rId4">
            <a:alphaModFix/>
          </a:blip>
          <a:stretch>
            <a:fillRect/>
          </a:stretch>
        </p:blipFill>
        <p:spPr>
          <a:xfrm>
            <a:off x="152400" y="1140525"/>
            <a:ext cx="8839200" cy="3651458"/>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2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artificial intelligence</a:t>
            </a:r>
            <a:endParaRPr/>
          </a:p>
        </p:txBody>
      </p:sp>
      <p:sp>
        <p:nvSpPr>
          <p:cNvPr id="1446" name="Google Shape;1446;p200"/>
          <p:cNvSpPr txBox="1">
            <a:spLocks noGrp="1"/>
          </p:cNvSpPr>
          <p:nvPr>
            <p:ph type="body" idx="1"/>
          </p:nvPr>
        </p:nvSpPr>
        <p:spPr>
          <a:xfrm>
            <a:off x="311700" y="1152475"/>
            <a:ext cx="8520600" cy="64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Training Machines to Identify Species using GBIF-mediated Datasets </a:t>
            </a:r>
            <a:endParaRPr/>
          </a:p>
        </p:txBody>
      </p:sp>
      <p:pic>
        <p:nvPicPr>
          <p:cNvPr id="1447" name="Google Shape;1447;p200">
            <a:hlinkClick r:id="rId3"/>
          </p:cNvPr>
          <p:cNvPicPr preferRelativeResize="0"/>
          <p:nvPr/>
        </p:nvPicPr>
        <p:blipFill>
          <a:blip r:embed="rId4">
            <a:alphaModFix/>
          </a:blip>
          <a:stretch>
            <a:fillRect/>
          </a:stretch>
        </p:blipFill>
        <p:spPr>
          <a:xfrm>
            <a:off x="1557350" y="1866825"/>
            <a:ext cx="6191012" cy="3040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pic>
        <p:nvPicPr>
          <p:cNvPr id="1452" name="Google Shape;1452;p201"/>
          <p:cNvPicPr preferRelativeResize="0"/>
          <p:nvPr/>
        </p:nvPicPr>
        <p:blipFill rotWithShape="1">
          <a:blip r:embed="rId3">
            <a:alphaModFix amt="41000"/>
          </a:blip>
          <a:srcRect l="14007" r="19352"/>
          <a:stretch/>
        </p:blipFill>
        <p:spPr>
          <a:xfrm>
            <a:off x="0" y="0"/>
            <a:ext cx="9143998" cy="5143500"/>
          </a:xfrm>
          <a:prstGeom prst="rect">
            <a:avLst/>
          </a:prstGeom>
          <a:noFill/>
          <a:ln>
            <a:noFill/>
          </a:ln>
          <a:effectLst>
            <a:outerShdw blurRad="57150" dist="19050" dir="5400000" algn="bl" rotWithShape="0">
              <a:srgbClr val="000000">
                <a:alpha val="50000"/>
              </a:srgbClr>
            </a:outerShdw>
          </a:effectLst>
        </p:spPr>
      </p:pic>
      <p:sp>
        <p:nvSpPr>
          <p:cNvPr id="1453" name="Google Shape;1453;p201"/>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Demo - GBIF</a:t>
            </a:r>
            <a:endParaRPr/>
          </a:p>
        </p:txBody>
      </p:sp>
      <p:sp>
        <p:nvSpPr>
          <p:cNvPr id="1454" name="Google Shape;1454;p201"/>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www.gbif.org</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2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GBIF</a:t>
            </a:r>
            <a:endParaRPr/>
          </a:p>
        </p:txBody>
      </p:sp>
      <p:sp>
        <p:nvSpPr>
          <p:cNvPr id="1460" name="Google Shape;1460;p202"/>
          <p:cNvSpPr txBox="1">
            <a:spLocks noGrp="1"/>
          </p:cNvSpPr>
          <p:nvPr>
            <p:ph type="body" idx="1"/>
          </p:nvPr>
        </p:nvSpPr>
        <p:spPr>
          <a:xfrm>
            <a:off x="311700" y="1152475"/>
            <a:ext cx="8520600" cy="3857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solidFill>
                  <a:srgbClr val="EFEFEF"/>
                </a:solidFill>
              </a:rPr>
              <a:t>The Global Biodiversity Information Facility (GBIF) is an international network of country and organizational Participants</a:t>
            </a:r>
            <a:endParaRPr sz="2000"/>
          </a:p>
          <a:p>
            <a:pPr marL="457200" lvl="0" indent="-355600" algn="l" rtl="0">
              <a:spcBef>
                <a:spcPts val="0"/>
              </a:spcBef>
              <a:spcAft>
                <a:spcPts val="0"/>
              </a:spcAft>
              <a:buSzPts val="2000"/>
              <a:buChar char="●"/>
            </a:pPr>
            <a:r>
              <a:rPr lang="en" sz="2000"/>
              <a:t>Enables free and open access to biodiversity data from all sources and to support biodiversity science, environmental research, and  evidence based decision-making</a:t>
            </a:r>
            <a:endParaRPr sz="2000"/>
          </a:p>
          <a:p>
            <a:pPr marL="457200" lvl="0" indent="-355600" algn="l" rtl="0">
              <a:spcBef>
                <a:spcPts val="0"/>
              </a:spcBef>
              <a:spcAft>
                <a:spcPts val="0"/>
              </a:spcAft>
              <a:buSzPts val="2000"/>
              <a:buChar char="●"/>
            </a:pPr>
            <a:r>
              <a:rPr lang="en" sz="2000">
                <a:solidFill>
                  <a:srgbClr val="FFFFFF"/>
                </a:solidFill>
              </a:rPr>
              <a:t>It is a federated system of data publishing efforts</a:t>
            </a:r>
            <a:endParaRPr sz="2000">
              <a:solidFill>
                <a:srgbClr val="FFFFFF"/>
              </a:solidFill>
            </a:endParaRPr>
          </a:p>
          <a:p>
            <a:pPr marL="0" lvl="0" indent="0" algn="ctr" rtl="0">
              <a:spcBef>
                <a:spcPts val="2800"/>
              </a:spcBef>
              <a:spcAft>
                <a:spcPts val="0"/>
              </a:spcAft>
              <a:buNone/>
            </a:pPr>
            <a:r>
              <a:rPr lang="en">
                <a:solidFill>
                  <a:srgbClr val="FFFFFF"/>
                </a:solidFill>
                <a:uFill>
                  <a:noFill/>
                </a:uFill>
                <a:latin typeface="Roboto"/>
                <a:ea typeface="Roboto"/>
                <a:cs typeface="Roboto"/>
                <a:sym typeface="Roboto"/>
                <a:hlinkClick r:id="rId3"/>
              </a:rPr>
              <a:t>https://youtu.be/HvS6sRVZbHo</a:t>
            </a:r>
            <a:endParaRPr>
              <a:solidFill>
                <a:srgbClr val="FFFFFF"/>
              </a:solidFill>
              <a:uFill>
                <a:noFill/>
              </a:uFill>
              <a:latin typeface="Roboto"/>
              <a:ea typeface="Roboto"/>
              <a:cs typeface="Roboto"/>
              <a:sym typeface="Roboto"/>
              <a:hlinkClick r:id="rId3"/>
            </a:endParaRPr>
          </a:p>
          <a:p>
            <a:pPr marL="0" lvl="0" indent="0" algn="l" rtl="0">
              <a:spcBef>
                <a:spcPts val="0"/>
              </a:spcBef>
              <a:spcAft>
                <a:spcPts val="1600"/>
              </a:spcAft>
              <a:buNone/>
            </a:pP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2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of being a GBIF participant</a:t>
            </a:r>
            <a:endParaRPr/>
          </a:p>
        </p:txBody>
      </p:sp>
      <p:sp>
        <p:nvSpPr>
          <p:cNvPr id="1466" name="Google Shape;1466;p203"/>
          <p:cNvSpPr txBox="1">
            <a:spLocks noGrp="1"/>
          </p:cNvSpPr>
          <p:nvPr>
            <p:ph type="body" idx="1"/>
          </p:nvPr>
        </p:nvSpPr>
        <p:spPr>
          <a:xfrm>
            <a:off x="311700" y="1152475"/>
            <a:ext cx="8520600" cy="39360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solidFill>
                  <a:srgbClr val="EFEFEF"/>
                </a:solidFill>
              </a:rPr>
              <a:t>Supporting national commitments under the Convention on Biological Diversity (CBD)</a:t>
            </a:r>
            <a:endParaRPr sz="2000"/>
          </a:p>
          <a:p>
            <a:pPr marL="457200" lvl="0" indent="-355600" algn="l" rtl="0">
              <a:spcBef>
                <a:spcPts val="0"/>
              </a:spcBef>
              <a:spcAft>
                <a:spcPts val="0"/>
              </a:spcAft>
              <a:buSzPts val="2000"/>
              <a:buChar char="●"/>
            </a:pPr>
            <a:r>
              <a:rPr lang="en" sz="2000"/>
              <a:t>Contributing towards the Sustainable Development Goals</a:t>
            </a:r>
            <a:endParaRPr sz="2000"/>
          </a:p>
          <a:p>
            <a:pPr marL="1371600" lvl="2" indent="-317500" algn="l" rtl="0">
              <a:spcBef>
                <a:spcPts val="0"/>
              </a:spcBef>
              <a:spcAft>
                <a:spcPts val="0"/>
              </a:spcAft>
              <a:buSzPts val="1400"/>
              <a:buChar char="■"/>
            </a:pPr>
            <a:r>
              <a:rPr lang="en"/>
              <a:t>Including those related to </a:t>
            </a:r>
            <a:r>
              <a:rPr lang="en">
                <a:solidFill>
                  <a:srgbClr val="FFFFFF"/>
                </a:solidFill>
              </a:rPr>
              <a:t>human health</a:t>
            </a:r>
            <a:r>
              <a:rPr lang="en"/>
              <a:t>, </a:t>
            </a:r>
            <a:r>
              <a:rPr lang="en">
                <a:solidFill>
                  <a:srgbClr val="FFFFFF"/>
                </a:solidFill>
              </a:rPr>
              <a:t>food security</a:t>
            </a:r>
            <a:r>
              <a:rPr lang="en"/>
              <a:t> and </a:t>
            </a:r>
            <a:r>
              <a:rPr lang="en">
                <a:solidFill>
                  <a:srgbClr val="FFFFFF"/>
                </a:solidFill>
              </a:rPr>
              <a:t>climate change</a:t>
            </a:r>
            <a:r>
              <a:rPr lang="en"/>
              <a:t> as well as </a:t>
            </a:r>
            <a:r>
              <a:rPr lang="en">
                <a:solidFill>
                  <a:srgbClr val="FFFFFF"/>
                </a:solidFill>
              </a:rPr>
              <a:t>conservation of terrestrial and marine biodiversity</a:t>
            </a:r>
            <a:endParaRPr>
              <a:solidFill>
                <a:srgbClr val="FFFFFF"/>
              </a:solidFill>
            </a:endParaRPr>
          </a:p>
          <a:p>
            <a:pPr marL="457200" lvl="0" indent="-355600" algn="l" rtl="0">
              <a:spcBef>
                <a:spcPts val="0"/>
              </a:spcBef>
              <a:spcAft>
                <a:spcPts val="0"/>
              </a:spcAft>
              <a:buSzPts val="2000"/>
              <a:buChar char="●"/>
            </a:pPr>
            <a:r>
              <a:rPr lang="en" sz="2000">
                <a:solidFill>
                  <a:srgbClr val="FFFFFF"/>
                </a:solidFill>
              </a:rPr>
              <a:t>Supporting the work of the Intergovernmental Science Policy Platform on Biodiversity and Ecosystem Services (IPBES)</a:t>
            </a:r>
            <a:endParaRPr sz="2000">
              <a:solidFill>
                <a:srgbClr val="FFFFFF"/>
              </a:solidFill>
            </a:endParaRPr>
          </a:p>
          <a:p>
            <a:pPr marL="457200" lvl="0" indent="-355600" algn="l" rtl="0">
              <a:spcBef>
                <a:spcPts val="0"/>
              </a:spcBef>
              <a:spcAft>
                <a:spcPts val="0"/>
              </a:spcAft>
              <a:buClr>
                <a:srgbClr val="B7B7B7"/>
              </a:buClr>
              <a:buSzPts val="2000"/>
              <a:buChar char="●"/>
            </a:pPr>
            <a:r>
              <a:rPr lang="en" sz="2000">
                <a:solidFill>
                  <a:srgbClr val="B7B7B7"/>
                </a:solidFill>
              </a:rPr>
              <a:t>Building capacity among the country’s research and policy communities</a:t>
            </a:r>
            <a:endParaRPr sz="2000">
              <a:solidFill>
                <a:srgbClr val="B7B7B7"/>
              </a:solidFill>
            </a:endParaRPr>
          </a:p>
          <a:p>
            <a:pPr marL="457200" lvl="0" indent="-355600" algn="l" rtl="0">
              <a:spcBef>
                <a:spcPts val="0"/>
              </a:spcBef>
              <a:spcAft>
                <a:spcPts val="0"/>
              </a:spcAft>
              <a:buClr>
                <a:srgbClr val="FFFFFF"/>
              </a:buClr>
              <a:buSzPts val="2000"/>
              <a:buChar char="●"/>
            </a:pPr>
            <a:r>
              <a:rPr lang="en" sz="2000">
                <a:solidFill>
                  <a:srgbClr val="FFFFFF"/>
                </a:solidFill>
              </a:rPr>
              <a:t>Becoming eligible for funded training and mentoring activities </a:t>
            </a:r>
            <a:endParaRPr sz="2000">
              <a:solidFill>
                <a:srgbClr val="FFFFFF"/>
              </a:solidFill>
            </a:endParaRPr>
          </a:p>
          <a:p>
            <a:pPr marL="457200" lvl="0" indent="-355600" algn="l" rtl="0">
              <a:spcBef>
                <a:spcPts val="0"/>
              </a:spcBef>
              <a:spcAft>
                <a:spcPts val="0"/>
              </a:spcAft>
              <a:buClr>
                <a:srgbClr val="B7B7B7"/>
              </a:buClr>
              <a:buSzPts val="2000"/>
              <a:buChar char="●"/>
            </a:pPr>
            <a:r>
              <a:rPr lang="en" sz="2000">
                <a:solidFill>
                  <a:srgbClr val="B7B7B7"/>
                </a:solidFill>
              </a:rPr>
              <a:t>Save time and money by using open-source tools and shared data facilities developed by the GBIF community</a:t>
            </a:r>
            <a:endParaRPr sz="2000">
              <a:solidFill>
                <a:srgbClr val="B7B7B7"/>
              </a:solidFill>
            </a:endParaRPr>
          </a:p>
          <a:p>
            <a:pPr marL="0" lvl="0" indent="0" algn="l" rtl="0">
              <a:spcBef>
                <a:spcPts val="1600"/>
              </a:spcBef>
              <a:spcAft>
                <a:spcPts val="1600"/>
              </a:spcAft>
              <a:buNone/>
            </a:pP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publish to GBIF</a:t>
            </a:r>
            <a:endParaRPr/>
          </a:p>
        </p:txBody>
      </p:sp>
      <p:sp>
        <p:nvSpPr>
          <p:cNvPr id="1472" name="Google Shape;1472;p204"/>
          <p:cNvSpPr txBox="1">
            <a:spLocks noGrp="1"/>
          </p:cNvSpPr>
          <p:nvPr>
            <p:ph type="body" idx="1"/>
          </p:nvPr>
        </p:nvSpPr>
        <p:spPr>
          <a:xfrm>
            <a:off x="311700" y="1152475"/>
            <a:ext cx="8520600" cy="3857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Power of </a:t>
            </a:r>
            <a:r>
              <a:rPr lang="en" sz="2000">
                <a:solidFill>
                  <a:srgbClr val="FFFFFF"/>
                </a:solidFill>
              </a:rPr>
              <a:t>integrated</a:t>
            </a:r>
            <a:r>
              <a:rPr lang="en" sz="2000">
                <a:solidFill>
                  <a:srgbClr val="F3F3F3"/>
                </a:solidFill>
              </a:rPr>
              <a:t> </a:t>
            </a:r>
            <a:r>
              <a:rPr lang="en" sz="2000"/>
              <a:t>datasets, improved research</a:t>
            </a:r>
            <a:endParaRPr sz="2000"/>
          </a:p>
          <a:p>
            <a:pPr marL="457200" lvl="0" indent="-355600" algn="l" rtl="0">
              <a:spcBef>
                <a:spcPts val="0"/>
              </a:spcBef>
              <a:spcAft>
                <a:spcPts val="0"/>
              </a:spcAft>
              <a:buSzPts val="2000"/>
              <a:buChar char="●"/>
            </a:pPr>
            <a:r>
              <a:rPr lang="en" sz="2000"/>
              <a:t>New opportunities for </a:t>
            </a:r>
            <a:r>
              <a:rPr lang="en" sz="2000">
                <a:solidFill>
                  <a:srgbClr val="EFEFEF"/>
                </a:solidFill>
              </a:rPr>
              <a:t>collaboration</a:t>
            </a:r>
            <a:endParaRPr sz="2000">
              <a:solidFill>
                <a:srgbClr val="EFEFEF"/>
              </a:solidFill>
            </a:endParaRPr>
          </a:p>
          <a:p>
            <a:pPr marL="457200" lvl="0" indent="-355600" algn="l" rtl="0">
              <a:spcBef>
                <a:spcPts val="0"/>
              </a:spcBef>
              <a:spcAft>
                <a:spcPts val="0"/>
              </a:spcAft>
              <a:buSzPts val="2000"/>
              <a:buChar char="●"/>
            </a:pPr>
            <a:r>
              <a:rPr lang="en" sz="2000"/>
              <a:t>Properly </a:t>
            </a:r>
            <a:r>
              <a:rPr lang="en" sz="2000">
                <a:solidFill>
                  <a:srgbClr val="FFFFFF"/>
                </a:solidFill>
              </a:rPr>
              <a:t>credited</a:t>
            </a:r>
            <a:r>
              <a:rPr lang="en" sz="2000"/>
              <a:t> for their work </a:t>
            </a:r>
            <a:endParaRPr sz="2000"/>
          </a:p>
          <a:p>
            <a:pPr marL="457200" lvl="0" indent="-355600" algn="l" rtl="0">
              <a:spcBef>
                <a:spcPts val="0"/>
              </a:spcBef>
              <a:spcAft>
                <a:spcPts val="0"/>
              </a:spcAft>
              <a:buSzPts val="2000"/>
              <a:buChar char="●"/>
            </a:pPr>
            <a:r>
              <a:rPr lang="en" sz="2000">
                <a:solidFill>
                  <a:srgbClr val="FFFFFF"/>
                </a:solidFill>
              </a:rPr>
              <a:t>visibility</a:t>
            </a:r>
            <a:r>
              <a:rPr lang="en" sz="2000"/>
              <a:t> to publishing institutions through good metadata authoring.</a:t>
            </a:r>
            <a:endParaRPr sz="2000"/>
          </a:p>
          <a:p>
            <a:pPr marL="457200" lvl="0" indent="-355600" algn="l" rtl="0">
              <a:spcBef>
                <a:spcPts val="0"/>
              </a:spcBef>
              <a:spcAft>
                <a:spcPts val="0"/>
              </a:spcAft>
              <a:buSzPts val="2000"/>
              <a:buChar char="●"/>
            </a:pPr>
            <a:r>
              <a:rPr lang="en" sz="2000"/>
              <a:t>scholarly </a:t>
            </a:r>
            <a:r>
              <a:rPr lang="en" sz="2000">
                <a:solidFill>
                  <a:srgbClr val="F3F3F3"/>
                </a:solidFill>
              </a:rPr>
              <a:t>recognition</a:t>
            </a:r>
            <a:r>
              <a:rPr lang="en" sz="2000"/>
              <a:t> to the publication of biodiversity datasets (datapapers).</a:t>
            </a:r>
            <a:endParaRPr sz="2000"/>
          </a:p>
          <a:p>
            <a:pPr marL="457200" lvl="0" indent="-355600" algn="l" rtl="0">
              <a:spcBef>
                <a:spcPts val="0"/>
              </a:spcBef>
              <a:spcAft>
                <a:spcPts val="0"/>
              </a:spcAft>
              <a:buSzPts val="2000"/>
              <a:buChar char="●"/>
            </a:pPr>
            <a:r>
              <a:rPr lang="en" sz="2000">
                <a:solidFill>
                  <a:srgbClr val="F3F3F3"/>
                </a:solidFill>
              </a:rPr>
              <a:t>Trace </a:t>
            </a:r>
            <a:r>
              <a:rPr lang="en" sz="2000" u="sng">
                <a:solidFill>
                  <a:schemeClr val="hlink"/>
                </a:solidFill>
                <a:hlinkClick r:id="rId3"/>
              </a:rPr>
              <a:t>usage and citations</a:t>
            </a:r>
            <a:r>
              <a:rPr lang="en" sz="2000"/>
              <a:t> of digitized data published</a:t>
            </a:r>
            <a:endParaRPr sz="2000"/>
          </a:p>
          <a:p>
            <a:pPr marL="457200" lvl="0" indent="-355600" algn="l" rtl="0">
              <a:spcBef>
                <a:spcPts val="0"/>
              </a:spcBef>
              <a:spcAft>
                <a:spcPts val="0"/>
              </a:spcAft>
              <a:buSzPts val="2000"/>
              <a:buChar char="●"/>
            </a:pPr>
            <a:r>
              <a:rPr lang="en" sz="2000"/>
              <a:t>Funding</a:t>
            </a:r>
            <a:endParaRPr sz="2000"/>
          </a:p>
          <a:p>
            <a:pPr marL="457200" lvl="0" indent="-355600" algn="l" rtl="0">
              <a:spcBef>
                <a:spcPts val="0"/>
              </a:spcBef>
              <a:spcAft>
                <a:spcPts val="0"/>
              </a:spcAft>
              <a:buSzPts val="2000"/>
              <a:buChar char="●"/>
            </a:pPr>
            <a:r>
              <a:rPr lang="en" sz="2000"/>
              <a:t>Free use of </a:t>
            </a:r>
            <a:r>
              <a:rPr lang="en" sz="2000">
                <a:solidFill>
                  <a:srgbClr val="FFFFFF"/>
                </a:solidFill>
              </a:rPr>
              <a:t>infrastructure</a:t>
            </a:r>
            <a:endParaRPr sz="2000">
              <a:solidFill>
                <a:srgbClr val="FFFFFF"/>
              </a:solidFill>
            </a:endParaRPr>
          </a:p>
          <a:p>
            <a:pPr marL="0" lvl="0" indent="0" algn="l" rtl="0">
              <a:spcBef>
                <a:spcPts val="1600"/>
              </a:spcBef>
              <a:spcAft>
                <a:spcPts val="1600"/>
              </a:spcAft>
              <a:buNone/>
            </a:pP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205"/>
          <p:cNvSpPr txBox="1">
            <a:spLocks noGrp="1"/>
          </p:cNvSpPr>
          <p:nvPr>
            <p:ph type="title"/>
          </p:nvPr>
        </p:nvSpPr>
        <p:spPr>
          <a:xfrm>
            <a:off x="311700" y="22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how to navigate GBIF.org to access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78" name="Google Shape;1478;p205"/>
          <p:cNvSpPr txBox="1">
            <a:spLocks noGrp="1"/>
          </p:cNvSpPr>
          <p:nvPr>
            <p:ph type="body" idx="1"/>
          </p:nvPr>
        </p:nvSpPr>
        <p:spPr>
          <a:xfrm>
            <a:off x="311700" y="795700"/>
            <a:ext cx="3159300" cy="2496000"/>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None/>
            </a:pPr>
            <a:r>
              <a:rPr lang="en" sz="1700" b="1">
                <a:solidFill>
                  <a:srgbClr val="FFFFFF"/>
                </a:solidFill>
                <a:latin typeface="Arial"/>
                <a:ea typeface="Arial"/>
                <a:cs typeface="Arial"/>
                <a:sym typeface="Arial"/>
              </a:rPr>
              <a:t>The data access menu</a:t>
            </a:r>
            <a:endParaRPr sz="1700" b="1">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The 'Get data' menu  in the top left corner of the home page gives access to six entry points:</a:t>
            </a:r>
            <a:endParaRPr sz="1100">
              <a:solidFill>
                <a:srgbClr val="FFFFFF"/>
              </a:solidFill>
              <a:latin typeface="Arial"/>
              <a:ea typeface="Arial"/>
              <a:cs typeface="Arial"/>
              <a:sym typeface="Arial"/>
            </a:endParaRPr>
          </a:p>
          <a:p>
            <a:pPr marL="457200" lvl="0" indent="-298450" algn="l" rtl="0">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Occurrence (i.e. information about the location of individual organisms in time and space)</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Species (taxonomic-level information)</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Datasets (published occurrences, sampling events, or taxonomic checklists)</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Publishers (those who have published datasets)</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Trends (global data trends)</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Citation guidance (how to cite datasets)</a:t>
            </a:r>
            <a:endParaRPr sz="1100">
              <a:solidFill>
                <a:srgbClr val="FFFFFF"/>
              </a:solidFill>
              <a:latin typeface="Arial"/>
              <a:ea typeface="Arial"/>
              <a:cs typeface="Arial"/>
              <a:sym typeface="Arial"/>
            </a:endParaRPr>
          </a:p>
          <a:p>
            <a:pPr marL="0" lvl="0" indent="0" algn="l" rtl="0">
              <a:spcBef>
                <a:spcPts val="1200"/>
              </a:spcBef>
              <a:spcAft>
                <a:spcPts val="1600"/>
              </a:spcAft>
              <a:buNone/>
            </a:pPr>
            <a:endParaRPr/>
          </a:p>
        </p:txBody>
      </p:sp>
      <p:pic>
        <p:nvPicPr>
          <p:cNvPr id="1479" name="Google Shape;1479;p205"/>
          <p:cNvPicPr preferRelativeResize="0"/>
          <p:nvPr/>
        </p:nvPicPr>
        <p:blipFill>
          <a:blip r:embed="rId3">
            <a:alphaModFix/>
          </a:blip>
          <a:stretch>
            <a:fillRect/>
          </a:stretch>
        </p:blipFill>
        <p:spPr>
          <a:xfrm>
            <a:off x="3471000" y="1864900"/>
            <a:ext cx="5675224" cy="229432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206"/>
          <p:cNvSpPr txBox="1">
            <a:spLocks noGrp="1"/>
          </p:cNvSpPr>
          <p:nvPr>
            <p:ph type="body" idx="1"/>
          </p:nvPr>
        </p:nvSpPr>
        <p:spPr>
          <a:xfrm>
            <a:off x="311700" y="545625"/>
            <a:ext cx="3891900" cy="364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solidFill>
                  <a:schemeClr val="dk1"/>
                </a:solidFill>
                <a:latin typeface="Arial"/>
                <a:ea typeface="Arial"/>
                <a:cs typeface="Arial"/>
                <a:sym typeface="Arial"/>
              </a:rPr>
              <a:t>Explore Occurrences</a:t>
            </a:r>
            <a:endParaRPr sz="1700" b="1">
              <a:solidFill>
                <a:schemeClr val="dk1"/>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The </a:t>
            </a:r>
            <a:r>
              <a:rPr lang="en" sz="1100" u="sng">
                <a:solidFill>
                  <a:srgbClr val="FFFFFF"/>
                </a:solidFill>
                <a:latin typeface="Arial"/>
                <a:ea typeface="Arial"/>
                <a:cs typeface="Arial"/>
                <a:sym typeface="Arial"/>
                <a:hlinkClick r:id="rId3"/>
              </a:rPr>
              <a:t>occurrence search page</a:t>
            </a:r>
            <a:r>
              <a:rPr lang="en" sz="1100">
                <a:solidFill>
                  <a:srgbClr val="FFFFFF"/>
                </a:solidFill>
                <a:latin typeface="Arial"/>
                <a:ea typeface="Arial"/>
                <a:cs typeface="Arial"/>
                <a:sym typeface="Arial"/>
              </a:rPr>
              <a:t>  shows the results of the contents of this data type as is currently available through the network. Across the top of the results (marked in blue), it includes options to view: </a:t>
            </a:r>
            <a:endParaRPr sz="1100">
              <a:solidFill>
                <a:srgbClr val="FFFFFF"/>
              </a:solidFill>
              <a:latin typeface="Arial"/>
              <a:ea typeface="Arial"/>
              <a:cs typeface="Arial"/>
              <a:sym typeface="Arial"/>
            </a:endParaRPr>
          </a:p>
          <a:p>
            <a:pPr marL="457200" lvl="0" indent="-298450" algn="l" rtl="0">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a gallery of associated images</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occurrences on a map</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a list of associated species</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a list of datasets and associated counts that contributed to the list of occurrences</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There is also an option to download the occurrences.</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To the left of the list are the mechanisms for narrowing down the occurrences: a free text search box (marked in purple), as well as, simple/advanced filters (marked in orange).</a:t>
            </a:r>
            <a:endParaRPr sz="1100">
              <a:solidFill>
                <a:srgbClr val="FFFFFF"/>
              </a:solidFill>
              <a:latin typeface="Arial"/>
              <a:ea typeface="Arial"/>
              <a:cs typeface="Arial"/>
              <a:sym typeface="Arial"/>
            </a:endParaRPr>
          </a:p>
          <a:p>
            <a:pPr marL="0" lvl="0" indent="0" algn="l" rtl="0">
              <a:spcBef>
                <a:spcPts val="1200"/>
              </a:spcBef>
              <a:spcAft>
                <a:spcPts val="1600"/>
              </a:spcAft>
              <a:buNone/>
            </a:pPr>
            <a:endParaRPr/>
          </a:p>
        </p:txBody>
      </p:sp>
      <p:pic>
        <p:nvPicPr>
          <p:cNvPr id="1485" name="Google Shape;1485;p206"/>
          <p:cNvPicPr preferRelativeResize="0"/>
          <p:nvPr/>
        </p:nvPicPr>
        <p:blipFill>
          <a:blip r:embed="rId4">
            <a:alphaModFix/>
          </a:blip>
          <a:stretch>
            <a:fillRect/>
          </a:stretch>
        </p:blipFill>
        <p:spPr>
          <a:xfrm>
            <a:off x="4289250" y="1044300"/>
            <a:ext cx="4818749" cy="30039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207"/>
          <p:cNvSpPr txBox="1">
            <a:spLocks noGrp="1"/>
          </p:cNvSpPr>
          <p:nvPr>
            <p:ph type="body" idx="1"/>
          </p:nvPr>
        </p:nvSpPr>
        <p:spPr>
          <a:xfrm>
            <a:off x="311700" y="545625"/>
            <a:ext cx="3655200" cy="364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solidFill>
                  <a:schemeClr val="dk1"/>
                </a:solidFill>
                <a:latin typeface="Arial"/>
                <a:ea typeface="Arial"/>
                <a:cs typeface="Arial"/>
                <a:sym typeface="Arial"/>
              </a:rPr>
              <a:t>Explore Occurrences</a:t>
            </a:r>
            <a:endParaRPr sz="1700" b="1">
              <a:solidFill>
                <a:schemeClr val="dk1"/>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To apply filtering, tick the elements in which you are interested and the list of records displayed and the download count will immediately be refreshed to reflect your selection.</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Additional filters are available by clicking the 'Advanced' option. At any point you can choose to download the search results.</a:t>
            </a:r>
            <a:endParaRPr sz="1100">
              <a:solidFill>
                <a:srgbClr val="FFFFFF"/>
              </a:solidFill>
              <a:latin typeface="Arial"/>
              <a:ea typeface="Arial"/>
              <a:cs typeface="Arial"/>
              <a:sym typeface="Arial"/>
            </a:endParaRPr>
          </a:p>
          <a:p>
            <a:pPr marL="0" lvl="0" indent="0" algn="l" rtl="0">
              <a:spcBef>
                <a:spcPts val="1200"/>
              </a:spcBef>
              <a:spcAft>
                <a:spcPts val="0"/>
              </a:spcAft>
              <a:buNone/>
            </a:pPr>
            <a:endParaRPr sz="1100">
              <a:solidFill>
                <a:srgbClr val="FFFFFF"/>
              </a:solidFill>
              <a:latin typeface="Arial"/>
              <a:ea typeface="Arial"/>
              <a:cs typeface="Arial"/>
              <a:sym typeface="Arial"/>
            </a:endParaRPr>
          </a:p>
          <a:p>
            <a:pPr marL="0" lvl="0" indent="0" algn="l" rtl="0">
              <a:spcBef>
                <a:spcPts val="1200"/>
              </a:spcBef>
              <a:spcAft>
                <a:spcPts val="1600"/>
              </a:spcAft>
              <a:buNone/>
            </a:pPr>
            <a:endParaRPr/>
          </a:p>
        </p:txBody>
      </p:sp>
      <p:pic>
        <p:nvPicPr>
          <p:cNvPr id="1491" name="Google Shape;1491;p207"/>
          <p:cNvPicPr preferRelativeResize="0"/>
          <p:nvPr/>
        </p:nvPicPr>
        <p:blipFill>
          <a:blip r:embed="rId3">
            <a:alphaModFix/>
          </a:blip>
          <a:stretch>
            <a:fillRect/>
          </a:stretch>
        </p:blipFill>
        <p:spPr>
          <a:xfrm>
            <a:off x="3966900" y="890775"/>
            <a:ext cx="5063900" cy="336195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208"/>
          <p:cNvSpPr txBox="1">
            <a:spLocks noGrp="1"/>
          </p:cNvSpPr>
          <p:nvPr>
            <p:ph type="body" idx="1"/>
          </p:nvPr>
        </p:nvSpPr>
        <p:spPr>
          <a:xfrm>
            <a:off x="311700" y="545625"/>
            <a:ext cx="3647700" cy="364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solidFill>
                  <a:schemeClr val="dk1"/>
                </a:solidFill>
                <a:latin typeface="Arial"/>
                <a:ea typeface="Arial"/>
                <a:cs typeface="Arial"/>
                <a:sym typeface="Arial"/>
              </a:rPr>
              <a:t>Explore Occurrences</a:t>
            </a:r>
            <a:endParaRPr sz="1700" b="1">
              <a:solidFill>
                <a:schemeClr val="dk1"/>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You can also choose to view individual occurrences by clicking on them. The occurrence pages include (when available) information on the taxonomy, the dataset, the publisher, and data supplied by the publisher mapped to the standard Darwin Core terms.</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Search this on gbif.org</a:t>
            </a:r>
            <a:endParaRPr sz="1100">
              <a:solidFill>
                <a:srgbClr val="FFFFFF"/>
              </a:solidFill>
              <a:latin typeface="Arial"/>
              <a:ea typeface="Arial"/>
              <a:cs typeface="Arial"/>
              <a:sym typeface="Arial"/>
            </a:endParaRPr>
          </a:p>
          <a:p>
            <a:pPr marL="457200" lvl="0" indent="-323850" algn="l" rtl="0">
              <a:spcBef>
                <a:spcPts val="1200"/>
              </a:spcBef>
              <a:spcAft>
                <a:spcPts val="0"/>
              </a:spcAft>
              <a:buClr>
                <a:schemeClr val="dk1"/>
              </a:buClr>
              <a:buSzPts val="1500"/>
              <a:buFont typeface="Lato"/>
              <a:buChar char="●"/>
            </a:pPr>
            <a:r>
              <a:rPr lang="en" sz="1500">
                <a:solidFill>
                  <a:schemeClr val="dk1"/>
                </a:solidFill>
                <a:latin typeface="Lato"/>
                <a:ea typeface="Lato"/>
                <a:cs typeface="Lato"/>
                <a:sym typeface="Lato"/>
              </a:rPr>
              <a:t>Number of  Animalia records (scientificName)</a:t>
            </a:r>
            <a:endParaRPr sz="1500">
              <a:solidFill>
                <a:schemeClr val="dk1"/>
              </a:solidFill>
              <a:latin typeface="Lato"/>
              <a:ea typeface="Lato"/>
              <a:cs typeface="Lato"/>
              <a:sym typeface="Lato"/>
            </a:endParaRPr>
          </a:p>
          <a:p>
            <a:pPr marL="457200" lvl="0" indent="-323850" algn="l" rtl="0">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Number of Animalia  Specimens  in GBIF (basisOfRecord)</a:t>
            </a:r>
            <a:endParaRPr sz="1500">
              <a:solidFill>
                <a:schemeClr val="dk1"/>
              </a:solidFill>
              <a:latin typeface="Lato"/>
              <a:ea typeface="Lato"/>
              <a:cs typeface="Lato"/>
              <a:sym typeface="Lato"/>
            </a:endParaRPr>
          </a:p>
          <a:p>
            <a:pPr marL="457200" lvl="0" indent="-323850" algn="l" rtl="0">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How many  </a:t>
            </a:r>
            <a:r>
              <a:rPr lang="en" sz="1500" i="1">
                <a:solidFill>
                  <a:schemeClr val="dk1"/>
                </a:solidFill>
                <a:latin typeface="Lato"/>
                <a:ea typeface="Lato"/>
                <a:cs typeface="Lato"/>
                <a:sym typeface="Lato"/>
              </a:rPr>
              <a:t>Agathis montana</a:t>
            </a:r>
            <a:r>
              <a:rPr lang="en" sz="1500">
                <a:solidFill>
                  <a:schemeClr val="dk1"/>
                </a:solidFill>
                <a:latin typeface="Lato"/>
                <a:ea typeface="Lato"/>
                <a:cs typeface="Lato"/>
                <a:sym typeface="Lato"/>
              </a:rPr>
              <a:t> occurrences in GBIF (a wasp)</a:t>
            </a:r>
            <a:endParaRPr sz="1500">
              <a:solidFill>
                <a:schemeClr val="dk1"/>
              </a:solidFill>
              <a:latin typeface="Lato"/>
              <a:ea typeface="Lato"/>
              <a:cs typeface="Lato"/>
              <a:sym typeface="Lato"/>
            </a:endParaRPr>
          </a:p>
          <a:p>
            <a:pPr marL="0" lvl="0" indent="0" algn="l" rtl="0">
              <a:spcBef>
                <a:spcPts val="1200"/>
              </a:spcBef>
              <a:spcAft>
                <a:spcPts val="0"/>
              </a:spcAft>
              <a:buNone/>
            </a:pPr>
            <a:endParaRPr sz="1100">
              <a:solidFill>
                <a:srgbClr val="FFFFFF"/>
              </a:solidFill>
              <a:latin typeface="Arial"/>
              <a:ea typeface="Arial"/>
              <a:cs typeface="Arial"/>
              <a:sym typeface="Arial"/>
            </a:endParaRPr>
          </a:p>
          <a:p>
            <a:pPr marL="0" lvl="0" indent="0" algn="l" rtl="0">
              <a:spcBef>
                <a:spcPts val="1200"/>
              </a:spcBef>
              <a:spcAft>
                <a:spcPts val="0"/>
              </a:spcAft>
              <a:buNone/>
            </a:pPr>
            <a:endParaRPr sz="1100">
              <a:solidFill>
                <a:srgbClr val="FFFFFF"/>
              </a:solidFill>
              <a:latin typeface="Arial"/>
              <a:ea typeface="Arial"/>
              <a:cs typeface="Arial"/>
              <a:sym typeface="Arial"/>
            </a:endParaRPr>
          </a:p>
          <a:p>
            <a:pPr marL="0" lvl="0" indent="0" algn="l" rtl="0">
              <a:spcBef>
                <a:spcPts val="1200"/>
              </a:spcBef>
              <a:spcAft>
                <a:spcPts val="0"/>
              </a:spcAft>
              <a:buNone/>
            </a:pPr>
            <a:endParaRPr sz="1100">
              <a:solidFill>
                <a:srgbClr val="FFFFFF"/>
              </a:solidFill>
              <a:latin typeface="Arial"/>
              <a:ea typeface="Arial"/>
              <a:cs typeface="Arial"/>
              <a:sym typeface="Arial"/>
            </a:endParaRPr>
          </a:p>
          <a:p>
            <a:pPr marL="0" lvl="0" indent="0" algn="l" rtl="0">
              <a:spcBef>
                <a:spcPts val="1200"/>
              </a:spcBef>
              <a:spcAft>
                <a:spcPts val="1600"/>
              </a:spcAft>
              <a:buNone/>
            </a:pPr>
            <a:endParaRPr/>
          </a:p>
        </p:txBody>
      </p:sp>
      <p:pic>
        <p:nvPicPr>
          <p:cNvPr id="1497" name="Google Shape;1497;p208"/>
          <p:cNvPicPr preferRelativeResize="0"/>
          <p:nvPr/>
        </p:nvPicPr>
        <p:blipFill>
          <a:blip r:embed="rId3">
            <a:alphaModFix/>
          </a:blip>
          <a:stretch>
            <a:fillRect/>
          </a:stretch>
        </p:blipFill>
        <p:spPr>
          <a:xfrm>
            <a:off x="4119300" y="152400"/>
            <a:ext cx="4646433"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47"/>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272" name="Google Shape;27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Biodiversity Informatics</a:t>
            </a:r>
            <a:endParaRPr/>
          </a:p>
        </p:txBody>
      </p:sp>
      <p:sp>
        <p:nvSpPr>
          <p:cNvPr id="273" name="Google Shape;273;p47"/>
          <p:cNvSpPr txBox="1">
            <a:spLocks noGrp="1"/>
          </p:cNvSpPr>
          <p:nvPr>
            <p:ph type="body" idx="1"/>
          </p:nvPr>
        </p:nvSpPr>
        <p:spPr>
          <a:xfrm>
            <a:off x="311700" y="1152475"/>
            <a:ext cx="8520600" cy="173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3F3F3"/>
              </a:buClr>
              <a:buSzPts val="1800"/>
              <a:buChar char="➔"/>
            </a:pPr>
            <a:r>
              <a:rPr lang="en" b="1" dirty="0">
                <a:solidFill>
                  <a:srgbClr val="F3F3F3"/>
                </a:solidFill>
              </a:rPr>
              <a:t>Computerized management </a:t>
            </a:r>
            <a:r>
              <a:rPr lang="en" dirty="0">
                <a:solidFill>
                  <a:srgbClr val="F3F3F3"/>
                </a:solidFill>
              </a:rPr>
              <a:t>of any aspects of Biodiversity</a:t>
            </a:r>
            <a:endParaRPr dirty="0">
              <a:solidFill>
                <a:srgbClr val="F3F3F3"/>
              </a:solidFill>
            </a:endParaRPr>
          </a:p>
          <a:p>
            <a:pPr marL="457200" lvl="0" indent="-342900" algn="l" rtl="0">
              <a:spcBef>
                <a:spcPts val="0"/>
              </a:spcBef>
              <a:spcAft>
                <a:spcPts val="0"/>
              </a:spcAft>
              <a:buSzPts val="1800"/>
              <a:buChar char="➔"/>
            </a:pPr>
            <a:r>
              <a:rPr lang="en" dirty="0"/>
              <a:t>To handle the </a:t>
            </a:r>
            <a:r>
              <a:rPr lang="en" b="1" dirty="0">
                <a:solidFill>
                  <a:srgbClr val="FFFFFF"/>
                </a:solidFill>
              </a:rPr>
              <a:t>huge amount of data</a:t>
            </a:r>
            <a:r>
              <a:rPr lang="en" dirty="0">
                <a:solidFill>
                  <a:srgbClr val="FFFFFF"/>
                </a:solidFill>
              </a:rPr>
              <a:t> </a:t>
            </a:r>
            <a:r>
              <a:rPr lang="en" dirty="0"/>
              <a:t>and </a:t>
            </a:r>
            <a:r>
              <a:rPr lang="en" dirty="0">
                <a:solidFill>
                  <a:srgbClr val="FFFFFF"/>
                </a:solidFill>
              </a:rPr>
              <a:t>information</a:t>
            </a:r>
            <a:r>
              <a:rPr lang="en" dirty="0"/>
              <a:t> generated by the study of Biodiversity</a:t>
            </a:r>
            <a:endParaRPr dirty="0"/>
          </a:p>
          <a:p>
            <a:pPr marL="457200" lvl="0" indent="-342900" algn="l" rtl="0">
              <a:spcBef>
                <a:spcPts val="0"/>
              </a:spcBef>
              <a:spcAft>
                <a:spcPts val="0"/>
              </a:spcAft>
              <a:buSzPts val="1800"/>
              <a:buChar char="➔"/>
            </a:pPr>
            <a:r>
              <a:rPr lang="en" dirty="0">
                <a:solidFill>
                  <a:srgbClr val="FFFFFF"/>
                </a:solidFill>
              </a:rPr>
              <a:t>Create </a:t>
            </a:r>
            <a:r>
              <a:rPr lang="en" b="1" dirty="0">
                <a:solidFill>
                  <a:srgbClr val="FFFFFF"/>
                </a:solidFill>
              </a:rPr>
              <a:t>global access to information</a:t>
            </a:r>
            <a:r>
              <a:rPr lang="en" dirty="0"/>
              <a:t> on biological species and their role in nature</a:t>
            </a:r>
            <a:endParaRPr dirty="0"/>
          </a:p>
          <a:p>
            <a:pPr marL="0" lvl="0" indent="0" algn="l" rtl="0">
              <a:spcBef>
                <a:spcPts val="1600"/>
              </a:spcBef>
              <a:spcAft>
                <a:spcPts val="1600"/>
              </a:spcAft>
              <a:buNone/>
            </a:pPr>
            <a:endParaRPr dirty="0"/>
          </a:p>
        </p:txBody>
      </p:sp>
      <p:sp>
        <p:nvSpPr>
          <p:cNvPr id="274" name="Google Shape;274;p47"/>
          <p:cNvSpPr txBox="1"/>
          <p:nvPr/>
        </p:nvSpPr>
        <p:spPr>
          <a:xfrm>
            <a:off x="3776225" y="3873100"/>
            <a:ext cx="5110800" cy="1222500"/>
          </a:xfrm>
          <a:prstGeom prst="rect">
            <a:avLst/>
          </a:prstGeom>
          <a:no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r>
              <a:rPr lang="en" sz="2250">
                <a:solidFill>
                  <a:srgbClr val="FFFFFF"/>
                </a:solidFill>
                <a:highlight>
                  <a:srgbClr val="207C5F"/>
                </a:highlight>
              </a:rPr>
              <a:t></a:t>
            </a:r>
            <a:r>
              <a:rPr lang="en" sz="1150">
                <a:solidFill>
                  <a:srgbClr val="FFFFFF"/>
                </a:solidFill>
                <a:highlight>
                  <a:srgbClr val="207C5F"/>
                </a:highlight>
              </a:rPr>
              <a:t>Not to confuse with “</a:t>
            </a:r>
            <a:r>
              <a:rPr lang="en" sz="1150" b="1">
                <a:solidFill>
                  <a:srgbClr val="FFFFFF"/>
                </a:solidFill>
                <a:highlight>
                  <a:srgbClr val="207C5F"/>
                </a:highlight>
              </a:rPr>
              <a:t>Bioinformatics</a:t>
            </a:r>
            <a:r>
              <a:rPr lang="en" sz="1150">
                <a:solidFill>
                  <a:srgbClr val="FFFFFF"/>
                </a:solidFill>
                <a:highlight>
                  <a:srgbClr val="207C5F"/>
                </a:highlight>
              </a:rPr>
              <a:t>”</a:t>
            </a:r>
            <a:br>
              <a:rPr lang="en" sz="2250">
                <a:solidFill>
                  <a:srgbClr val="FFFFFF"/>
                </a:solidFill>
                <a:highlight>
                  <a:srgbClr val="207C5F"/>
                </a:highlight>
              </a:rPr>
            </a:br>
            <a:r>
              <a:rPr lang="en" sz="1150">
                <a:solidFill>
                  <a:srgbClr val="FFFFFF"/>
                </a:solidFill>
                <a:highlight>
                  <a:srgbClr val="207C5F"/>
                </a:highlight>
              </a:rPr>
              <a:t>◦interdisciplinary field that develops and improves on methods for storing, retrieving, organizing and analyzing biological data. (sequence analysis, genome annotation, protein expression analysis…</a:t>
            </a:r>
            <a:endParaRPr sz="1150">
              <a:solidFill>
                <a:srgbClr val="FFFFFF"/>
              </a:solidFill>
              <a:highlight>
                <a:srgbClr val="207C5F"/>
              </a:highlight>
            </a:endParaRPr>
          </a:p>
        </p:txBody>
      </p:sp>
      <p:pic>
        <p:nvPicPr>
          <p:cNvPr id="275" name="Google Shape;275;p47"/>
          <p:cNvPicPr preferRelativeResize="0"/>
          <p:nvPr/>
        </p:nvPicPr>
        <p:blipFill>
          <a:blip r:embed="rId4">
            <a:alphaModFix/>
          </a:blip>
          <a:stretch>
            <a:fillRect/>
          </a:stretch>
        </p:blipFill>
        <p:spPr>
          <a:xfrm>
            <a:off x="933325" y="2613900"/>
            <a:ext cx="2405601" cy="2413551"/>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209"/>
          <p:cNvSpPr txBox="1">
            <a:spLocks noGrp="1"/>
          </p:cNvSpPr>
          <p:nvPr>
            <p:ph type="body" idx="1"/>
          </p:nvPr>
        </p:nvSpPr>
        <p:spPr>
          <a:xfrm>
            <a:off x="311700" y="545625"/>
            <a:ext cx="3655200" cy="364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solidFill>
                  <a:schemeClr val="dk1"/>
                </a:solidFill>
                <a:latin typeface="Arial"/>
                <a:ea typeface="Arial"/>
                <a:cs typeface="Arial"/>
                <a:sym typeface="Arial"/>
              </a:rPr>
              <a:t>Explore species</a:t>
            </a:r>
            <a:endParaRPr sz="1700" b="1">
              <a:solidFill>
                <a:schemeClr val="dk1"/>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The </a:t>
            </a:r>
            <a:r>
              <a:rPr lang="en" sz="1100" u="sng">
                <a:solidFill>
                  <a:srgbClr val="FFFFFF"/>
                </a:solidFill>
                <a:latin typeface="Arial"/>
                <a:ea typeface="Arial"/>
                <a:cs typeface="Arial"/>
                <a:sym typeface="Arial"/>
                <a:hlinkClick r:id="rId3"/>
              </a:rPr>
              <a:t>species area</a:t>
            </a:r>
            <a:r>
              <a:rPr lang="en" sz="1100">
                <a:solidFill>
                  <a:srgbClr val="FFFFFF"/>
                </a:solidFill>
                <a:latin typeface="Arial"/>
                <a:ea typeface="Arial"/>
                <a:cs typeface="Arial"/>
                <a:sym typeface="Arial"/>
              </a:rPr>
              <a:t>  provides access to the data available for different groups of organisms. Just like the occurrences above, access to this information can be filtered.  The following filter options are available in the 'Simple' mode:</a:t>
            </a:r>
            <a:endParaRPr sz="1100">
              <a:solidFill>
                <a:srgbClr val="FFFFFF"/>
              </a:solidFill>
              <a:latin typeface="Arial"/>
              <a:ea typeface="Arial"/>
              <a:cs typeface="Arial"/>
              <a:sym typeface="Arial"/>
            </a:endParaRPr>
          </a:p>
          <a:p>
            <a:pPr marL="457200" lvl="0" indent="-298450" algn="l" rtl="0">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rank</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status</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higher taxon</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issues and flags</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The taxonomic classification used to access the data is built by GBIF from diverse sources and it is called the </a:t>
            </a:r>
            <a:r>
              <a:rPr lang="en" sz="1100" u="sng">
                <a:solidFill>
                  <a:srgbClr val="FFFFFF"/>
                </a:solidFill>
                <a:latin typeface="Arial"/>
                <a:ea typeface="Arial"/>
                <a:cs typeface="Arial"/>
                <a:sym typeface="Arial"/>
                <a:hlinkClick r:id="rId4"/>
              </a:rPr>
              <a:t>GBIF</a:t>
            </a:r>
            <a:r>
              <a:rPr lang="en" sz="1100" u="sng">
                <a:solidFill>
                  <a:srgbClr val="FFFFFF"/>
                </a:solidFill>
                <a:latin typeface="Arial"/>
                <a:ea typeface="Arial"/>
                <a:cs typeface="Arial"/>
                <a:sym typeface="Arial"/>
                <a:hlinkClick r:id="rId5"/>
              </a:rPr>
              <a:t> Backbone Taxonomy</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marL="0" lvl="0" indent="0" algn="l" rtl="0">
              <a:spcBef>
                <a:spcPts val="1200"/>
              </a:spcBef>
              <a:spcAft>
                <a:spcPts val="0"/>
              </a:spcAft>
              <a:buNone/>
            </a:pPr>
            <a:endParaRPr sz="1100">
              <a:solidFill>
                <a:srgbClr val="FFFFFF"/>
              </a:solidFill>
              <a:latin typeface="Arial"/>
              <a:ea typeface="Arial"/>
              <a:cs typeface="Arial"/>
              <a:sym typeface="Arial"/>
            </a:endParaRPr>
          </a:p>
          <a:p>
            <a:pPr marL="0" lvl="0" indent="0" algn="l" rtl="0">
              <a:spcBef>
                <a:spcPts val="1200"/>
              </a:spcBef>
              <a:spcAft>
                <a:spcPts val="1600"/>
              </a:spcAft>
              <a:buNone/>
            </a:pPr>
            <a:endParaRPr/>
          </a:p>
        </p:txBody>
      </p:sp>
      <p:pic>
        <p:nvPicPr>
          <p:cNvPr id="1503" name="Google Shape;1503;p209"/>
          <p:cNvPicPr preferRelativeResize="0"/>
          <p:nvPr/>
        </p:nvPicPr>
        <p:blipFill>
          <a:blip r:embed="rId6">
            <a:alphaModFix/>
          </a:blip>
          <a:stretch>
            <a:fillRect/>
          </a:stretch>
        </p:blipFill>
        <p:spPr>
          <a:xfrm>
            <a:off x="4008300" y="913550"/>
            <a:ext cx="4872300" cy="291154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210"/>
          <p:cNvSpPr txBox="1">
            <a:spLocks noGrp="1"/>
          </p:cNvSpPr>
          <p:nvPr>
            <p:ph type="body" idx="1"/>
          </p:nvPr>
        </p:nvSpPr>
        <p:spPr>
          <a:xfrm>
            <a:off x="326500" y="256000"/>
            <a:ext cx="3655200" cy="483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solidFill>
                  <a:schemeClr val="dk1"/>
                </a:solidFill>
                <a:latin typeface="Arial"/>
                <a:ea typeface="Arial"/>
                <a:cs typeface="Arial"/>
                <a:sym typeface="Arial"/>
              </a:rPr>
              <a:t>Explore species</a:t>
            </a:r>
            <a:endParaRPr sz="1700" b="1">
              <a:solidFill>
                <a:schemeClr val="dk1"/>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After selecting a result from the species search page, additional detail is displayed. As well as providing easy access to the occurrences published via </a:t>
            </a:r>
            <a:r>
              <a:rPr lang="en" sz="1100" u="sng">
                <a:solidFill>
                  <a:srgbClr val="FFFFFF"/>
                </a:solidFill>
                <a:latin typeface="Arial"/>
                <a:ea typeface="Arial"/>
                <a:cs typeface="Arial"/>
                <a:sym typeface="Arial"/>
                <a:hlinkClick r:id="rId3"/>
              </a:rPr>
              <a:t>GBIF</a:t>
            </a:r>
            <a:r>
              <a:rPr lang="en" sz="1100">
                <a:solidFill>
                  <a:srgbClr val="FFFFFF"/>
                </a:solidFill>
                <a:latin typeface="Arial"/>
                <a:ea typeface="Arial"/>
                <a:cs typeface="Arial"/>
                <a:sym typeface="Arial"/>
              </a:rPr>
              <a:t> for a given taxon or group (in green), this section provides additional information (when available): descriptions, multimedia resources, type information, associated bibliography, and links to other platforms serving additional information about the taxon.</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Search this on gbif.org</a:t>
            </a:r>
            <a:endParaRPr sz="1100">
              <a:solidFill>
                <a:srgbClr val="FFFFFF"/>
              </a:solidFill>
              <a:latin typeface="Arial"/>
              <a:ea typeface="Arial"/>
              <a:cs typeface="Arial"/>
              <a:sym typeface="Arial"/>
            </a:endParaRPr>
          </a:p>
          <a:p>
            <a:pPr marL="457200" lvl="0" indent="-323850" algn="l" rtl="0">
              <a:spcBef>
                <a:spcPts val="1200"/>
              </a:spcBef>
              <a:spcAft>
                <a:spcPts val="0"/>
              </a:spcAft>
              <a:buClr>
                <a:schemeClr val="dk1"/>
              </a:buClr>
              <a:buSzPts val="1500"/>
              <a:buFont typeface="Lato"/>
              <a:buChar char="●"/>
            </a:pPr>
            <a:r>
              <a:rPr lang="en" sz="1500">
                <a:solidFill>
                  <a:schemeClr val="dk1"/>
                </a:solidFill>
                <a:latin typeface="Lato"/>
                <a:ea typeface="Lato"/>
                <a:cs typeface="Lato"/>
                <a:sym typeface="Lato"/>
              </a:rPr>
              <a:t>Look for Polypodium virginianum</a:t>
            </a:r>
            <a:endParaRPr sz="1500">
              <a:solidFill>
                <a:schemeClr val="dk1"/>
              </a:solidFill>
              <a:latin typeface="Lato"/>
              <a:ea typeface="Lato"/>
              <a:cs typeface="Lato"/>
              <a:sym typeface="Lato"/>
            </a:endParaRPr>
          </a:p>
          <a:p>
            <a:pPr marL="457200" lvl="0" indent="-323850" algn="l" rtl="0">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How many infraspecies you can find on GBIF</a:t>
            </a:r>
            <a:endParaRPr sz="1500">
              <a:solidFill>
                <a:schemeClr val="dk1"/>
              </a:solidFill>
              <a:latin typeface="Lato"/>
              <a:ea typeface="Lato"/>
              <a:cs typeface="Lato"/>
              <a:sym typeface="Lato"/>
            </a:endParaRPr>
          </a:p>
          <a:p>
            <a:pPr marL="457200" lvl="0" indent="-323850" algn="l" rtl="0">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Give one synonym</a:t>
            </a:r>
            <a:endParaRPr sz="1500">
              <a:solidFill>
                <a:schemeClr val="dk1"/>
              </a:solidFill>
              <a:latin typeface="Lato"/>
              <a:ea typeface="Lato"/>
              <a:cs typeface="Lato"/>
              <a:sym typeface="Lato"/>
            </a:endParaRPr>
          </a:p>
          <a:p>
            <a:pPr marL="457200" lvl="0" indent="-323850" algn="l" rtl="0">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Vernacular name in “English, Swedish and German”</a:t>
            </a:r>
            <a:endParaRPr sz="1500">
              <a:solidFill>
                <a:schemeClr val="dk1"/>
              </a:solidFill>
              <a:latin typeface="Lato"/>
              <a:ea typeface="Lato"/>
              <a:cs typeface="Lato"/>
              <a:sym typeface="Lato"/>
            </a:endParaRPr>
          </a:p>
          <a:p>
            <a:pPr marL="457200" lvl="0" indent="-323850" algn="l" rtl="0">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Where can you find the Holotype? (Occurrences TypeStatus)</a:t>
            </a:r>
            <a:endParaRPr sz="1100">
              <a:solidFill>
                <a:srgbClr val="FFFFFF"/>
              </a:solidFill>
              <a:latin typeface="Arial"/>
              <a:ea typeface="Arial"/>
              <a:cs typeface="Arial"/>
              <a:sym typeface="Arial"/>
            </a:endParaRPr>
          </a:p>
          <a:p>
            <a:pPr marL="0" lvl="0" indent="0" algn="l" rtl="0">
              <a:spcBef>
                <a:spcPts val="1200"/>
              </a:spcBef>
              <a:spcAft>
                <a:spcPts val="0"/>
              </a:spcAft>
              <a:buNone/>
            </a:pPr>
            <a:endParaRPr sz="1100">
              <a:solidFill>
                <a:srgbClr val="FFFFFF"/>
              </a:solidFill>
              <a:latin typeface="Arial"/>
              <a:ea typeface="Arial"/>
              <a:cs typeface="Arial"/>
              <a:sym typeface="Arial"/>
            </a:endParaRPr>
          </a:p>
          <a:p>
            <a:pPr marL="0" lvl="0" indent="0" algn="l" rtl="0">
              <a:spcBef>
                <a:spcPts val="1200"/>
              </a:spcBef>
              <a:spcAft>
                <a:spcPts val="0"/>
              </a:spcAft>
              <a:buNone/>
            </a:pPr>
            <a:endParaRPr sz="1100">
              <a:solidFill>
                <a:srgbClr val="FFFFFF"/>
              </a:solidFill>
              <a:latin typeface="Arial"/>
              <a:ea typeface="Arial"/>
              <a:cs typeface="Arial"/>
              <a:sym typeface="Arial"/>
            </a:endParaRPr>
          </a:p>
          <a:p>
            <a:pPr marL="0" lvl="0" indent="0" algn="l" rtl="0">
              <a:spcBef>
                <a:spcPts val="1200"/>
              </a:spcBef>
              <a:spcAft>
                <a:spcPts val="1600"/>
              </a:spcAft>
              <a:buNone/>
            </a:pPr>
            <a:endParaRPr/>
          </a:p>
        </p:txBody>
      </p:sp>
      <p:pic>
        <p:nvPicPr>
          <p:cNvPr id="1509" name="Google Shape;1509;p210"/>
          <p:cNvPicPr preferRelativeResize="0"/>
          <p:nvPr/>
        </p:nvPicPr>
        <p:blipFill>
          <a:blip r:embed="rId4">
            <a:alphaModFix/>
          </a:blip>
          <a:stretch>
            <a:fillRect/>
          </a:stretch>
        </p:blipFill>
        <p:spPr>
          <a:xfrm>
            <a:off x="4119300" y="152400"/>
            <a:ext cx="4814553" cy="4838698"/>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211"/>
          <p:cNvSpPr txBox="1">
            <a:spLocks noGrp="1"/>
          </p:cNvSpPr>
          <p:nvPr>
            <p:ph type="body" idx="1"/>
          </p:nvPr>
        </p:nvSpPr>
        <p:spPr>
          <a:xfrm>
            <a:off x="326500" y="256000"/>
            <a:ext cx="3655200" cy="483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solidFill>
                  <a:schemeClr val="dk1"/>
                </a:solidFill>
                <a:latin typeface="Arial"/>
                <a:ea typeface="Arial"/>
                <a:cs typeface="Arial"/>
                <a:sym typeface="Arial"/>
              </a:rPr>
              <a:t>Explore species</a:t>
            </a:r>
            <a:endParaRPr sz="1700" b="1">
              <a:solidFill>
                <a:schemeClr val="dk1"/>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Look up your favourite species on GBIF.org.  How is it represented in the GBIF backbone taxonomy? How many checklist datasets does it appear in? Are there occurrences of this species available from GBIF.org? Do any of the records have images or other multimedia? </a:t>
            </a:r>
            <a:endParaRPr sz="1100">
              <a:solidFill>
                <a:srgbClr val="FFFFFF"/>
              </a:solidFill>
              <a:latin typeface="Arial"/>
              <a:ea typeface="Arial"/>
              <a:cs typeface="Arial"/>
              <a:sym typeface="Arial"/>
            </a:endParaRPr>
          </a:p>
          <a:p>
            <a:pPr marL="0" lvl="0" indent="0" algn="l" rtl="0">
              <a:spcBef>
                <a:spcPts val="1200"/>
              </a:spcBef>
              <a:spcAft>
                <a:spcPts val="1600"/>
              </a:spcAft>
              <a:buNone/>
            </a:pPr>
            <a:endParaRPr/>
          </a:p>
        </p:txBody>
      </p:sp>
      <p:pic>
        <p:nvPicPr>
          <p:cNvPr id="1515" name="Google Shape;1515;p211">
            <a:hlinkClick r:id="rId3"/>
          </p:cNvPr>
          <p:cNvPicPr preferRelativeResize="0"/>
          <p:nvPr/>
        </p:nvPicPr>
        <p:blipFill>
          <a:blip r:embed="rId4">
            <a:alphaModFix/>
          </a:blip>
          <a:stretch>
            <a:fillRect/>
          </a:stretch>
        </p:blipFill>
        <p:spPr>
          <a:xfrm>
            <a:off x="3981700" y="787950"/>
            <a:ext cx="4857500" cy="3681074"/>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212"/>
          <p:cNvSpPr txBox="1">
            <a:spLocks noGrp="1"/>
          </p:cNvSpPr>
          <p:nvPr>
            <p:ph type="body" idx="1"/>
          </p:nvPr>
        </p:nvSpPr>
        <p:spPr>
          <a:xfrm>
            <a:off x="326500" y="256000"/>
            <a:ext cx="3655200" cy="483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solidFill>
                  <a:schemeClr val="dk1"/>
                </a:solidFill>
                <a:latin typeface="Arial"/>
                <a:ea typeface="Arial"/>
                <a:cs typeface="Arial"/>
                <a:sym typeface="Arial"/>
              </a:rPr>
              <a:t>Explore citations &amp; datasets</a:t>
            </a:r>
            <a:endParaRPr sz="1700" b="1">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sz="1700" b="1">
              <a:solidFill>
                <a:schemeClr val="dk1"/>
              </a:solidFill>
              <a:latin typeface="Arial"/>
              <a:ea typeface="Arial"/>
              <a:cs typeface="Arial"/>
              <a:sym typeface="Arial"/>
            </a:endParaRPr>
          </a:p>
          <a:p>
            <a:pPr marL="0" lvl="0" indent="0" algn="l" rtl="0">
              <a:lnSpc>
                <a:spcPct val="100000"/>
              </a:lnSpc>
              <a:spcBef>
                <a:spcPts val="0"/>
              </a:spcBef>
              <a:spcAft>
                <a:spcPts val="0"/>
              </a:spcAft>
              <a:buNone/>
            </a:pPr>
            <a:r>
              <a:rPr lang="en" sz="1100">
                <a:solidFill>
                  <a:srgbClr val="FFFFFF"/>
                </a:solidFill>
                <a:latin typeface="Arial"/>
                <a:ea typeface="Arial"/>
                <a:cs typeface="Arial"/>
                <a:sym typeface="Arial"/>
              </a:rPr>
              <a:t>One of the most valuable features of GBIF.org for data publishers is the ability to track when the data they have published are cited in research. This can help make the case for data mobilization by demonstrating how data can be reused in support of research on biodiversity, often on scales where collecting or sampling wouldn't otherwise have been possible. This is made possible by citing a </a:t>
            </a:r>
            <a:r>
              <a:rPr lang="en" sz="1100">
                <a:solidFill>
                  <a:srgbClr val="FFFFFF"/>
                </a:solidFill>
                <a:uFill>
                  <a:noFill/>
                </a:uFill>
                <a:latin typeface="Arial"/>
                <a:ea typeface="Arial"/>
                <a:cs typeface="Arial"/>
                <a:sym typeface="Arial"/>
                <a:hlinkClick r:id="rId3"/>
              </a:rPr>
              <a:t>DOI</a:t>
            </a:r>
            <a:r>
              <a:rPr lang="en" sz="1100">
                <a:solidFill>
                  <a:srgbClr val="FFFFFF"/>
                </a:solidFill>
                <a:latin typeface="Arial"/>
                <a:ea typeface="Arial"/>
                <a:cs typeface="Arial"/>
                <a:sym typeface="Arial"/>
              </a:rPr>
              <a:t> - Digital Object Identifier - that is provided when you download datasets from GBIF. Using the </a:t>
            </a:r>
            <a:r>
              <a:rPr lang="en" sz="1100">
                <a:solidFill>
                  <a:srgbClr val="FFFFFF"/>
                </a:solidFill>
                <a:uFill>
                  <a:noFill/>
                </a:uFill>
                <a:latin typeface="Arial"/>
                <a:ea typeface="Arial"/>
                <a:cs typeface="Arial"/>
                <a:sym typeface="Arial"/>
                <a:hlinkClick r:id="rId3"/>
              </a:rPr>
              <a:t>DOI</a:t>
            </a:r>
            <a:r>
              <a:rPr lang="en" sz="1100">
                <a:solidFill>
                  <a:srgbClr val="FFFFFF"/>
                </a:solidFill>
                <a:latin typeface="Arial"/>
                <a:ea typeface="Arial"/>
                <a:cs typeface="Arial"/>
                <a:sym typeface="Arial"/>
              </a:rPr>
              <a:t> when citing the use of data accessed through GBIF also contributes to the reproducibility of the research, as anyone can return to see exactly which records were downloaded and used in the analysis. It is essential that any user of GBIF.org is familiar with the </a:t>
            </a:r>
            <a:r>
              <a:rPr lang="en" sz="1100" u="sng">
                <a:solidFill>
                  <a:srgbClr val="FFFFFF"/>
                </a:solidFill>
                <a:latin typeface="Arial"/>
                <a:ea typeface="Arial"/>
                <a:cs typeface="Arial"/>
                <a:sym typeface="Arial"/>
                <a:hlinkClick r:id="rId4"/>
              </a:rPr>
              <a:t>citation practices</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FFFFFF"/>
              </a:solidFill>
              <a:latin typeface="Arial"/>
              <a:ea typeface="Arial"/>
              <a:cs typeface="Arial"/>
              <a:sym typeface="Arial"/>
            </a:endParaRPr>
          </a:p>
          <a:p>
            <a:pPr marL="0" lvl="0" indent="0" algn="l" rtl="0">
              <a:lnSpc>
                <a:spcPct val="100000"/>
              </a:lnSpc>
              <a:spcBef>
                <a:spcPts val="0"/>
              </a:spcBef>
              <a:spcAft>
                <a:spcPts val="0"/>
              </a:spcAft>
              <a:buNone/>
            </a:pPr>
            <a:r>
              <a:rPr lang="en" sz="1100">
                <a:solidFill>
                  <a:srgbClr val="FFFFFF"/>
                </a:solidFill>
                <a:latin typeface="Arial"/>
                <a:ea typeface="Arial"/>
                <a:cs typeface="Arial"/>
                <a:sym typeface="Arial"/>
              </a:rPr>
              <a:t>Read the citation  guidelines on gbif.org</a:t>
            </a:r>
            <a:endParaRPr sz="1100">
              <a:solidFill>
                <a:srgbClr val="FFFFFF"/>
              </a:solidFill>
              <a:latin typeface="Arial"/>
              <a:ea typeface="Arial"/>
              <a:cs typeface="Arial"/>
              <a:sym typeface="Arial"/>
            </a:endParaRPr>
          </a:p>
          <a:p>
            <a:pPr marL="0" lvl="0" indent="0" algn="l" rtl="0">
              <a:spcBef>
                <a:spcPts val="0"/>
              </a:spcBef>
              <a:spcAft>
                <a:spcPts val="1600"/>
              </a:spcAft>
              <a:buNone/>
            </a:pPr>
            <a:endParaRPr/>
          </a:p>
        </p:txBody>
      </p:sp>
      <p:pic>
        <p:nvPicPr>
          <p:cNvPr id="1521" name="Google Shape;1521;p212"/>
          <p:cNvPicPr preferRelativeResize="0"/>
          <p:nvPr/>
        </p:nvPicPr>
        <p:blipFill>
          <a:blip r:embed="rId5">
            <a:alphaModFix/>
          </a:blip>
          <a:stretch>
            <a:fillRect/>
          </a:stretch>
        </p:blipFill>
        <p:spPr>
          <a:xfrm>
            <a:off x="4023250" y="869225"/>
            <a:ext cx="4857501" cy="414139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213"/>
          <p:cNvSpPr txBox="1">
            <a:spLocks noGrp="1"/>
          </p:cNvSpPr>
          <p:nvPr>
            <p:ph type="body" idx="1"/>
          </p:nvPr>
        </p:nvSpPr>
        <p:spPr>
          <a:xfrm>
            <a:off x="326500" y="256000"/>
            <a:ext cx="3655200" cy="483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solidFill>
                  <a:schemeClr val="dk1"/>
                </a:solidFill>
                <a:latin typeface="Arial"/>
                <a:ea typeface="Arial"/>
                <a:cs typeface="Arial"/>
                <a:sym typeface="Arial"/>
              </a:rPr>
              <a:t>Explore citations &amp; datasets</a:t>
            </a:r>
            <a:endParaRPr sz="1700" b="1">
              <a:solidFill>
                <a:schemeClr val="dk1"/>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The </a:t>
            </a:r>
            <a:r>
              <a:rPr lang="en" sz="1100" u="sng">
                <a:solidFill>
                  <a:srgbClr val="FFFFFF"/>
                </a:solidFill>
                <a:latin typeface="Arial"/>
                <a:ea typeface="Arial"/>
                <a:cs typeface="Arial"/>
                <a:sym typeface="Arial"/>
                <a:hlinkClick r:id="rId3"/>
              </a:rPr>
              <a:t>dataset search page</a:t>
            </a:r>
            <a:r>
              <a:rPr lang="en" sz="1100">
                <a:solidFill>
                  <a:srgbClr val="FFFFFF"/>
                </a:solidFill>
                <a:latin typeface="Arial"/>
                <a:ea typeface="Arial"/>
                <a:cs typeface="Arial"/>
                <a:sym typeface="Arial"/>
              </a:rPr>
              <a:t> provides access to a search interface and a simple filter mechanism similar to the ones already seen for occurrences and species. </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The detail on a dataset page displays basic information based on the metadata provided by the data owners at the time of </a:t>
            </a:r>
            <a:r>
              <a:rPr lang="en" sz="1100">
                <a:solidFill>
                  <a:srgbClr val="FFFFFF"/>
                </a:solidFill>
                <a:uFill>
                  <a:noFill/>
                </a:uFill>
                <a:latin typeface="Arial"/>
                <a:ea typeface="Arial"/>
                <a:cs typeface="Arial"/>
                <a:sym typeface="Arial"/>
                <a:hlinkClick r:id="rId4"/>
              </a:rPr>
              <a:t>publishing</a:t>
            </a:r>
            <a:r>
              <a:rPr lang="en" sz="1100">
                <a:solidFill>
                  <a:srgbClr val="FFFFFF"/>
                </a:solidFill>
                <a:latin typeface="Arial"/>
                <a:ea typeface="Arial"/>
                <a:cs typeface="Arial"/>
                <a:sym typeface="Arial"/>
              </a:rPr>
              <a:t>. It includes links to access the contents of the dataset in different formats. You can click on the citations box to see how the data have been used in research. The rest of the tabs in the page provide important information such as links to projects, metrics on the contents of the dataset, any issues detected, access statistics and content summaries.</a:t>
            </a:r>
            <a:endParaRPr sz="1100">
              <a:solidFill>
                <a:srgbClr val="FFFFFF"/>
              </a:solidFill>
              <a:latin typeface="Arial"/>
              <a:ea typeface="Arial"/>
              <a:cs typeface="Arial"/>
              <a:sym typeface="Arial"/>
            </a:endParaRPr>
          </a:p>
          <a:p>
            <a:pPr marL="0" lvl="0" indent="0" algn="l" rtl="0">
              <a:lnSpc>
                <a:spcPct val="100000"/>
              </a:lnSpc>
              <a:spcBef>
                <a:spcPts val="1200"/>
              </a:spcBef>
              <a:spcAft>
                <a:spcPts val="0"/>
              </a:spcAft>
              <a:buNone/>
            </a:pPr>
            <a:endParaRPr sz="1700" b="1">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sz="1700" b="1">
              <a:solidFill>
                <a:schemeClr val="dk1"/>
              </a:solidFill>
              <a:latin typeface="Arial"/>
              <a:ea typeface="Arial"/>
              <a:cs typeface="Arial"/>
              <a:sym typeface="Arial"/>
            </a:endParaRPr>
          </a:p>
          <a:p>
            <a:pPr marL="0" lvl="0" indent="0" algn="l" rtl="0">
              <a:spcBef>
                <a:spcPts val="0"/>
              </a:spcBef>
              <a:spcAft>
                <a:spcPts val="1600"/>
              </a:spcAft>
              <a:buNone/>
            </a:pPr>
            <a:endParaRPr/>
          </a:p>
        </p:txBody>
      </p:sp>
      <p:pic>
        <p:nvPicPr>
          <p:cNvPr id="1527" name="Google Shape;1527;p213"/>
          <p:cNvPicPr preferRelativeResize="0"/>
          <p:nvPr/>
        </p:nvPicPr>
        <p:blipFill>
          <a:blip r:embed="rId5">
            <a:alphaModFix/>
          </a:blip>
          <a:stretch>
            <a:fillRect/>
          </a:stretch>
        </p:blipFill>
        <p:spPr>
          <a:xfrm>
            <a:off x="4371400" y="384275"/>
            <a:ext cx="4501501" cy="43527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2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3" name="Google Shape;1533;p2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pic>
        <p:nvPicPr>
          <p:cNvPr id="1538" name="Google Shape;1538;p215"/>
          <p:cNvPicPr preferRelativeResize="0"/>
          <p:nvPr/>
        </p:nvPicPr>
        <p:blipFill>
          <a:blip r:embed="rId3">
            <a:alphaModFix/>
          </a:blip>
          <a:stretch>
            <a:fillRect/>
          </a:stretch>
        </p:blipFill>
        <p:spPr>
          <a:xfrm>
            <a:off x="0" y="1268996"/>
            <a:ext cx="9144000" cy="3003308"/>
          </a:xfrm>
          <a:prstGeom prst="rect">
            <a:avLst/>
          </a:prstGeom>
          <a:noFill/>
          <a:ln>
            <a:noFill/>
          </a:ln>
          <a:effectLst>
            <a:reflection stA="20000" endPos="30000" dist="38100" dir="5400000" fadeDir="5400012" sy="-100000" algn="bl" rotWithShape="0"/>
          </a:effectLst>
        </p:spPr>
      </p:pic>
      <p:sp>
        <p:nvSpPr>
          <p:cNvPr id="1539" name="Google Shape;1539;p215"/>
          <p:cNvSpPr txBox="1">
            <a:spLocks noGrp="1"/>
          </p:cNvSpPr>
          <p:nvPr>
            <p:ph type="title"/>
          </p:nvPr>
        </p:nvSpPr>
        <p:spPr>
          <a:xfrm>
            <a:off x="311700" y="42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www.gbif.org</a:t>
            </a:r>
            <a:endParaRPr/>
          </a:p>
        </p:txBody>
      </p:sp>
      <p:sp>
        <p:nvSpPr>
          <p:cNvPr id="1540" name="Google Shape;1540;p215"/>
          <p:cNvSpPr txBox="1">
            <a:spLocks noGrp="1"/>
          </p:cNvSpPr>
          <p:nvPr>
            <p:ph type="body" idx="1"/>
          </p:nvPr>
        </p:nvSpPr>
        <p:spPr>
          <a:xfrm>
            <a:off x="311700" y="1152475"/>
            <a:ext cx="4260300" cy="37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3F3F3"/>
                </a:solidFill>
              </a:rPr>
              <a:t>Portal search</a:t>
            </a:r>
            <a:endParaRPr sz="2400" b="1">
              <a:solidFill>
                <a:srgbClr val="F3F3F3"/>
              </a:solidFill>
            </a:endParaRPr>
          </a:p>
          <a:p>
            <a:pPr marL="457200" lvl="0" indent="-342900" algn="l" rtl="0">
              <a:spcBef>
                <a:spcPts val="1600"/>
              </a:spcBef>
              <a:spcAft>
                <a:spcPts val="0"/>
              </a:spcAft>
              <a:buSzPts val="1800"/>
              <a:buChar char="●"/>
            </a:pPr>
            <a:r>
              <a:rPr lang="en" sz="1800" u="sng">
                <a:solidFill>
                  <a:schemeClr val="hlink"/>
                </a:solidFill>
                <a:hlinkClick r:id="rId4"/>
              </a:rPr>
              <a:t>Occurrences</a:t>
            </a:r>
            <a:endParaRPr sz="1800"/>
          </a:p>
          <a:p>
            <a:pPr marL="457200" lvl="0" indent="-342900" algn="l" rtl="0">
              <a:spcBef>
                <a:spcPts val="0"/>
              </a:spcBef>
              <a:spcAft>
                <a:spcPts val="0"/>
              </a:spcAft>
              <a:buSzPts val="1800"/>
              <a:buChar char="●"/>
            </a:pPr>
            <a:r>
              <a:rPr lang="en" sz="1800" u="sng">
                <a:solidFill>
                  <a:schemeClr val="hlink"/>
                </a:solidFill>
                <a:hlinkClick r:id="rId5"/>
              </a:rPr>
              <a:t>Species</a:t>
            </a:r>
            <a:endParaRPr sz="1800"/>
          </a:p>
          <a:p>
            <a:pPr marL="457200" lvl="0" indent="-342900" algn="l" rtl="0">
              <a:spcBef>
                <a:spcPts val="0"/>
              </a:spcBef>
              <a:spcAft>
                <a:spcPts val="0"/>
              </a:spcAft>
              <a:buSzPts val="1800"/>
              <a:buChar char="●"/>
            </a:pPr>
            <a:r>
              <a:rPr lang="en" sz="1800" u="sng">
                <a:solidFill>
                  <a:schemeClr val="hlink"/>
                </a:solidFill>
                <a:hlinkClick r:id="rId6"/>
              </a:rPr>
              <a:t>Datasets</a:t>
            </a:r>
            <a:endParaRPr sz="1800"/>
          </a:p>
          <a:p>
            <a:pPr marL="457200" lvl="0" indent="-342900" algn="l" rtl="0">
              <a:spcBef>
                <a:spcPts val="0"/>
              </a:spcBef>
              <a:spcAft>
                <a:spcPts val="0"/>
              </a:spcAft>
              <a:buSzPts val="1800"/>
              <a:buChar char="●"/>
            </a:pPr>
            <a:r>
              <a:rPr lang="en" sz="1800" u="sng">
                <a:solidFill>
                  <a:schemeClr val="hlink"/>
                </a:solidFill>
                <a:hlinkClick r:id="rId7"/>
              </a:rPr>
              <a:t>Publishers</a:t>
            </a:r>
            <a:endParaRPr sz="1800"/>
          </a:p>
          <a:p>
            <a:pPr marL="0" lvl="0" indent="0" algn="l" rtl="0">
              <a:spcBef>
                <a:spcPts val="1600"/>
              </a:spcBef>
              <a:spcAft>
                <a:spcPts val="0"/>
              </a:spcAft>
              <a:buNone/>
            </a:pPr>
            <a:r>
              <a:rPr lang="en" sz="2400" b="1">
                <a:solidFill>
                  <a:srgbClr val="EFEFEF"/>
                </a:solidFill>
              </a:rPr>
              <a:t>Other</a:t>
            </a:r>
            <a:endParaRPr sz="2400" b="1">
              <a:solidFill>
                <a:srgbClr val="EFEFEF"/>
              </a:solidFill>
            </a:endParaRPr>
          </a:p>
          <a:p>
            <a:pPr marL="457200" lvl="0" indent="-342900" algn="l" rtl="0">
              <a:spcBef>
                <a:spcPts val="1600"/>
              </a:spcBef>
              <a:spcAft>
                <a:spcPts val="0"/>
              </a:spcAft>
              <a:buClr>
                <a:srgbClr val="EFEFEF"/>
              </a:buClr>
              <a:buSzPts val="1800"/>
              <a:buChar char="●"/>
            </a:pPr>
            <a:r>
              <a:rPr lang="en" sz="1800" u="sng">
                <a:solidFill>
                  <a:schemeClr val="hlink"/>
                </a:solidFill>
                <a:hlinkClick r:id="rId8"/>
              </a:rPr>
              <a:t>Trends</a:t>
            </a:r>
            <a:endParaRPr sz="1800">
              <a:solidFill>
                <a:srgbClr val="EFEFEF"/>
              </a:solidFill>
            </a:endParaRPr>
          </a:p>
          <a:p>
            <a:pPr marL="457200" lvl="0" indent="-342900" algn="l" rtl="0">
              <a:spcBef>
                <a:spcPts val="0"/>
              </a:spcBef>
              <a:spcAft>
                <a:spcPts val="0"/>
              </a:spcAft>
              <a:buClr>
                <a:srgbClr val="EFEFEF"/>
              </a:buClr>
              <a:buSzPts val="1800"/>
              <a:buChar char="●"/>
            </a:pPr>
            <a:r>
              <a:rPr lang="en" sz="1800" u="sng">
                <a:solidFill>
                  <a:schemeClr val="hlink"/>
                </a:solidFill>
                <a:hlinkClick r:id="rId9"/>
              </a:rPr>
              <a:t>Citation guidelines</a:t>
            </a:r>
            <a:endParaRPr sz="1800">
              <a:solidFill>
                <a:srgbClr val="EFEFEF"/>
              </a:solidFill>
            </a:endParaRPr>
          </a:p>
          <a:p>
            <a:pPr marL="457200" lvl="0" indent="-342900" algn="l" rtl="0">
              <a:spcBef>
                <a:spcPts val="0"/>
              </a:spcBef>
              <a:spcAft>
                <a:spcPts val="0"/>
              </a:spcAft>
              <a:buClr>
                <a:srgbClr val="EFEFEF"/>
              </a:buClr>
              <a:buSzPts val="1800"/>
              <a:buChar char="●"/>
            </a:pPr>
            <a:r>
              <a:rPr lang="en" sz="1800" u="sng">
                <a:solidFill>
                  <a:schemeClr val="hlink"/>
                </a:solidFill>
                <a:hlinkClick r:id="rId10"/>
              </a:rPr>
              <a:t>Belgium</a:t>
            </a:r>
            <a:endParaRPr sz="1800">
              <a:solidFill>
                <a:srgbClr val="EFEFEF"/>
              </a:solidFill>
            </a:endParaRPr>
          </a:p>
        </p:txBody>
      </p:sp>
      <p:sp>
        <p:nvSpPr>
          <p:cNvPr id="1541" name="Google Shape;1541;p215"/>
          <p:cNvSpPr txBox="1">
            <a:spLocks noGrp="1"/>
          </p:cNvSpPr>
          <p:nvPr>
            <p:ph type="body" idx="2"/>
          </p:nvPr>
        </p:nvSpPr>
        <p:spPr>
          <a:xfrm>
            <a:off x="4668125"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API search</a:t>
            </a:r>
            <a:endParaRPr/>
          </a:p>
          <a:p>
            <a:pPr marL="0" lvl="0" indent="0" algn="l" rtl="0">
              <a:spcBef>
                <a:spcPts val="1600"/>
              </a:spcBef>
              <a:spcAft>
                <a:spcPts val="0"/>
              </a:spcAft>
              <a:buNone/>
            </a:pPr>
            <a:r>
              <a:rPr lang="en" u="sng">
                <a:solidFill>
                  <a:schemeClr val="hlink"/>
                </a:solidFill>
                <a:hlinkClick r:id="rId11"/>
              </a:rPr>
              <a:t>http://api.gbif.org/v1/occurrence/search?taxonKey=1&amp;datasetKey=5ca32e22-1f1b-4478-ba7f-1916c4e88d67</a:t>
            </a:r>
            <a:endParaRPr/>
          </a:p>
          <a:p>
            <a:pPr marL="0" lvl="0" indent="0" algn="l" rtl="0">
              <a:spcBef>
                <a:spcPts val="1600"/>
              </a:spcBef>
              <a:spcAft>
                <a:spcPts val="0"/>
              </a:spcAft>
              <a:buNone/>
            </a:pPr>
            <a:r>
              <a:rPr lang="en" u="sng">
                <a:solidFill>
                  <a:schemeClr val="hlink"/>
                </a:solidFill>
                <a:hlinkClick r:id="rId12"/>
              </a:rPr>
              <a:t>http://api.gbif.org/v1/occurrence/1807961791</a:t>
            </a:r>
            <a:endParaRPr/>
          </a:p>
          <a:p>
            <a:pPr marL="0" lvl="0" indent="0" algn="l" rtl="0">
              <a:spcBef>
                <a:spcPts val="1600"/>
              </a:spcBef>
              <a:spcAft>
                <a:spcPts val="0"/>
              </a:spcAft>
              <a:buNone/>
            </a:pPr>
            <a:r>
              <a:rPr lang="en" u="sng">
                <a:solidFill>
                  <a:schemeClr val="hlink"/>
                </a:solidFill>
                <a:hlinkClick r:id="rId13"/>
              </a:rPr>
              <a:t>http://api.gbif.org/v1/dataset</a:t>
            </a:r>
            <a:endParaRPr/>
          </a:p>
          <a:p>
            <a:pPr marL="0" lvl="0" indent="0" algn="l" rtl="0">
              <a:spcBef>
                <a:spcPts val="1600"/>
              </a:spcBef>
              <a:spcAft>
                <a:spcPts val="0"/>
              </a:spcAft>
              <a:buNone/>
            </a:pPr>
            <a:r>
              <a:rPr lang="en" u="sng">
                <a:solidFill>
                  <a:schemeClr val="hlink"/>
                </a:solidFill>
                <a:hlinkClick r:id="rId14"/>
              </a:rPr>
              <a:t>https://api.gbif.org/v2/map/debug/ol/#</a:t>
            </a:r>
            <a:endParaRPr/>
          </a:p>
          <a:p>
            <a:pPr marL="0" lvl="0" indent="0" algn="l" rtl="0">
              <a:spcBef>
                <a:spcPts val="1600"/>
              </a:spcBef>
              <a:spcAft>
                <a:spcPts val="1600"/>
              </a:spcAft>
              <a:buNone/>
            </a:pP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216"/>
          <p:cNvSpPr txBox="1"/>
          <p:nvPr/>
        </p:nvSpPr>
        <p:spPr>
          <a:xfrm>
            <a:off x="457498" y="2400067"/>
            <a:ext cx="8228700" cy="564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3300" strike="noStrike">
                <a:solidFill>
                  <a:srgbClr val="FFFFFF"/>
                </a:solidFill>
                <a:latin typeface="Oswald"/>
                <a:ea typeface="Oswald"/>
                <a:cs typeface="Oswald"/>
                <a:sym typeface="Oswald"/>
              </a:rPr>
              <a:t>Clean Taxonomy</a:t>
            </a:r>
            <a:endParaRPr sz="3300" strike="noStrike">
              <a:solidFill>
                <a:srgbClr val="FFFFFF"/>
              </a:solidFill>
              <a:latin typeface="Oswald"/>
              <a:ea typeface="Oswald"/>
              <a:cs typeface="Oswald"/>
              <a:sym typeface="Oswald"/>
            </a:endParaRPr>
          </a:p>
        </p:txBody>
      </p:sp>
      <p:pic>
        <p:nvPicPr>
          <p:cNvPr id="1547" name="Google Shape;1547;p216"/>
          <p:cNvPicPr preferRelativeResize="0"/>
          <p:nvPr/>
        </p:nvPicPr>
        <p:blipFill>
          <a:blip r:embed="rId3">
            <a:alphaModFix/>
          </a:blip>
          <a:stretch>
            <a:fillRect/>
          </a:stretch>
        </p:blipFill>
        <p:spPr>
          <a:xfrm rot="-1868128">
            <a:off x="6550026" y="882151"/>
            <a:ext cx="2349265" cy="2577566"/>
          </a:xfrm>
          <a:prstGeom prst="rect">
            <a:avLst/>
          </a:prstGeom>
          <a:noFill/>
          <a:ln>
            <a:noFill/>
          </a:ln>
          <a:effectLst>
            <a:reflection endPos="30000" dist="38100" dir="5400000" fadeDir="5400012" sy="-100000" algn="bl" rotWithShape="0"/>
          </a:effectLst>
        </p:spPr>
      </p:pic>
      <p:pic>
        <p:nvPicPr>
          <p:cNvPr id="1548" name="Google Shape;1548;p216"/>
          <p:cNvPicPr preferRelativeResize="0"/>
          <p:nvPr/>
        </p:nvPicPr>
        <p:blipFill>
          <a:blip r:embed="rId4">
            <a:alphaModFix/>
          </a:blip>
          <a:stretch>
            <a:fillRect/>
          </a:stretch>
        </p:blipFill>
        <p:spPr>
          <a:xfrm rot="1866274">
            <a:off x="1046892" y="1765650"/>
            <a:ext cx="1694359" cy="2123597"/>
          </a:xfrm>
          <a:prstGeom prst="rect">
            <a:avLst/>
          </a:prstGeom>
          <a:noFill/>
          <a:ln>
            <a:noFill/>
          </a:ln>
          <a:effectLst>
            <a:reflection endPos="30000" dist="38100" dir="5400000" fadeDir="5400012" sy="-100000" algn="bl" rotWithShape="0"/>
          </a:effec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usable DwC taxonomy terms</a:t>
            </a:r>
            <a:endParaRPr/>
          </a:p>
        </p:txBody>
      </p:sp>
      <p:sp>
        <p:nvSpPr>
          <p:cNvPr id="1554" name="Google Shape;1554;p217"/>
          <p:cNvSpPr txBox="1"/>
          <p:nvPr/>
        </p:nvSpPr>
        <p:spPr>
          <a:xfrm>
            <a:off x="474248" y="1289084"/>
            <a:ext cx="3245400" cy="31308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r>
              <a:rPr lang="en" sz="1600">
                <a:solidFill>
                  <a:srgbClr val="EFEFEF"/>
                </a:solidFill>
                <a:latin typeface="Ubuntu"/>
                <a:ea typeface="Ubuntu"/>
                <a:cs typeface="Ubuntu"/>
                <a:sym typeface="Ubuntu"/>
              </a:rPr>
              <a:t>taxonID</a:t>
            </a:r>
            <a:endParaRPr sz="1600">
              <a:solidFill>
                <a:srgbClr val="EFEFEF"/>
              </a:solidFill>
              <a:latin typeface="Ubuntu"/>
              <a:ea typeface="Ubuntu"/>
              <a:cs typeface="Ubuntu"/>
              <a:sym typeface="Ubuntu"/>
            </a:endParaRPr>
          </a:p>
          <a:p>
            <a:pPr marL="0" lvl="0" indent="0" algn="l" rtl="0">
              <a:spcBef>
                <a:spcPts val="0"/>
              </a:spcBef>
              <a:spcAft>
                <a:spcPts val="0"/>
              </a:spcAft>
              <a:buNone/>
            </a:pPr>
            <a:r>
              <a:rPr lang="en" sz="1600">
                <a:solidFill>
                  <a:srgbClr val="EFEFEF"/>
                </a:solidFill>
                <a:latin typeface="Ubuntu"/>
                <a:ea typeface="Ubuntu"/>
                <a:cs typeface="Ubuntu"/>
                <a:sym typeface="Ubuntu"/>
              </a:rPr>
              <a:t>taxonRank</a:t>
            </a:r>
            <a:endParaRPr sz="1600">
              <a:solidFill>
                <a:srgbClr val="EFEFEF"/>
              </a:solidFill>
              <a:latin typeface="Ubuntu"/>
              <a:ea typeface="Ubuntu"/>
              <a:cs typeface="Ubuntu"/>
              <a:sym typeface="Ubuntu"/>
            </a:endParaRPr>
          </a:p>
          <a:p>
            <a:pPr marL="0" lvl="0" indent="0" algn="l" rtl="0">
              <a:spcBef>
                <a:spcPts val="0"/>
              </a:spcBef>
              <a:spcAft>
                <a:spcPts val="0"/>
              </a:spcAft>
              <a:buNone/>
            </a:pPr>
            <a:r>
              <a:rPr lang="en" sz="1600">
                <a:solidFill>
                  <a:srgbClr val="EFEFEF"/>
                </a:solidFill>
                <a:latin typeface="Ubuntu"/>
                <a:ea typeface="Ubuntu"/>
                <a:cs typeface="Ubuntu"/>
                <a:sym typeface="Ubuntu"/>
              </a:rPr>
              <a:t>scientificName</a:t>
            </a:r>
            <a:endParaRPr sz="1600">
              <a:solidFill>
                <a:srgbClr val="EFEFEF"/>
              </a:solidFill>
              <a:latin typeface="Ubuntu"/>
              <a:ea typeface="Ubuntu"/>
              <a:cs typeface="Ubuntu"/>
              <a:sym typeface="Ubuntu"/>
            </a:endParaRPr>
          </a:p>
          <a:p>
            <a:pPr marL="0" lvl="0" indent="0" algn="l" rtl="0">
              <a:spcBef>
                <a:spcPts val="0"/>
              </a:spcBef>
              <a:spcAft>
                <a:spcPts val="0"/>
              </a:spcAft>
              <a:buNone/>
            </a:pPr>
            <a:r>
              <a:rPr lang="en" sz="1600">
                <a:solidFill>
                  <a:srgbClr val="EFEFEF"/>
                </a:solidFill>
                <a:latin typeface="Ubuntu"/>
                <a:ea typeface="Ubuntu"/>
                <a:cs typeface="Ubuntu"/>
                <a:sym typeface="Ubuntu"/>
              </a:rPr>
              <a:t>Kingdom</a:t>
            </a:r>
            <a:endParaRPr sz="1600">
              <a:solidFill>
                <a:srgbClr val="EFEFEF"/>
              </a:solidFill>
              <a:latin typeface="Ubuntu"/>
              <a:ea typeface="Ubuntu"/>
              <a:cs typeface="Ubuntu"/>
              <a:sym typeface="Ubuntu"/>
            </a:endParaRPr>
          </a:p>
          <a:p>
            <a:pPr marL="0" lvl="0" indent="0" algn="l" rtl="0">
              <a:spcBef>
                <a:spcPts val="0"/>
              </a:spcBef>
              <a:spcAft>
                <a:spcPts val="0"/>
              </a:spcAft>
              <a:buNone/>
            </a:pPr>
            <a:r>
              <a:rPr lang="en" sz="1600">
                <a:solidFill>
                  <a:srgbClr val="EFEFEF"/>
                </a:solidFill>
                <a:latin typeface="Ubuntu"/>
                <a:ea typeface="Ubuntu"/>
                <a:cs typeface="Ubuntu"/>
                <a:sym typeface="Ubuntu"/>
              </a:rPr>
              <a:t>phylum</a:t>
            </a:r>
            <a:endParaRPr sz="1600">
              <a:solidFill>
                <a:srgbClr val="EFEFEF"/>
              </a:solidFill>
              <a:latin typeface="Ubuntu"/>
              <a:ea typeface="Ubuntu"/>
              <a:cs typeface="Ubuntu"/>
              <a:sym typeface="Ubuntu"/>
            </a:endParaRPr>
          </a:p>
          <a:p>
            <a:pPr marL="0" lvl="0" indent="0" algn="l" rtl="0">
              <a:spcBef>
                <a:spcPts val="0"/>
              </a:spcBef>
              <a:spcAft>
                <a:spcPts val="0"/>
              </a:spcAft>
              <a:buNone/>
            </a:pPr>
            <a:r>
              <a:rPr lang="en" sz="1600">
                <a:solidFill>
                  <a:srgbClr val="EFEFEF"/>
                </a:solidFill>
                <a:latin typeface="Ubuntu"/>
                <a:ea typeface="Ubuntu"/>
                <a:cs typeface="Ubuntu"/>
                <a:sym typeface="Ubuntu"/>
              </a:rPr>
              <a:t>class</a:t>
            </a:r>
            <a:endParaRPr sz="1600">
              <a:solidFill>
                <a:srgbClr val="EFEFEF"/>
              </a:solidFill>
              <a:latin typeface="Ubuntu"/>
              <a:ea typeface="Ubuntu"/>
              <a:cs typeface="Ubuntu"/>
              <a:sym typeface="Ubuntu"/>
            </a:endParaRPr>
          </a:p>
          <a:p>
            <a:pPr marL="0" lvl="0" indent="0" algn="l" rtl="0">
              <a:spcBef>
                <a:spcPts val="0"/>
              </a:spcBef>
              <a:spcAft>
                <a:spcPts val="0"/>
              </a:spcAft>
              <a:buNone/>
            </a:pPr>
            <a:r>
              <a:rPr lang="en" sz="1600">
                <a:solidFill>
                  <a:srgbClr val="EFEFEF"/>
                </a:solidFill>
                <a:latin typeface="Ubuntu"/>
                <a:ea typeface="Ubuntu"/>
                <a:cs typeface="Ubuntu"/>
                <a:sym typeface="Ubuntu"/>
              </a:rPr>
              <a:t>order</a:t>
            </a:r>
            <a:endParaRPr sz="1600">
              <a:solidFill>
                <a:srgbClr val="EFEFEF"/>
              </a:solidFill>
              <a:latin typeface="Ubuntu"/>
              <a:ea typeface="Ubuntu"/>
              <a:cs typeface="Ubuntu"/>
              <a:sym typeface="Ubuntu"/>
            </a:endParaRPr>
          </a:p>
          <a:p>
            <a:pPr marL="0" lvl="0" indent="0" algn="l" rtl="0">
              <a:spcBef>
                <a:spcPts val="0"/>
              </a:spcBef>
              <a:spcAft>
                <a:spcPts val="0"/>
              </a:spcAft>
              <a:buNone/>
            </a:pPr>
            <a:r>
              <a:rPr lang="en" sz="1600">
                <a:solidFill>
                  <a:srgbClr val="EFEFEF"/>
                </a:solidFill>
                <a:latin typeface="Ubuntu"/>
                <a:ea typeface="Ubuntu"/>
                <a:cs typeface="Ubuntu"/>
                <a:sym typeface="Ubuntu"/>
              </a:rPr>
              <a:t>genus</a:t>
            </a:r>
            <a:endParaRPr sz="1600">
              <a:solidFill>
                <a:srgbClr val="EFEFEF"/>
              </a:solidFill>
              <a:latin typeface="Ubuntu"/>
              <a:ea typeface="Ubuntu"/>
              <a:cs typeface="Ubuntu"/>
              <a:sym typeface="Ubuntu"/>
            </a:endParaRPr>
          </a:p>
          <a:p>
            <a:pPr marL="0" lvl="0" indent="0" algn="l" rtl="0">
              <a:spcBef>
                <a:spcPts val="0"/>
              </a:spcBef>
              <a:spcAft>
                <a:spcPts val="0"/>
              </a:spcAft>
              <a:buNone/>
            </a:pPr>
            <a:r>
              <a:rPr lang="en" sz="1600">
                <a:solidFill>
                  <a:srgbClr val="EFEFEF"/>
                </a:solidFill>
                <a:latin typeface="Ubuntu"/>
                <a:ea typeface="Ubuntu"/>
                <a:cs typeface="Ubuntu"/>
                <a:sym typeface="Ubuntu"/>
              </a:rPr>
              <a:t>subgenus</a:t>
            </a:r>
            <a:endParaRPr sz="1600">
              <a:solidFill>
                <a:srgbClr val="EFEFEF"/>
              </a:solidFill>
              <a:latin typeface="Ubuntu"/>
              <a:ea typeface="Ubuntu"/>
              <a:cs typeface="Ubuntu"/>
              <a:sym typeface="Ubuntu"/>
            </a:endParaRPr>
          </a:p>
          <a:p>
            <a:pPr marL="0" lvl="0" indent="0" algn="l" rtl="0">
              <a:spcBef>
                <a:spcPts val="0"/>
              </a:spcBef>
              <a:spcAft>
                <a:spcPts val="0"/>
              </a:spcAft>
              <a:buNone/>
            </a:pPr>
            <a:r>
              <a:rPr lang="en" sz="1600">
                <a:solidFill>
                  <a:srgbClr val="EFEFEF"/>
                </a:solidFill>
                <a:latin typeface="Ubuntu"/>
                <a:ea typeface="Ubuntu"/>
                <a:cs typeface="Ubuntu"/>
                <a:sym typeface="Ubuntu"/>
              </a:rPr>
              <a:t>specificEpithet</a:t>
            </a:r>
            <a:endParaRPr sz="1600">
              <a:solidFill>
                <a:srgbClr val="EFEFEF"/>
              </a:solidFill>
              <a:latin typeface="Ubuntu"/>
              <a:ea typeface="Ubuntu"/>
              <a:cs typeface="Ubuntu"/>
              <a:sym typeface="Ubuntu"/>
            </a:endParaRPr>
          </a:p>
          <a:p>
            <a:pPr marL="0" lvl="0" indent="0" algn="l" rtl="0">
              <a:spcBef>
                <a:spcPts val="0"/>
              </a:spcBef>
              <a:spcAft>
                <a:spcPts val="0"/>
              </a:spcAft>
              <a:buNone/>
            </a:pPr>
            <a:r>
              <a:rPr lang="en" sz="1600">
                <a:solidFill>
                  <a:srgbClr val="EFEFEF"/>
                </a:solidFill>
                <a:latin typeface="Ubuntu"/>
                <a:ea typeface="Ubuntu"/>
                <a:cs typeface="Ubuntu"/>
                <a:sym typeface="Ubuntu"/>
              </a:rPr>
              <a:t>infraspecificEpithet</a:t>
            </a:r>
            <a:endParaRPr sz="1600">
              <a:solidFill>
                <a:srgbClr val="EFEFEF"/>
              </a:solidFill>
              <a:latin typeface="Ubuntu"/>
              <a:ea typeface="Ubuntu"/>
              <a:cs typeface="Ubuntu"/>
              <a:sym typeface="Ubuntu"/>
            </a:endParaRPr>
          </a:p>
          <a:p>
            <a:pPr marL="0" lvl="0" indent="0" algn="l" rtl="0">
              <a:spcBef>
                <a:spcPts val="0"/>
              </a:spcBef>
              <a:spcAft>
                <a:spcPts val="0"/>
              </a:spcAft>
              <a:buNone/>
            </a:pPr>
            <a:r>
              <a:rPr lang="en" sz="1600">
                <a:solidFill>
                  <a:srgbClr val="EFEFEF"/>
                </a:solidFill>
                <a:latin typeface="Ubuntu"/>
                <a:ea typeface="Ubuntu"/>
                <a:cs typeface="Ubuntu"/>
                <a:sym typeface="Ubuntu"/>
              </a:rPr>
              <a:t>nomenclatiralCode</a:t>
            </a:r>
            <a:endParaRPr sz="1600">
              <a:solidFill>
                <a:srgbClr val="EFEFEF"/>
              </a:solidFill>
              <a:latin typeface="Ubuntu"/>
              <a:ea typeface="Ubuntu"/>
              <a:cs typeface="Ubuntu"/>
              <a:sym typeface="Ubuntu"/>
            </a:endParaRPr>
          </a:p>
          <a:p>
            <a:pPr marL="0" lvl="0" indent="0" algn="l" rtl="0">
              <a:spcBef>
                <a:spcPts val="0"/>
              </a:spcBef>
              <a:spcAft>
                <a:spcPts val="0"/>
              </a:spcAft>
              <a:buNone/>
            </a:pPr>
            <a:endParaRPr sz="1300">
              <a:solidFill>
                <a:srgbClr val="EFEFEF"/>
              </a:solidFill>
            </a:endParaRPr>
          </a:p>
          <a:p>
            <a:pPr marL="0" lvl="0" indent="0" algn="l" rtl="0">
              <a:spcBef>
                <a:spcPts val="0"/>
              </a:spcBef>
              <a:spcAft>
                <a:spcPts val="0"/>
              </a:spcAft>
              <a:buNone/>
            </a:pPr>
            <a:endParaRPr sz="1300"/>
          </a:p>
        </p:txBody>
      </p:sp>
      <p:sp>
        <p:nvSpPr>
          <p:cNvPr id="1555" name="Google Shape;1555;p217"/>
          <p:cNvSpPr txBox="1"/>
          <p:nvPr/>
        </p:nvSpPr>
        <p:spPr>
          <a:xfrm>
            <a:off x="5378325" y="4691050"/>
            <a:ext cx="3692700" cy="288300"/>
          </a:xfrm>
          <a:prstGeom prst="rect">
            <a:avLst/>
          </a:prstGeom>
          <a:noFill/>
          <a:ln>
            <a:noFill/>
          </a:ln>
        </p:spPr>
        <p:txBody>
          <a:bodyPr spcFirstLastPara="1" wrap="square" lIns="82925" tIns="82925" rIns="82925" bIns="82925" anchor="ctr" anchorCtr="0">
            <a:noAutofit/>
          </a:bodyPr>
          <a:lstStyle/>
          <a:p>
            <a:pPr marL="0" lvl="0" indent="0" algn="l" rtl="0">
              <a:spcBef>
                <a:spcPts val="0"/>
              </a:spcBef>
              <a:spcAft>
                <a:spcPts val="0"/>
              </a:spcAft>
              <a:buNone/>
            </a:pPr>
            <a:r>
              <a:rPr lang="en" sz="1300" u="sng">
                <a:solidFill>
                  <a:schemeClr val="hlink"/>
                </a:solidFill>
                <a:hlinkClick r:id="rId3"/>
              </a:rPr>
              <a:t>http://rs.tdwg.org/dwc/terms/index.htm#Taxon</a:t>
            </a:r>
            <a:endParaRPr sz="1300"/>
          </a:p>
        </p:txBody>
      </p:sp>
      <p:pic>
        <p:nvPicPr>
          <p:cNvPr id="1556" name="Google Shape;1556;p217"/>
          <p:cNvPicPr preferRelativeResize="0"/>
          <p:nvPr/>
        </p:nvPicPr>
        <p:blipFill>
          <a:blip r:embed="rId4">
            <a:alphaModFix/>
          </a:blip>
          <a:stretch>
            <a:fillRect/>
          </a:stretch>
        </p:blipFill>
        <p:spPr>
          <a:xfrm>
            <a:off x="3124275" y="1159726"/>
            <a:ext cx="5435711" cy="3531313"/>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2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GBIF taxonomic backbone</a:t>
            </a:r>
            <a:endParaRPr/>
          </a:p>
        </p:txBody>
      </p:sp>
      <p:sp>
        <p:nvSpPr>
          <p:cNvPr id="1562" name="Google Shape;1562;p218"/>
          <p:cNvSpPr txBox="1"/>
          <p:nvPr/>
        </p:nvSpPr>
        <p:spPr>
          <a:xfrm>
            <a:off x="985640" y="1160758"/>
            <a:ext cx="7610400" cy="3732300"/>
          </a:xfrm>
          <a:prstGeom prst="rect">
            <a:avLst/>
          </a:prstGeom>
          <a:noFill/>
          <a:ln>
            <a:noFill/>
          </a:ln>
        </p:spPr>
        <p:txBody>
          <a:bodyPr spcFirstLastPara="1" wrap="square" lIns="82925" tIns="82925" rIns="82925" bIns="82925" anchor="t" anchorCtr="0">
            <a:noAutofit/>
          </a:bodyPr>
          <a:lstStyle/>
          <a:p>
            <a:pPr marL="419100" lvl="0" indent="-317500" algn="l" rtl="0">
              <a:spcBef>
                <a:spcPts val="0"/>
              </a:spcBef>
              <a:spcAft>
                <a:spcPts val="0"/>
              </a:spcAft>
              <a:buClr>
                <a:srgbClr val="F3F3F3"/>
              </a:buClr>
              <a:buSzPts val="1600"/>
              <a:buFont typeface="Ubuntu"/>
              <a:buChar char="●"/>
            </a:pPr>
            <a:r>
              <a:rPr lang="en" sz="1600" b="1">
                <a:solidFill>
                  <a:srgbClr val="F3F3F3"/>
                </a:solidFill>
                <a:latin typeface="Ubuntu"/>
                <a:ea typeface="Ubuntu"/>
                <a:cs typeface="Ubuntu"/>
                <a:sym typeface="Ubuntu"/>
              </a:rPr>
              <a:t>single synthetic management classification with the goal of covering all names GBIF</a:t>
            </a:r>
            <a:endParaRPr sz="1600" b="1">
              <a:solidFill>
                <a:srgbClr val="F3F3F3"/>
              </a:solidFill>
              <a:latin typeface="Ubuntu"/>
              <a:ea typeface="Ubuntu"/>
              <a:cs typeface="Ubuntu"/>
              <a:sym typeface="Ubuntu"/>
            </a:endParaRPr>
          </a:p>
          <a:p>
            <a:pPr marL="419100" lvl="0" indent="0" algn="l" rtl="0">
              <a:spcBef>
                <a:spcPts val="0"/>
              </a:spcBef>
              <a:spcAft>
                <a:spcPts val="0"/>
              </a:spcAft>
              <a:buNone/>
            </a:pPr>
            <a:endParaRPr sz="1600" b="1">
              <a:solidFill>
                <a:srgbClr val="F3F3F3"/>
              </a:solidFill>
              <a:latin typeface="Ubuntu"/>
              <a:ea typeface="Ubuntu"/>
              <a:cs typeface="Ubuntu"/>
              <a:sym typeface="Ubuntu"/>
            </a:endParaRPr>
          </a:p>
          <a:p>
            <a:pPr marL="419100" lvl="0" indent="-317500" algn="l" rtl="0">
              <a:spcBef>
                <a:spcPts val="0"/>
              </a:spcBef>
              <a:spcAft>
                <a:spcPts val="0"/>
              </a:spcAft>
              <a:buClr>
                <a:srgbClr val="F3F3F3"/>
              </a:buClr>
              <a:buSzPts val="1600"/>
              <a:buFont typeface="Ubuntu"/>
              <a:buChar char="●"/>
            </a:pPr>
            <a:r>
              <a:rPr lang="en" sz="1600" b="1">
                <a:solidFill>
                  <a:srgbClr val="F3F3F3"/>
                </a:solidFill>
                <a:latin typeface="Ubuntu"/>
                <a:ea typeface="Ubuntu"/>
                <a:cs typeface="Ubuntu"/>
                <a:sym typeface="Ubuntu"/>
              </a:rPr>
              <a:t>taxonomic search, browse and reporting operations in a consistent way</a:t>
            </a:r>
            <a:endParaRPr sz="1600" b="1">
              <a:solidFill>
                <a:srgbClr val="F3F3F3"/>
              </a:solidFill>
              <a:latin typeface="Ubuntu"/>
              <a:ea typeface="Ubuntu"/>
              <a:cs typeface="Ubuntu"/>
              <a:sym typeface="Ubuntu"/>
            </a:endParaRPr>
          </a:p>
          <a:p>
            <a:pPr marL="419100" lvl="0" indent="0" algn="l" rtl="0">
              <a:spcBef>
                <a:spcPts val="0"/>
              </a:spcBef>
              <a:spcAft>
                <a:spcPts val="0"/>
              </a:spcAft>
              <a:buNone/>
            </a:pPr>
            <a:endParaRPr sz="1600" b="1">
              <a:solidFill>
                <a:srgbClr val="F3F3F3"/>
              </a:solidFill>
              <a:latin typeface="Ubuntu"/>
              <a:ea typeface="Ubuntu"/>
              <a:cs typeface="Ubuntu"/>
              <a:sym typeface="Ubuntu"/>
            </a:endParaRPr>
          </a:p>
          <a:p>
            <a:pPr marL="419100" lvl="0" indent="-317500" algn="l" rtl="0">
              <a:spcBef>
                <a:spcPts val="0"/>
              </a:spcBef>
              <a:spcAft>
                <a:spcPts val="0"/>
              </a:spcAft>
              <a:buClr>
                <a:srgbClr val="F3F3F3"/>
              </a:buClr>
              <a:buSzPts val="1600"/>
              <a:buFont typeface="Ubuntu"/>
              <a:buChar char="●"/>
            </a:pPr>
            <a:r>
              <a:rPr lang="en" sz="1600" b="1">
                <a:solidFill>
                  <a:srgbClr val="F3F3F3"/>
                </a:solidFill>
                <a:latin typeface="Ubuntu"/>
                <a:ea typeface="Ubuntu"/>
                <a:cs typeface="Ubuntu"/>
                <a:sym typeface="Ubuntu"/>
              </a:rPr>
              <a:t>integrate name based information from different resources</a:t>
            </a:r>
            <a:endParaRPr sz="1600" b="1">
              <a:solidFill>
                <a:srgbClr val="F3F3F3"/>
              </a:solidFill>
              <a:latin typeface="Ubuntu"/>
              <a:ea typeface="Ubuntu"/>
              <a:cs typeface="Ubuntu"/>
              <a:sym typeface="Ubuntu"/>
            </a:endParaRPr>
          </a:p>
          <a:p>
            <a:pPr marL="419100" lvl="0" indent="0" algn="l" rtl="0">
              <a:spcBef>
                <a:spcPts val="0"/>
              </a:spcBef>
              <a:spcAft>
                <a:spcPts val="0"/>
              </a:spcAft>
              <a:buNone/>
            </a:pPr>
            <a:endParaRPr sz="1600" b="1">
              <a:solidFill>
                <a:srgbClr val="F3F3F3"/>
              </a:solidFill>
              <a:latin typeface="Ubuntu"/>
              <a:ea typeface="Ubuntu"/>
              <a:cs typeface="Ubuntu"/>
              <a:sym typeface="Ubuntu"/>
            </a:endParaRPr>
          </a:p>
          <a:p>
            <a:pPr marL="419100" lvl="0" indent="-317500" algn="l" rtl="0">
              <a:spcBef>
                <a:spcPts val="0"/>
              </a:spcBef>
              <a:spcAft>
                <a:spcPts val="0"/>
              </a:spcAft>
              <a:buClr>
                <a:srgbClr val="F3F3F3"/>
              </a:buClr>
              <a:buSzPts val="1600"/>
              <a:buFont typeface="Ubuntu"/>
              <a:buChar char="●"/>
            </a:pPr>
            <a:r>
              <a:rPr lang="en" sz="1600" b="1">
                <a:solidFill>
                  <a:srgbClr val="F3F3F3"/>
                </a:solidFill>
                <a:latin typeface="Ubuntu"/>
                <a:ea typeface="Ubuntu"/>
                <a:cs typeface="Ubuntu"/>
                <a:sym typeface="Ubuntu"/>
              </a:rPr>
              <a:t>crosswalk names from one source to another</a:t>
            </a:r>
            <a:endParaRPr sz="1600" b="1">
              <a:solidFill>
                <a:srgbClr val="F3F3F3"/>
              </a:solidFill>
              <a:latin typeface="Ubuntu"/>
              <a:ea typeface="Ubuntu"/>
              <a:cs typeface="Ubuntu"/>
              <a:sym typeface="Ubuntu"/>
            </a:endParaRPr>
          </a:p>
          <a:p>
            <a:pPr marL="419100" lvl="0" indent="0" algn="l" rtl="0">
              <a:spcBef>
                <a:spcPts val="0"/>
              </a:spcBef>
              <a:spcAft>
                <a:spcPts val="0"/>
              </a:spcAft>
              <a:buNone/>
            </a:pPr>
            <a:endParaRPr sz="1600" b="1">
              <a:solidFill>
                <a:srgbClr val="F3F3F3"/>
              </a:solidFill>
              <a:latin typeface="Ubuntu"/>
              <a:ea typeface="Ubuntu"/>
              <a:cs typeface="Ubuntu"/>
              <a:sym typeface="Ubuntu"/>
            </a:endParaRPr>
          </a:p>
          <a:p>
            <a:pPr marL="419100" lvl="0" indent="-317500" algn="l" rtl="0">
              <a:spcBef>
                <a:spcPts val="0"/>
              </a:spcBef>
              <a:spcAft>
                <a:spcPts val="0"/>
              </a:spcAft>
              <a:buClr>
                <a:srgbClr val="F3F3F3"/>
              </a:buClr>
              <a:buSzPts val="1600"/>
              <a:buFont typeface="Ubuntu"/>
              <a:buChar char="●"/>
            </a:pPr>
            <a:r>
              <a:rPr lang="en" sz="1600" b="1">
                <a:solidFill>
                  <a:srgbClr val="F3F3F3"/>
                </a:solidFill>
                <a:latin typeface="Ubuntu"/>
                <a:ea typeface="Ubuntu"/>
                <a:cs typeface="Ubuntu"/>
                <a:sym typeface="Ubuntu"/>
              </a:rPr>
              <a:t>occurrence datasets, species pages, names from nomenclators or external sources like EOL, Genbank or IUCN</a:t>
            </a:r>
            <a:endParaRPr sz="1600" b="1">
              <a:solidFill>
                <a:srgbClr val="F3F3F3"/>
              </a:solidFill>
              <a:latin typeface="Ubuntu"/>
              <a:ea typeface="Ubuntu"/>
              <a:cs typeface="Ubuntu"/>
              <a:sym typeface="Ubuntu"/>
            </a:endParaRPr>
          </a:p>
          <a:p>
            <a:pPr marL="419100" lvl="0" indent="0" algn="l" rtl="0">
              <a:spcBef>
                <a:spcPts val="0"/>
              </a:spcBef>
              <a:spcAft>
                <a:spcPts val="0"/>
              </a:spcAft>
              <a:buNone/>
            </a:pPr>
            <a:endParaRPr sz="1600" b="1">
              <a:solidFill>
                <a:srgbClr val="F3F3F3"/>
              </a:solidFill>
              <a:latin typeface="Ubuntu"/>
              <a:ea typeface="Ubuntu"/>
              <a:cs typeface="Ubuntu"/>
              <a:sym typeface="Ubuntu"/>
            </a:endParaRPr>
          </a:p>
          <a:p>
            <a:pPr marL="419100" lvl="0" indent="-317500" algn="l" rtl="0">
              <a:spcBef>
                <a:spcPts val="0"/>
              </a:spcBef>
              <a:spcAft>
                <a:spcPts val="0"/>
              </a:spcAft>
              <a:buClr>
                <a:srgbClr val="F3F3F3"/>
              </a:buClr>
              <a:buSzPts val="1600"/>
              <a:buFont typeface="Ubuntu"/>
              <a:buChar char="●"/>
            </a:pPr>
            <a:r>
              <a:rPr lang="en" sz="1600" b="1">
                <a:solidFill>
                  <a:srgbClr val="F3F3F3"/>
                </a:solidFill>
                <a:latin typeface="Ubuntu"/>
                <a:ea typeface="Ubuntu"/>
                <a:cs typeface="Ubuntu"/>
                <a:sym typeface="Ubuntu"/>
              </a:rPr>
              <a:t>56 sources have been used to assemble the GBIF backbone</a:t>
            </a:r>
            <a:endParaRPr sz="1600" b="1">
              <a:solidFill>
                <a:srgbClr val="F3F3F3"/>
              </a:solidFill>
              <a:latin typeface="Ubuntu"/>
              <a:ea typeface="Ubuntu"/>
              <a:cs typeface="Ubuntu"/>
              <a:sym typeface="Ubuntu"/>
            </a:endParaRPr>
          </a:p>
        </p:txBody>
      </p:sp>
      <p:sp>
        <p:nvSpPr>
          <p:cNvPr id="1563" name="Google Shape;1563;p218"/>
          <p:cNvSpPr txBox="1"/>
          <p:nvPr/>
        </p:nvSpPr>
        <p:spPr>
          <a:xfrm>
            <a:off x="4683311" y="4805531"/>
            <a:ext cx="4460700" cy="338100"/>
          </a:xfrm>
          <a:prstGeom prst="rect">
            <a:avLst/>
          </a:prstGeom>
          <a:noFill/>
          <a:ln>
            <a:noFill/>
          </a:ln>
        </p:spPr>
        <p:txBody>
          <a:bodyPr spcFirstLastPara="1" wrap="square" lIns="82925" tIns="82925" rIns="82925" bIns="82925" anchor="ctr" anchorCtr="0">
            <a:noAutofit/>
          </a:bodyPr>
          <a:lstStyle/>
          <a:p>
            <a:pPr marL="0" lvl="0" indent="0" algn="l" rtl="0">
              <a:spcBef>
                <a:spcPts val="0"/>
              </a:spcBef>
              <a:spcAft>
                <a:spcPts val="0"/>
              </a:spcAft>
              <a:buNone/>
            </a:pPr>
            <a:r>
              <a:rPr lang="en" sz="1100">
                <a:solidFill>
                  <a:srgbClr val="D9D9D9"/>
                </a:solidFill>
              </a:rPr>
              <a:t>https://www.gbif.org/dataset/d7dddbf4-2cf0-4f39-9b2a-bb099caae36c</a:t>
            </a:r>
            <a:endParaRPr sz="1100">
              <a:solidFill>
                <a:srgbClr val="D9D9D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8"/>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281" name="Google Shape;28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Biodiversity Informatics</a:t>
            </a:r>
            <a:endParaRPr/>
          </a:p>
        </p:txBody>
      </p:sp>
      <p:sp>
        <p:nvSpPr>
          <p:cNvPr id="282" name="Google Shape;282;p48"/>
          <p:cNvSpPr txBox="1">
            <a:spLocks noGrp="1"/>
          </p:cNvSpPr>
          <p:nvPr>
            <p:ph type="body" idx="1"/>
          </p:nvPr>
        </p:nvSpPr>
        <p:spPr>
          <a:xfrm>
            <a:off x="311700" y="1152475"/>
            <a:ext cx="4769400" cy="3284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solidFill>
                  <a:srgbClr val="F3F3F3"/>
                </a:solidFill>
              </a:rPr>
              <a:t>Improved </a:t>
            </a:r>
            <a:r>
              <a:rPr lang="en" b="1">
                <a:solidFill>
                  <a:srgbClr val="FFFFFF"/>
                </a:solidFill>
              </a:rPr>
              <a:t>management; discovery &amp; access</a:t>
            </a:r>
            <a:r>
              <a:rPr lang="en">
                <a:solidFill>
                  <a:srgbClr val="F3F3F3"/>
                </a:solidFill>
              </a:rPr>
              <a:t> </a:t>
            </a:r>
            <a:endParaRPr>
              <a:solidFill>
                <a:srgbClr val="F3F3F3"/>
              </a:solidFill>
            </a:endParaRPr>
          </a:p>
          <a:p>
            <a:pPr marL="457200" lvl="0" indent="-342900" algn="l" rtl="0">
              <a:spcBef>
                <a:spcPts val="0"/>
              </a:spcBef>
              <a:spcAft>
                <a:spcPts val="0"/>
              </a:spcAft>
              <a:buSzPts val="1800"/>
              <a:buChar char="➔"/>
            </a:pPr>
            <a:r>
              <a:rPr lang="en">
                <a:solidFill>
                  <a:srgbClr val="F3F3F3"/>
                </a:solidFill>
              </a:rPr>
              <a:t>New ways to</a:t>
            </a:r>
            <a:endParaRPr>
              <a:solidFill>
                <a:srgbClr val="F3F3F3"/>
              </a:solidFill>
            </a:endParaRPr>
          </a:p>
          <a:p>
            <a:pPr marL="914400" lvl="1" indent="-317500" algn="l" rtl="0">
              <a:spcBef>
                <a:spcPts val="0"/>
              </a:spcBef>
              <a:spcAft>
                <a:spcPts val="0"/>
              </a:spcAft>
              <a:buSzPts val="1400"/>
              <a:buChar char="◆"/>
            </a:pPr>
            <a:r>
              <a:rPr lang="en" u="sng">
                <a:solidFill>
                  <a:srgbClr val="F3F3F3"/>
                </a:solidFill>
              </a:rPr>
              <a:t>view and analyse</a:t>
            </a:r>
            <a:r>
              <a:rPr lang="en">
                <a:solidFill>
                  <a:srgbClr val="F3F3F3"/>
                </a:solidFill>
              </a:rPr>
              <a:t> existing data</a:t>
            </a:r>
            <a:endParaRPr>
              <a:solidFill>
                <a:srgbClr val="F3F3F3"/>
              </a:solidFill>
            </a:endParaRPr>
          </a:p>
          <a:p>
            <a:pPr marL="914400" lvl="1" indent="-317500" algn="l" rtl="0">
              <a:spcBef>
                <a:spcPts val="0"/>
              </a:spcBef>
              <a:spcAft>
                <a:spcPts val="0"/>
              </a:spcAft>
              <a:buSzPts val="1400"/>
              <a:buChar char="◆"/>
            </a:pPr>
            <a:r>
              <a:rPr lang="en" u="sng">
                <a:solidFill>
                  <a:srgbClr val="F3F3F3"/>
                </a:solidFill>
              </a:rPr>
              <a:t>create models</a:t>
            </a:r>
            <a:endParaRPr u="sng">
              <a:solidFill>
                <a:srgbClr val="F3F3F3"/>
              </a:solidFill>
            </a:endParaRPr>
          </a:p>
          <a:p>
            <a:pPr marL="457200" lvl="0" indent="-342900" algn="l" rtl="0">
              <a:spcBef>
                <a:spcPts val="0"/>
              </a:spcBef>
              <a:spcAft>
                <a:spcPts val="0"/>
              </a:spcAft>
              <a:buSzPts val="1800"/>
              <a:buChar char="➔"/>
            </a:pPr>
            <a:r>
              <a:rPr lang="en">
                <a:solidFill>
                  <a:srgbClr val="F3F3F3"/>
                </a:solidFill>
              </a:rPr>
              <a:t>Work with huge loads of data (</a:t>
            </a:r>
            <a:r>
              <a:rPr lang="en" b="1">
                <a:solidFill>
                  <a:srgbClr val="F3F3F3"/>
                </a:solidFill>
              </a:rPr>
              <a:t>Big Data</a:t>
            </a:r>
            <a:r>
              <a:rPr lang="en">
                <a:solidFill>
                  <a:srgbClr val="F3F3F3"/>
                </a:solidFill>
              </a:rPr>
              <a:t>)</a:t>
            </a:r>
            <a:endParaRPr>
              <a:solidFill>
                <a:srgbClr val="F3F3F3"/>
              </a:solidFill>
            </a:endParaRPr>
          </a:p>
          <a:p>
            <a:pPr marL="457200" lvl="0" indent="-342900" algn="l" rtl="0">
              <a:spcBef>
                <a:spcPts val="0"/>
              </a:spcBef>
              <a:spcAft>
                <a:spcPts val="0"/>
              </a:spcAft>
              <a:buSzPts val="1800"/>
              <a:buChar char="➔"/>
            </a:pPr>
            <a:r>
              <a:rPr lang="en" b="1">
                <a:solidFill>
                  <a:srgbClr val="F3F3F3"/>
                </a:solidFill>
              </a:rPr>
              <a:t>Integration </a:t>
            </a:r>
            <a:r>
              <a:rPr lang="en">
                <a:solidFill>
                  <a:srgbClr val="F3F3F3"/>
                </a:solidFill>
              </a:rPr>
              <a:t>data from different sources</a:t>
            </a:r>
            <a:endParaRPr>
              <a:solidFill>
                <a:srgbClr val="F3F3F3"/>
              </a:solidFill>
            </a:endParaRPr>
          </a:p>
          <a:p>
            <a:pPr marL="914400" lvl="1" indent="-317500" algn="l" rtl="0">
              <a:spcBef>
                <a:spcPts val="0"/>
              </a:spcBef>
              <a:spcAft>
                <a:spcPts val="0"/>
              </a:spcAft>
              <a:buSzPts val="1400"/>
              <a:buChar char="◆"/>
            </a:pPr>
            <a:r>
              <a:rPr lang="en">
                <a:solidFill>
                  <a:srgbClr val="F3F3F3"/>
                </a:solidFill>
              </a:rPr>
              <a:t>CoL + GBIF + EoL…</a:t>
            </a:r>
            <a:endParaRPr>
              <a:solidFill>
                <a:srgbClr val="F3F3F3"/>
              </a:solidFill>
            </a:endParaRPr>
          </a:p>
          <a:p>
            <a:pPr marL="457200" lvl="0" indent="-342900" algn="l" rtl="0">
              <a:spcBef>
                <a:spcPts val="0"/>
              </a:spcBef>
              <a:spcAft>
                <a:spcPts val="0"/>
              </a:spcAft>
              <a:buSzPts val="1800"/>
              <a:buChar char="➔"/>
            </a:pPr>
            <a:r>
              <a:rPr lang="en" b="1">
                <a:solidFill>
                  <a:srgbClr val="F3F3F3"/>
                </a:solidFill>
              </a:rPr>
              <a:t>Compare data</a:t>
            </a:r>
            <a:r>
              <a:rPr lang="en">
                <a:solidFill>
                  <a:srgbClr val="F3F3F3"/>
                </a:solidFill>
              </a:rPr>
              <a:t> from different sources</a:t>
            </a:r>
            <a:endParaRPr>
              <a:solidFill>
                <a:srgbClr val="F3F3F3"/>
              </a:solidFill>
            </a:endParaRPr>
          </a:p>
          <a:p>
            <a:pPr marL="914400" lvl="1" indent="-317500" algn="l" rtl="0">
              <a:spcBef>
                <a:spcPts val="0"/>
              </a:spcBef>
              <a:spcAft>
                <a:spcPts val="0"/>
              </a:spcAft>
              <a:buSzPts val="1400"/>
              <a:buChar char="◆"/>
            </a:pPr>
            <a:r>
              <a:rPr lang="en">
                <a:solidFill>
                  <a:srgbClr val="F3F3F3"/>
                </a:solidFill>
              </a:rPr>
              <a:t>Occurrence data + taxonomic data + …</a:t>
            </a:r>
            <a:endParaRPr>
              <a:solidFill>
                <a:srgbClr val="F3F3F3"/>
              </a:solidFill>
            </a:endParaRPr>
          </a:p>
          <a:p>
            <a:pPr marL="0" lvl="0" indent="0" algn="l" rtl="0">
              <a:spcBef>
                <a:spcPts val="1600"/>
              </a:spcBef>
              <a:spcAft>
                <a:spcPts val="1600"/>
              </a:spcAft>
              <a:buNone/>
            </a:pPr>
            <a:endParaRPr/>
          </a:p>
        </p:txBody>
      </p:sp>
      <p:sp>
        <p:nvSpPr>
          <p:cNvPr id="283" name="Google Shape;283;p48"/>
          <p:cNvSpPr txBox="1"/>
          <p:nvPr/>
        </p:nvSpPr>
        <p:spPr>
          <a:xfrm>
            <a:off x="1423500" y="3932400"/>
            <a:ext cx="6297000" cy="105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50" b="1">
                <a:solidFill>
                  <a:srgbClr val="FFFFE0"/>
                </a:solidFill>
                <a:highlight>
                  <a:srgbClr val="207C5F"/>
                </a:highlight>
                <a:latin typeface="Lato"/>
                <a:ea typeface="Lato"/>
                <a:cs typeface="Lato"/>
                <a:sym typeface="Lato"/>
              </a:rPr>
              <a:t>provide answers on large biodiversity questions</a:t>
            </a:r>
            <a:endParaRPr/>
          </a:p>
        </p:txBody>
      </p:sp>
      <p:pic>
        <p:nvPicPr>
          <p:cNvPr id="284" name="Google Shape;284;p48">
            <a:hlinkClick r:id="rId4"/>
          </p:cNvPr>
          <p:cNvPicPr preferRelativeResize="0"/>
          <p:nvPr/>
        </p:nvPicPr>
        <p:blipFill>
          <a:blip r:embed="rId5">
            <a:alphaModFix/>
          </a:blip>
          <a:stretch>
            <a:fillRect/>
          </a:stretch>
        </p:blipFill>
        <p:spPr>
          <a:xfrm>
            <a:off x="5862050" y="540201"/>
            <a:ext cx="3089999" cy="1750075"/>
          </a:xfrm>
          <a:prstGeom prst="rect">
            <a:avLst/>
          </a:prstGeom>
          <a:noFill/>
          <a:ln>
            <a:noFill/>
          </a:ln>
        </p:spPr>
      </p:pic>
      <p:pic>
        <p:nvPicPr>
          <p:cNvPr id="285" name="Google Shape;285;p48">
            <a:hlinkClick r:id="rId6"/>
          </p:cNvPr>
          <p:cNvPicPr preferRelativeResize="0"/>
          <p:nvPr/>
        </p:nvPicPr>
        <p:blipFill>
          <a:blip r:embed="rId7">
            <a:alphaModFix/>
          </a:blip>
          <a:stretch>
            <a:fillRect/>
          </a:stretch>
        </p:blipFill>
        <p:spPr>
          <a:xfrm>
            <a:off x="5862050" y="1534457"/>
            <a:ext cx="3090000" cy="1617019"/>
          </a:xfrm>
          <a:prstGeom prst="rect">
            <a:avLst/>
          </a:prstGeom>
          <a:noFill/>
          <a:ln>
            <a:noFill/>
          </a:ln>
        </p:spPr>
      </p:pic>
      <p:pic>
        <p:nvPicPr>
          <p:cNvPr id="286" name="Google Shape;286;p48">
            <a:hlinkClick r:id="rId8"/>
          </p:cNvPr>
          <p:cNvPicPr preferRelativeResize="0"/>
          <p:nvPr/>
        </p:nvPicPr>
        <p:blipFill>
          <a:blip r:embed="rId9">
            <a:alphaModFix/>
          </a:blip>
          <a:stretch>
            <a:fillRect/>
          </a:stretch>
        </p:blipFill>
        <p:spPr>
          <a:xfrm>
            <a:off x="5862050" y="3096643"/>
            <a:ext cx="3090001" cy="1108883"/>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219"/>
          <p:cNvSpPr txBox="1">
            <a:spLocks noGrp="1"/>
          </p:cNvSpPr>
          <p:nvPr>
            <p:ph type="title"/>
          </p:nvPr>
        </p:nvSpPr>
        <p:spPr>
          <a:xfrm>
            <a:off x="311700" y="252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Level your taxonomy to GBIF backbone </a:t>
            </a:r>
            <a:endParaRPr/>
          </a:p>
          <a:p>
            <a:pPr marL="0" lvl="0" indent="0" algn="l" rtl="0">
              <a:spcBef>
                <a:spcPts val="0"/>
              </a:spcBef>
              <a:spcAft>
                <a:spcPts val="0"/>
              </a:spcAft>
              <a:buNone/>
            </a:pPr>
            <a:r>
              <a:rPr lang="en"/>
              <a:t>(Python CMD)</a:t>
            </a:r>
            <a:endParaRPr/>
          </a:p>
        </p:txBody>
      </p:sp>
      <p:sp>
        <p:nvSpPr>
          <p:cNvPr id="1569" name="Google Shape;1569;p219"/>
          <p:cNvSpPr txBox="1"/>
          <p:nvPr/>
        </p:nvSpPr>
        <p:spPr>
          <a:xfrm>
            <a:off x="699885" y="1417364"/>
            <a:ext cx="3359100" cy="3918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endParaRPr sz="1300">
              <a:solidFill>
                <a:srgbClr val="F3F3F3"/>
              </a:solidFill>
            </a:endParaRPr>
          </a:p>
        </p:txBody>
      </p:sp>
      <p:sp>
        <p:nvSpPr>
          <p:cNvPr id="1570" name="Google Shape;1570;p219"/>
          <p:cNvSpPr txBox="1">
            <a:spLocks noGrp="1"/>
          </p:cNvSpPr>
          <p:nvPr>
            <p:ph type="body" idx="1"/>
          </p:nvPr>
        </p:nvSpPr>
        <p:spPr>
          <a:xfrm>
            <a:off x="173700" y="1309975"/>
            <a:ext cx="4873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a:t>
            </a:r>
            <a:r>
              <a:rPr lang="en" b="1">
                <a:solidFill>
                  <a:srgbClr val="FFFFFF"/>
                </a:solidFill>
              </a:rPr>
              <a:t>Python CMD</a:t>
            </a:r>
            <a:endParaRPr b="1">
              <a:solidFill>
                <a:srgbClr val="FFFFFF"/>
              </a:solidFill>
            </a:endParaRPr>
          </a:p>
          <a:p>
            <a:pPr marL="0" lvl="0" indent="0" algn="l" rtl="0">
              <a:spcBef>
                <a:spcPts val="1600"/>
              </a:spcBef>
              <a:spcAft>
                <a:spcPts val="0"/>
              </a:spcAft>
              <a:buNone/>
            </a:pPr>
            <a:r>
              <a:rPr lang="en"/>
              <a:t>Case: We have the Checklist of Opiliones in </a:t>
            </a:r>
            <a:br>
              <a:rPr lang="en"/>
            </a:br>
            <a:r>
              <a:rPr lang="en"/>
              <a:t>Belgium from </a:t>
            </a:r>
            <a:r>
              <a:rPr lang="en" u="sng">
                <a:solidFill>
                  <a:schemeClr val="hlink"/>
                </a:solidFill>
                <a:hlinkClick r:id="rId3"/>
              </a:rPr>
              <a:t>Arabel</a:t>
            </a:r>
            <a:r>
              <a:rPr lang="en"/>
              <a:t>, Unfortunately, we do </a:t>
            </a:r>
            <a:br>
              <a:rPr lang="en"/>
            </a:br>
            <a:r>
              <a:rPr lang="en"/>
              <a:t>miss higher hierarchy.</a:t>
            </a:r>
            <a:endParaRPr/>
          </a:p>
          <a:p>
            <a:pPr marL="0" lvl="0" indent="0" algn="l" rtl="0">
              <a:spcBef>
                <a:spcPts val="1600"/>
              </a:spcBef>
              <a:spcAft>
                <a:spcPts val="0"/>
              </a:spcAft>
              <a:buNone/>
            </a:pPr>
            <a:r>
              <a:rPr lang="en"/>
              <a:t>Tools: Python, input file, GBIF API</a:t>
            </a:r>
            <a:endParaRPr/>
          </a:p>
          <a:p>
            <a:pPr marL="0" lvl="0" indent="0" algn="l" rtl="0">
              <a:spcBef>
                <a:spcPts val="1600"/>
              </a:spcBef>
              <a:spcAft>
                <a:spcPts val="0"/>
              </a:spcAft>
              <a:buNone/>
            </a:pPr>
            <a:r>
              <a:rPr lang="en"/>
              <a:t>To add the GBIF API information to an existing file (csv), saving as a new file bash </a:t>
            </a:r>
            <a:br>
              <a:rPr lang="en"/>
            </a:br>
            <a:r>
              <a:rPr lang="en" u="sng"/>
              <a:t>python gbif_species_name_extraction.py sample.csv fileout.csv</a:t>
            </a:r>
            <a:endParaRPr u="sng"/>
          </a:p>
          <a:p>
            <a:pPr marL="0" lvl="0" indent="0" algn="l" rtl="0">
              <a:lnSpc>
                <a:spcPct val="100000"/>
              </a:lnSpc>
              <a:spcBef>
                <a:spcPts val="1600"/>
              </a:spcBef>
              <a:spcAft>
                <a:spcPts val="0"/>
              </a:spcAft>
              <a:buNone/>
            </a:pPr>
            <a:endParaRPr sz="13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300">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1571" name="Google Shape;1571;p219"/>
          <p:cNvPicPr preferRelativeResize="0"/>
          <p:nvPr/>
        </p:nvPicPr>
        <p:blipFill>
          <a:blip r:embed="rId4">
            <a:alphaModFix/>
          </a:blip>
          <a:stretch>
            <a:fillRect/>
          </a:stretch>
        </p:blipFill>
        <p:spPr>
          <a:xfrm>
            <a:off x="6605725" y="445025"/>
            <a:ext cx="2426749" cy="1514325"/>
          </a:xfrm>
          <a:prstGeom prst="rect">
            <a:avLst/>
          </a:prstGeom>
          <a:noFill/>
          <a:ln>
            <a:noFill/>
          </a:ln>
        </p:spPr>
      </p:pic>
      <p:pic>
        <p:nvPicPr>
          <p:cNvPr id="1572" name="Google Shape;1572;p219"/>
          <p:cNvPicPr preferRelativeResize="0"/>
          <p:nvPr/>
        </p:nvPicPr>
        <p:blipFill>
          <a:blip r:embed="rId5">
            <a:alphaModFix/>
          </a:blip>
          <a:stretch>
            <a:fillRect/>
          </a:stretch>
        </p:blipFill>
        <p:spPr>
          <a:xfrm>
            <a:off x="4904525" y="1123888"/>
            <a:ext cx="4127951" cy="378857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220"/>
          <p:cNvSpPr txBox="1">
            <a:spLocks noGrp="1"/>
          </p:cNvSpPr>
          <p:nvPr>
            <p:ph type="title"/>
          </p:nvPr>
        </p:nvSpPr>
        <p:spPr>
          <a:xfrm>
            <a:off x="311700" y="252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Level your taxonomy to GBIF backbone </a:t>
            </a:r>
            <a:endParaRPr/>
          </a:p>
          <a:p>
            <a:pPr marL="0" lvl="0" indent="0" algn="l" rtl="0">
              <a:spcBef>
                <a:spcPts val="0"/>
              </a:spcBef>
              <a:spcAft>
                <a:spcPts val="0"/>
              </a:spcAft>
              <a:buNone/>
            </a:pPr>
            <a:r>
              <a:rPr lang="en"/>
              <a:t>(Python Jupyter notebooks)</a:t>
            </a:r>
            <a:endParaRPr/>
          </a:p>
        </p:txBody>
      </p:sp>
      <p:sp>
        <p:nvSpPr>
          <p:cNvPr id="1578" name="Google Shape;1578;p220"/>
          <p:cNvSpPr txBox="1"/>
          <p:nvPr/>
        </p:nvSpPr>
        <p:spPr>
          <a:xfrm>
            <a:off x="699885" y="1417364"/>
            <a:ext cx="3359100" cy="3918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endParaRPr sz="1300">
              <a:solidFill>
                <a:srgbClr val="F3F3F3"/>
              </a:solidFill>
            </a:endParaRPr>
          </a:p>
        </p:txBody>
      </p:sp>
      <p:sp>
        <p:nvSpPr>
          <p:cNvPr id="1579" name="Google Shape;1579;p220"/>
          <p:cNvSpPr txBox="1">
            <a:spLocks noGrp="1"/>
          </p:cNvSpPr>
          <p:nvPr>
            <p:ph type="body" idx="1"/>
          </p:nvPr>
        </p:nvSpPr>
        <p:spPr>
          <a:xfrm>
            <a:off x="173700" y="1309975"/>
            <a:ext cx="4873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a:t>
            </a:r>
            <a:r>
              <a:rPr lang="en" b="1">
                <a:solidFill>
                  <a:srgbClr val="FFFFFF"/>
                </a:solidFill>
              </a:rPr>
              <a:t>Python CMD</a:t>
            </a:r>
            <a:endParaRPr b="1">
              <a:solidFill>
                <a:srgbClr val="FFFFFF"/>
              </a:solidFill>
            </a:endParaRPr>
          </a:p>
          <a:p>
            <a:pPr marL="0" lvl="0" indent="0" algn="l" rtl="0">
              <a:spcBef>
                <a:spcPts val="1600"/>
              </a:spcBef>
              <a:spcAft>
                <a:spcPts val="0"/>
              </a:spcAft>
              <a:buNone/>
            </a:pPr>
            <a:r>
              <a:rPr lang="en"/>
              <a:t>Case: We have the Checklist of Opiliones in </a:t>
            </a:r>
            <a:br>
              <a:rPr lang="en"/>
            </a:br>
            <a:r>
              <a:rPr lang="en"/>
              <a:t>Belgium from </a:t>
            </a:r>
            <a:r>
              <a:rPr lang="en" u="sng">
                <a:solidFill>
                  <a:schemeClr val="hlink"/>
                </a:solidFill>
                <a:hlinkClick r:id="rId3"/>
              </a:rPr>
              <a:t>Arabel</a:t>
            </a:r>
            <a:r>
              <a:rPr lang="en"/>
              <a:t>, Unfortunately, we do </a:t>
            </a:r>
            <a:br>
              <a:rPr lang="en"/>
            </a:br>
            <a:r>
              <a:rPr lang="en"/>
              <a:t>miss higher hierarchy.</a:t>
            </a:r>
            <a:endParaRPr/>
          </a:p>
          <a:p>
            <a:pPr marL="0" lvl="0" indent="0" algn="l" rtl="0">
              <a:spcBef>
                <a:spcPts val="1600"/>
              </a:spcBef>
              <a:spcAft>
                <a:spcPts val="0"/>
              </a:spcAft>
              <a:buNone/>
            </a:pPr>
            <a:r>
              <a:rPr lang="en"/>
              <a:t>Tools: Python (jupyter notebook), input file, GBIF API</a:t>
            </a:r>
            <a:endParaRPr/>
          </a:p>
          <a:p>
            <a:pPr marL="0" lvl="0" indent="0" algn="l" rtl="0">
              <a:spcBef>
                <a:spcPts val="1600"/>
              </a:spcBef>
              <a:spcAft>
                <a:spcPts val="0"/>
              </a:spcAft>
              <a:buNone/>
            </a:pPr>
            <a:endParaRPr sz="1300">
              <a:solidFill>
                <a:srgbClr val="000000"/>
              </a:solidFill>
              <a:latin typeface="Arial"/>
              <a:ea typeface="Arial"/>
              <a:cs typeface="Arial"/>
              <a:sym typeface="Arial"/>
            </a:endParaRPr>
          </a:p>
          <a:p>
            <a:pPr marL="0" lvl="0" indent="0" algn="l" rtl="0">
              <a:lnSpc>
                <a:spcPct val="100000"/>
              </a:lnSpc>
              <a:spcBef>
                <a:spcPts val="1600"/>
              </a:spcBef>
              <a:spcAft>
                <a:spcPts val="0"/>
              </a:spcAft>
              <a:buNone/>
            </a:pPr>
            <a:endParaRPr sz="1300">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1580" name="Google Shape;1580;p220"/>
          <p:cNvPicPr preferRelativeResize="0"/>
          <p:nvPr/>
        </p:nvPicPr>
        <p:blipFill>
          <a:blip r:embed="rId4">
            <a:alphaModFix/>
          </a:blip>
          <a:stretch>
            <a:fillRect/>
          </a:stretch>
        </p:blipFill>
        <p:spPr>
          <a:xfrm>
            <a:off x="6605725" y="445025"/>
            <a:ext cx="2426749" cy="1514325"/>
          </a:xfrm>
          <a:prstGeom prst="rect">
            <a:avLst/>
          </a:prstGeom>
          <a:noFill/>
          <a:ln>
            <a:noFill/>
          </a:ln>
        </p:spPr>
      </p:pic>
      <p:pic>
        <p:nvPicPr>
          <p:cNvPr id="1581" name="Google Shape;1581;p220"/>
          <p:cNvPicPr preferRelativeResize="0"/>
          <p:nvPr/>
        </p:nvPicPr>
        <p:blipFill>
          <a:blip r:embed="rId5">
            <a:alphaModFix/>
          </a:blip>
          <a:stretch>
            <a:fillRect/>
          </a:stretch>
        </p:blipFill>
        <p:spPr>
          <a:xfrm>
            <a:off x="4572000" y="1312933"/>
            <a:ext cx="4460476" cy="3545792"/>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pic>
        <p:nvPicPr>
          <p:cNvPr id="1586" name="Google Shape;1586;p221"/>
          <p:cNvPicPr preferRelativeResize="0"/>
          <p:nvPr/>
        </p:nvPicPr>
        <p:blipFill>
          <a:blip r:embed="rId3">
            <a:alphaModFix/>
          </a:blip>
          <a:stretch>
            <a:fillRect/>
          </a:stretch>
        </p:blipFill>
        <p:spPr>
          <a:xfrm>
            <a:off x="3968780" y="710925"/>
            <a:ext cx="923319" cy="1070099"/>
          </a:xfrm>
          <a:prstGeom prst="rect">
            <a:avLst/>
          </a:prstGeom>
          <a:noFill/>
          <a:ln>
            <a:noFill/>
          </a:ln>
        </p:spPr>
      </p:pic>
      <p:pic>
        <p:nvPicPr>
          <p:cNvPr id="1587" name="Google Shape;1587;p221"/>
          <p:cNvPicPr preferRelativeResize="0"/>
          <p:nvPr/>
        </p:nvPicPr>
        <p:blipFill>
          <a:blip r:embed="rId4">
            <a:alphaModFix/>
          </a:blip>
          <a:stretch>
            <a:fillRect/>
          </a:stretch>
        </p:blipFill>
        <p:spPr>
          <a:xfrm>
            <a:off x="4411025" y="1427925"/>
            <a:ext cx="954275" cy="1106926"/>
          </a:xfrm>
          <a:prstGeom prst="rect">
            <a:avLst/>
          </a:prstGeom>
          <a:noFill/>
          <a:ln>
            <a:noFill/>
          </a:ln>
        </p:spPr>
      </p:pic>
      <p:pic>
        <p:nvPicPr>
          <p:cNvPr id="1588" name="Google Shape;1588;p221"/>
          <p:cNvPicPr preferRelativeResize="0"/>
          <p:nvPr/>
        </p:nvPicPr>
        <p:blipFill>
          <a:blip r:embed="rId5">
            <a:alphaModFix/>
          </a:blip>
          <a:stretch>
            <a:fillRect/>
          </a:stretch>
        </p:blipFill>
        <p:spPr>
          <a:xfrm>
            <a:off x="3045450" y="2236603"/>
            <a:ext cx="923324" cy="1076772"/>
          </a:xfrm>
          <a:prstGeom prst="rect">
            <a:avLst/>
          </a:prstGeom>
          <a:noFill/>
          <a:ln>
            <a:noFill/>
          </a:ln>
        </p:spPr>
      </p:pic>
      <p:pic>
        <p:nvPicPr>
          <p:cNvPr id="1589" name="Google Shape;1589;p221"/>
          <p:cNvPicPr preferRelativeResize="0"/>
          <p:nvPr/>
        </p:nvPicPr>
        <p:blipFill>
          <a:blip r:embed="rId6">
            <a:alphaModFix/>
          </a:blip>
          <a:stretch>
            <a:fillRect/>
          </a:stretch>
        </p:blipFill>
        <p:spPr>
          <a:xfrm>
            <a:off x="3503187" y="1428402"/>
            <a:ext cx="954263" cy="1105949"/>
          </a:xfrm>
          <a:prstGeom prst="rect">
            <a:avLst/>
          </a:prstGeom>
          <a:noFill/>
          <a:ln>
            <a:noFill/>
          </a:ln>
        </p:spPr>
      </p:pic>
      <p:pic>
        <p:nvPicPr>
          <p:cNvPr id="1590" name="Google Shape;1590;p221"/>
          <p:cNvPicPr preferRelativeResize="0"/>
          <p:nvPr/>
        </p:nvPicPr>
        <p:blipFill>
          <a:blip r:embed="rId7">
            <a:alphaModFix/>
          </a:blip>
          <a:stretch>
            <a:fillRect/>
          </a:stretch>
        </p:blipFill>
        <p:spPr>
          <a:xfrm>
            <a:off x="3968775" y="2236598"/>
            <a:ext cx="923325" cy="1070101"/>
          </a:xfrm>
          <a:prstGeom prst="rect">
            <a:avLst/>
          </a:prstGeom>
          <a:noFill/>
          <a:ln>
            <a:noFill/>
          </a:ln>
        </p:spPr>
      </p:pic>
      <p:pic>
        <p:nvPicPr>
          <p:cNvPr id="1591" name="Google Shape;1591;p221"/>
          <p:cNvPicPr preferRelativeResize="0"/>
          <p:nvPr/>
        </p:nvPicPr>
        <p:blipFill>
          <a:blip r:embed="rId8">
            <a:alphaModFix/>
          </a:blip>
          <a:stretch>
            <a:fillRect/>
          </a:stretch>
        </p:blipFill>
        <p:spPr>
          <a:xfrm>
            <a:off x="5365300" y="1446337"/>
            <a:ext cx="923325" cy="1070095"/>
          </a:xfrm>
          <a:prstGeom prst="rect">
            <a:avLst/>
          </a:prstGeom>
          <a:noFill/>
          <a:ln>
            <a:noFill/>
          </a:ln>
        </p:spPr>
      </p:pic>
      <p:pic>
        <p:nvPicPr>
          <p:cNvPr id="1592" name="Google Shape;1592;p221"/>
          <p:cNvPicPr preferRelativeResize="0"/>
          <p:nvPr/>
        </p:nvPicPr>
        <p:blipFill>
          <a:blip r:embed="rId9">
            <a:alphaModFix/>
          </a:blip>
          <a:stretch>
            <a:fillRect/>
          </a:stretch>
        </p:blipFill>
        <p:spPr>
          <a:xfrm>
            <a:off x="2091175" y="628100"/>
            <a:ext cx="923325" cy="1069524"/>
          </a:xfrm>
          <a:prstGeom prst="rect">
            <a:avLst/>
          </a:prstGeom>
          <a:noFill/>
          <a:ln>
            <a:noFill/>
          </a:ln>
        </p:spPr>
      </p:pic>
      <p:pic>
        <p:nvPicPr>
          <p:cNvPr id="1593" name="Google Shape;1593;p221"/>
          <p:cNvPicPr preferRelativeResize="0"/>
          <p:nvPr/>
        </p:nvPicPr>
        <p:blipFill>
          <a:blip r:embed="rId10">
            <a:alphaModFix/>
          </a:blip>
          <a:stretch>
            <a:fillRect/>
          </a:stretch>
        </p:blipFill>
        <p:spPr>
          <a:xfrm>
            <a:off x="3014503" y="609863"/>
            <a:ext cx="954276" cy="1105974"/>
          </a:xfrm>
          <a:prstGeom prst="rect">
            <a:avLst/>
          </a:prstGeom>
          <a:noFill/>
          <a:ln>
            <a:noFill/>
          </a:ln>
        </p:spPr>
      </p:pic>
      <p:pic>
        <p:nvPicPr>
          <p:cNvPr id="1594" name="Google Shape;1594;p221"/>
          <p:cNvPicPr preferRelativeResize="0"/>
          <p:nvPr/>
        </p:nvPicPr>
        <p:blipFill>
          <a:blip r:embed="rId11">
            <a:alphaModFix/>
          </a:blip>
          <a:stretch>
            <a:fillRect/>
          </a:stretch>
        </p:blipFill>
        <p:spPr>
          <a:xfrm>
            <a:off x="4892101" y="2458250"/>
            <a:ext cx="2486450" cy="192287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222"/>
          <p:cNvSpPr txBox="1">
            <a:spLocks noGrp="1"/>
          </p:cNvSpPr>
          <p:nvPr>
            <p:ph type="title"/>
          </p:nvPr>
        </p:nvSpPr>
        <p:spPr>
          <a:xfrm>
            <a:off x="311700" y="252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Level your taxonomy to GBIF backbone </a:t>
            </a:r>
            <a:endParaRPr/>
          </a:p>
          <a:p>
            <a:pPr marL="0" lvl="0" indent="0" algn="l" rtl="0">
              <a:spcBef>
                <a:spcPts val="0"/>
              </a:spcBef>
              <a:spcAft>
                <a:spcPts val="0"/>
              </a:spcAft>
              <a:buNone/>
            </a:pPr>
            <a:r>
              <a:rPr lang="en"/>
              <a:t>(R example)</a:t>
            </a:r>
            <a:endParaRPr/>
          </a:p>
        </p:txBody>
      </p:sp>
      <p:sp>
        <p:nvSpPr>
          <p:cNvPr id="1600" name="Google Shape;1600;p222"/>
          <p:cNvSpPr txBox="1"/>
          <p:nvPr/>
        </p:nvSpPr>
        <p:spPr>
          <a:xfrm>
            <a:off x="699885" y="1417364"/>
            <a:ext cx="3359100" cy="3918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endParaRPr sz="1300">
              <a:solidFill>
                <a:srgbClr val="F3F3F3"/>
              </a:solidFill>
            </a:endParaRPr>
          </a:p>
        </p:txBody>
      </p:sp>
      <p:sp>
        <p:nvSpPr>
          <p:cNvPr id="1601" name="Google Shape;1601;p222"/>
          <p:cNvSpPr txBox="1">
            <a:spLocks noGrp="1"/>
          </p:cNvSpPr>
          <p:nvPr>
            <p:ph type="body" idx="1"/>
          </p:nvPr>
        </p:nvSpPr>
        <p:spPr>
          <a:xfrm>
            <a:off x="173700" y="1309975"/>
            <a:ext cx="3454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a:t>
            </a:r>
            <a:r>
              <a:rPr lang="en" b="1">
                <a:solidFill>
                  <a:srgbClr val="FFFFFF"/>
                </a:solidFill>
              </a:rPr>
              <a:t>R studio</a:t>
            </a:r>
            <a:endParaRPr b="1">
              <a:solidFill>
                <a:srgbClr val="FFFFFF"/>
              </a:solidFill>
            </a:endParaRPr>
          </a:p>
          <a:p>
            <a:pPr marL="0" lvl="0" indent="0" algn="l" rtl="0">
              <a:spcBef>
                <a:spcPts val="1600"/>
              </a:spcBef>
              <a:spcAft>
                <a:spcPts val="0"/>
              </a:spcAft>
              <a:buNone/>
            </a:pPr>
            <a:r>
              <a:rPr lang="en"/>
              <a:t>Case: We have the Checklist of Opiliones in </a:t>
            </a:r>
            <a:br>
              <a:rPr lang="en"/>
            </a:br>
            <a:r>
              <a:rPr lang="en"/>
              <a:t>Belgium from </a:t>
            </a:r>
            <a:r>
              <a:rPr lang="en" u="sng">
                <a:solidFill>
                  <a:schemeClr val="hlink"/>
                </a:solidFill>
                <a:hlinkClick r:id="rId3"/>
              </a:rPr>
              <a:t>Arabel</a:t>
            </a:r>
            <a:r>
              <a:rPr lang="en"/>
              <a:t>, Unfortunately, we do </a:t>
            </a:r>
            <a:br>
              <a:rPr lang="en"/>
            </a:br>
            <a:r>
              <a:rPr lang="en"/>
              <a:t>miss higher hierarchy.</a:t>
            </a:r>
            <a:endParaRPr/>
          </a:p>
          <a:p>
            <a:pPr marL="0" lvl="0" indent="0" algn="l" rtl="0">
              <a:spcBef>
                <a:spcPts val="1600"/>
              </a:spcBef>
              <a:spcAft>
                <a:spcPts val="0"/>
              </a:spcAft>
              <a:buNone/>
            </a:pPr>
            <a:r>
              <a:rPr lang="en"/>
              <a:t>Tools: R studio, input file, GBIF API</a:t>
            </a:r>
            <a:endParaRPr/>
          </a:p>
          <a:p>
            <a:pPr marL="0" lvl="0" indent="0" algn="l" rtl="0">
              <a:spcBef>
                <a:spcPts val="1600"/>
              </a:spcBef>
              <a:spcAft>
                <a:spcPts val="0"/>
              </a:spcAft>
              <a:buNone/>
            </a:pPr>
            <a:endParaRPr sz="1300">
              <a:solidFill>
                <a:srgbClr val="000000"/>
              </a:solidFill>
              <a:latin typeface="Arial"/>
              <a:ea typeface="Arial"/>
              <a:cs typeface="Arial"/>
              <a:sym typeface="Arial"/>
            </a:endParaRPr>
          </a:p>
          <a:p>
            <a:pPr marL="0" lvl="0" indent="0" algn="l" rtl="0">
              <a:lnSpc>
                <a:spcPct val="100000"/>
              </a:lnSpc>
              <a:spcBef>
                <a:spcPts val="1600"/>
              </a:spcBef>
              <a:spcAft>
                <a:spcPts val="0"/>
              </a:spcAft>
              <a:buNone/>
            </a:pPr>
            <a:endParaRPr sz="1300">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1602" name="Google Shape;1602;p222"/>
          <p:cNvPicPr preferRelativeResize="0"/>
          <p:nvPr/>
        </p:nvPicPr>
        <p:blipFill>
          <a:blip r:embed="rId4">
            <a:alphaModFix/>
          </a:blip>
          <a:stretch>
            <a:fillRect/>
          </a:stretch>
        </p:blipFill>
        <p:spPr>
          <a:xfrm>
            <a:off x="6605725" y="445025"/>
            <a:ext cx="2426749" cy="1514325"/>
          </a:xfrm>
          <a:prstGeom prst="rect">
            <a:avLst/>
          </a:prstGeom>
          <a:noFill/>
          <a:ln>
            <a:noFill/>
          </a:ln>
        </p:spPr>
      </p:pic>
      <p:pic>
        <p:nvPicPr>
          <p:cNvPr id="1603" name="Google Shape;1603;p222"/>
          <p:cNvPicPr preferRelativeResize="0"/>
          <p:nvPr/>
        </p:nvPicPr>
        <p:blipFill>
          <a:blip r:embed="rId5">
            <a:alphaModFix/>
          </a:blip>
          <a:stretch>
            <a:fillRect/>
          </a:stretch>
        </p:blipFill>
        <p:spPr>
          <a:xfrm>
            <a:off x="3780900" y="2024900"/>
            <a:ext cx="5210698" cy="283231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223"/>
          <p:cNvPicPr preferRelativeResize="0"/>
          <p:nvPr/>
        </p:nvPicPr>
        <p:blipFill>
          <a:blip r:embed="rId3">
            <a:alphaModFix/>
          </a:blip>
          <a:stretch>
            <a:fillRect/>
          </a:stretch>
        </p:blipFill>
        <p:spPr>
          <a:xfrm>
            <a:off x="2263150" y="1212598"/>
            <a:ext cx="3916650" cy="3679525"/>
          </a:xfrm>
          <a:prstGeom prst="rect">
            <a:avLst/>
          </a:prstGeom>
          <a:noFill/>
          <a:ln>
            <a:noFill/>
          </a:ln>
        </p:spPr>
      </p:pic>
      <p:sp>
        <p:nvSpPr>
          <p:cNvPr id="1609" name="Google Shape;1609;p223"/>
          <p:cNvSpPr txBox="1"/>
          <p:nvPr/>
        </p:nvSpPr>
        <p:spPr>
          <a:xfrm>
            <a:off x="167875" y="69125"/>
            <a:ext cx="8107200" cy="9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Level your taxonomy to GBIF backbone (Open Refine)</a:t>
            </a:r>
            <a:endParaRPr sz="3000">
              <a:solidFill>
                <a:schemeClr val="dk1"/>
              </a:solidFill>
              <a:latin typeface="Oswald"/>
              <a:ea typeface="Oswald"/>
              <a:cs typeface="Oswald"/>
              <a:sym typeface="Oswa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2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Cleaning Data with Open Refine</a:t>
            </a:r>
            <a:endParaRPr/>
          </a:p>
        </p:txBody>
      </p:sp>
      <p:sp>
        <p:nvSpPr>
          <p:cNvPr id="1615" name="Google Shape;1615;p224"/>
          <p:cNvSpPr txBox="1">
            <a:spLocks noGrp="1"/>
          </p:cNvSpPr>
          <p:nvPr>
            <p:ph type="body" idx="1"/>
          </p:nvPr>
        </p:nvSpPr>
        <p:spPr>
          <a:xfrm>
            <a:off x="311700" y="1856950"/>
            <a:ext cx="8520600" cy="23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Refine is a power tool which  can do all kinds of fancy things such as merging your data with other datasets, linking it to databases and converting data into other formats.</a:t>
            </a:r>
            <a:endParaRPr/>
          </a:p>
          <a:p>
            <a:pPr marL="0" lvl="0" indent="0" algn="l" rtl="0">
              <a:spcBef>
                <a:spcPts val="1600"/>
              </a:spcBef>
              <a:spcAft>
                <a:spcPts val="0"/>
              </a:spcAft>
              <a:buNone/>
            </a:pPr>
            <a:r>
              <a:rPr lang="en"/>
              <a:t>Open Refine is a tool used to clean up datasets by finding and correcting errors and inconsistencies in the data.</a:t>
            </a:r>
            <a:endParaRPr/>
          </a:p>
          <a:p>
            <a:pPr marL="0" lvl="0" indent="0" algn="l" rtl="0">
              <a:spcBef>
                <a:spcPts val="1600"/>
              </a:spcBef>
              <a:spcAft>
                <a:spcPts val="1600"/>
              </a:spcAft>
              <a:buNone/>
            </a:pPr>
            <a:endParaRPr/>
          </a:p>
        </p:txBody>
      </p:sp>
      <p:pic>
        <p:nvPicPr>
          <p:cNvPr id="1616" name="Google Shape;1616;p224"/>
          <p:cNvPicPr preferRelativeResize="0"/>
          <p:nvPr/>
        </p:nvPicPr>
        <p:blipFill>
          <a:blip r:embed="rId3">
            <a:alphaModFix/>
          </a:blip>
          <a:stretch>
            <a:fillRect/>
          </a:stretch>
        </p:blipFill>
        <p:spPr>
          <a:xfrm>
            <a:off x="7323600" y="239316"/>
            <a:ext cx="1508700" cy="141737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2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@bartox: "Damn! Wish I had this 5 years ago! RT @swiertz nice tools ! Format &amp; clean your </a:t>
            </a:r>
            <a:br>
              <a:rPr lang="en" sz="1400"/>
            </a:br>
            <a:r>
              <a:rPr lang="en" sz="1400"/>
              <a:t>data with Google Refine http://goo.gl/UniR6 #cleanup #tools" </a:t>
            </a:r>
            <a:endParaRPr sz="1400"/>
          </a:p>
          <a:p>
            <a:pPr marL="0" lvl="0" indent="0" algn="l" rtl="0">
              <a:spcBef>
                <a:spcPts val="1600"/>
              </a:spcBef>
              <a:spcAft>
                <a:spcPts val="0"/>
              </a:spcAft>
              <a:buNone/>
            </a:pPr>
            <a:r>
              <a:rPr lang="en" sz="1400"/>
              <a:t>@Musebrarian: "YIPEEEE! Google Refine works with OAI-PMH XML out of the box. This is going to make my life much easier." </a:t>
            </a:r>
            <a:endParaRPr sz="1400"/>
          </a:p>
          <a:p>
            <a:pPr marL="0" lvl="0" indent="0" algn="l" rtl="0">
              <a:spcBef>
                <a:spcPts val="1600"/>
              </a:spcBef>
              <a:spcAft>
                <a:spcPts val="0"/>
              </a:spcAft>
              <a:buNone/>
            </a:pPr>
            <a:r>
              <a:rPr lang="en" sz="1400"/>
              <a:t>@kb: "It’s kind of ridiculous how exciting I find this: https://code.google.com/p/google-refine/" </a:t>
            </a:r>
            <a:endParaRPr sz="1400"/>
          </a:p>
          <a:p>
            <a:pPr marL="0" lvl="0" indent="0" algn="l" rtl="0">
              <a:spcBef>
                <a:spcPts val="1600"/>
              </a:spcBef>
              <a:spcAft>
                <a:spcPts val="0"/>
              </a:spcAft>
              <a:buNone/>
            </a:pPr>
            <a:r>
              <a:rPr lang="en" sz="1400"/>
              <a:t>@litcritter: "I rarely feel the desire to kiss a corporation on the mouth, but Google Refine is making me come close http://goo.gl/8pvKB #datageek" </a:t>
            </a:r>
            <a:endParaRPr/>
          </a:p>
          <a:p>
            <a:pPr marL="0" lvl="0" indent="0" algn="l" rtl="0">
              <a:spcBef>
                <a:spcPts val="1600"/>
              </a:spcBef>
              <a:spcAft>
                <a:spcPts val="0"/>
              </a:spcAft>
              <a:buNone/>
            </a:pPr>
            <a:r>
              <a:rPr lang="en" sz="1400"/>
              <a:t>@Salesient: "Google refine is awesome. Never before have I been home this early." </a:t>
            </a:r>
            <a:endParaRPr sz="1400"/>
          </a:p>
          <a:p>
            <a:pPr marL="0" lvl="0" indent="0" algn="l" rtl="0">
              <a:spcBef>
                <a:spcPts val="1600"/>
              </a:spcBef>
              <a:spcAft>
                <a:spcPts val="0"/>
              </a:spcAft>
              <a:buNone/>
            </a:pPr>
            <a:r>
              <a:rPr lang="en" sz="1400"/>
              <a:t>@roolio: "Today google #refine saved my afternoon. Every #data #hacker should try it" </a:t>
            </a:r>
            <a:endParaRPr sz="1400"/>
          </a:p>
          <a:p>
            <a:pPr marL="0" lvl="0" indent="0" algn="l" rtl="0">
              <a:spcBef>
                <a:spcPts val="1600"/>
              </a:spcBef>
              <a:spcAft>
                <a:spcPts val="1600"/>
              </a:spcAft>
              <a:buNone/>
            </a:pPr>
            <a:endParaRPr/>
          </a:p>
        </p:txBody>
      </p:sp>
      <p:pic>
        <p:nvPicPr>
          <p:cNvPr id="1622" name="Google Shape;1622;p225"/>
          <p:cNvPicPr preferRelativeResize="0"/>
          <p:nvPr/>
        </p:nvPicPr>
        <p:blipFill>
          <a:blip r:embed="rId3">
            <a:alphaModFix/>
          </a:blip>
          <a:stretch>
            <a:fillRect/>
          </a:stretch>
        </p:blipFill>
        <p:spPr>
          <a:xfrm>
            <a:off x="7323600" y="239316"/>
            <a:ext cx="1508700" cy="141737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226"/>
          <p:cNvSpPr txBox="1">
            <a:spLocks noGrp="1"/>
          </p:cNvSpPr>
          <p:nvPr>
            <p:ph type="body" idx="1"/>
          </p:nvPr>
        </p:nvSpPr>
        <p:spPr>
          <a:xfrm>
            <a:off x="311700" y="592200"/>
            <a:ext cx="8520600" cy="395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Data is often messy: Open Refine makes cleaning a lot easier.</a:t>
            </a:r>
            <a:endParaRPr/>
          </a:p>
          <a:p>
            <a:pPr marL="0" lvl="0" indent="0" algn="l" rtl="0">
              <a:lnSpc>
                <a:spcPct val="100000"/>
              </a:lnSpc>
              <a:spcBef>
                <a:spcPts val="1600"/>
              </a:spcBef>
              <a:spcAft>
                <a:spcPts val="0"/>
              </a:spcAft>
              <a:buNone/>
            </a:pPr>
            <a:r>
              <a:rPr lang="en"/>
              <a:t>All steps are saved: your data cleaning becomes repeatable and reversible.</a:t>
            </a:r>
            <a:endParaRPr/>
          </a:p>
          <a:p>
            <a:pPr marL="0" lvl="0" indent="0" algn="l" rtl="0">
              <a:lnSpc>
                <a:spcPct val="100000"/>
              </a:lnSpc>
              <a:spcBef>
                <a:spcPts val="1600"/>
              </a:spcBef>
              <a:spcAft>
                <a:spcPts val="0"/>
              </a:spcAft>
              <a:buNone/>
            </a:pPr>
            <a:r>
              <a:rPr lang="en"/>
              <a:t>Complex tasks made easy, e.g. clustering, facetting...</a:t>
            </a:r>
            <a:endParaRPr/>
          </a:p>
          <a:p>
            <a:pPr marL="0" lvl="0" indent="0" algn="l" rtl="0">
              <a:lnSpc>
                <a:spcPct val="100000"/>
              </a:lnSpc>
              <a:spcBef>
                <a:spcPts val="1600"/>
              </a:spcBef>
              <a:spcAft>
                <a:spcPts val="0"/>
              </a:spcAft>
              <a:buNone/>
            </a:pPr>
            <a:r>
              <a:rPr lang="en"/>
              <a:t>You only work on what you have!</a:t>
            </a:r>
            <a:endParaRPr/>
          </a:p>
          <a:p>
            <a:pPr marL="0" lvl="0" indent="0" algn="l" rtl="0">
              <a:lnSpc>
                <a:spcPct val="100000"/>
              </a:lnSpc>
              <a:spcBef>
                <a:spcPts val="1600"/>
              </a:spcBef>
              <a:spcAft>
                <a:spcPts val="0"/>
              </a:spcAft>
              <a:buNone/>
            </a:pPr>
            <a:r>
              <a:rPr lang="en"/>
              <a:t>Supported by an open source community: lots of tutorials + plugins available</a:t>
            </a:r>
            <a:endParaRPr/>
          </a:p>
          <a:p>
            <a:pPr marL="0" lvl="0" indent="0" algn="l" rtl="0">
              <a:lnSpc>
                <a:spcPct val="100000"/>
              </a:lnSpc>
              <a:spcBef>
                <a:spcPts val="1600"/>
              </a:spcBef>
              <a:spcAft>
                <a:spcPts val="0"/>
              </a:spcAft>
              <a:buNone/>
            </a:pPr>
            <a:r>
              <a:rPr lang="en"/>
              <a:t>Works quite well to up to 100.000 rows of data.</a:t>
            </a:r>
            <a:endParaRPr/>
          </a:p>
          <a:p>
            <a:pPr marL="0" lvl="0" indent="0" algn="l" rtl="0">
              <a:lnSpc>
                <a:spcPct val="100000"/>
              </a:lnSpc>
              <a:spcBef>
                <a:spcPts val="1600"/>
              </a:spcBef>
              <a:spcAft>
                <a:spcPts val="0"/>
              </a:spcAft>
              <a:buNone/>
            </a:pPr>
            <a:r>
              <a:rPr lang="en"/>
              <a:t>More powerful than a spreadsheet;</a:t>
            </a:r>
            <a:endParaRPr/>
          </a:p>
          <a:p>
            <a:pPr marL="0" lvl="0" indent="0" algn="l" rtl="0">
              <a:lnSpc>
                <a:spcPct val="100000"/>
              </a:lnSpc>
              <a:spcBef>
                <a:spcPts val="1600"/>
              </a:spcBef>
              <a:spcAft>
                <a:spcPts val="0"/>
              </a:spcAft>
              <a:buNone/>
            </a:pPr>
            <a:r>
              <a:rPr lang="en"/>
              <a:t>Interactive and a visual interface -&gt; scripting</a:t>
            </a:r>
            <a:endParaRPr/>
          </a:p>
          <a:p>
            <a:pPr marL="0" lvl="0" indent="0" algn="l" rtl="0">
              <a:lnSpc>
                <a:spcPct val="100000"/>
              </a:lnSpc>
              <a:spcBef>
                <a:spcPts val="1600"/>
              </a:spcBef>
              <a:spcAft>
                <a:spcPts val="0"/>
              </a:spcAft>
              <a:buNone/>
            </a:pPr>
            <a:r>
              <a:rPr lang="en"/>
              <a:t>Open Source</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1628" name="Google Shape;1628;p226"/>
          <p:cNvPicPr preferRelativeResize="0"/>
          <p:nvPr/>
        </p:nvPicPr>
        <p:blipFill>
          <a:blip r:embed="rId3">
            <a:alphaModFix/>
          </a:blip>
          <a:stretch>
            <a:fillRect/>
          </a:stretch>
        </p:blipFill>
        <p:spPr>
          <a:xfrm>
            <a:off x="7323600" y="239316"/>
            <a:ext cx="1508700" cy="141737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2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34" name="Google Shape;1634;p227"/>
          <p:cNvPicPr preferRelativeResize="0"/>
          <p:nvPr/>
        </p:nvPicPr>
        <p:blipFill>
          <a:blip r:embed="rId3">
            <a:alphaModFix/>
          </a:blip>
          <a:stretch>
            <a:fillRect/>
          </a:stretch>
        </p:blipFill>
        <p:spPr>
          <a:xfrm>
            <a:off x="457200" y="1121875"/>
            <a:ext cx="8229600" cy="352425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228"/>
          <p:cNvSpPr txBox="1">
            <a:spLocks noGrp="1"/>
          </p:cNvSpPr>
          <p:nvPr>
            <p:ph type="body" idx="1"/>
          </p:nvPr>
        </p:nvSpPr>
        <p:spPr>
          <a:xfrm>
            <a:off x="135100" y="1152475"/>
            <a:ext cx="8936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Installation:</a:t>
            </a:r>
            <a:endParaRPr b="1"/>
          </a:p>
          <a:p>
            <a:pPr marL="0" lvl="0" indent="0" algn="l" rtl="0">
              <a:spcBef>
                <a:spcPts val="1600"/>
              </a:spcBef>
              <a:spcAft>
                <a:spcPts val="0"/>
              </a:spcAft>
              <a:buNone/>
            </a:pPr>
            <a:r>
              <a:rPr lang="en"/>
              <a:t>Go to http://openrefine.org, download and install</a:t>
            </a:r>
            <a:endParaRPr/>
          </a:p>
          <a:p>
            <a:pPr marL="0" lvl="0" indent="0" algn="l" rtl="0">
              <a:spcBef>
                <a:spcPts val="1600"/>
              </a:spcBef>
              <a:spcAft>
                <a:spcPts val="0"/>
              </a:spcAft>
              <a:buNone/>
            </a:pPr>
            <a:r>
              <a:rPr lang="en"/>
              <a:t>https://github.com/OpenRefine/OpenRefine/releases/download/2.8/openrefine-win-2.8.zip</a:t>
            </a:r>
            <a:endParaRPr/>
          </a:p>
          <a:p>
            <a:pPr marL="0" lvl="0" indent="0" algn="l" rtl="0">
              <a:spcBef>
                <a:spcPts val="1600"/>
              </a:spcBef>
              <a:spcAft>
                <a:spcPts val="0"/>
              </a:spcAft>
              <a:buNone/>
            </a:pPr>
            <a:r>
              <a:rPr lang="en"/>
              <a:t>Run openrefine in a modern browser</a:t>
            </a:r>
            <a:endParaRPr/>
          </a:p>
          <a:p>
            <a:pPr marL="0" lvl="0" indent="0" algn="l" rtl="0">
              <a:spcBef>
                <a:spcPts val="1600"/>
              </a:spcBef>
              <a:spcAft>
                <a:spcPts val="0"/>
              </a:spcAft>
              <a:buNone/>
            </a:pPr>
            <a:r>
              <a:rPr lang="en"/>
              <a:t>No internet connection needed (except when running services)</a:t>
            </a:r>
            <a:endParaRPr/>
          </a:p>
          <a:p>
            <a:pPr marL="0" lvl="0" indent="0" algn="l" rtl="0">
              <a:spcBef>
                <a:spcPts val="1600"/>
              </a:spcBef>
              <a:spcAft>
                <a:spcPts val="1600"/>
              </a:spcAft>
              <a:buNone/>
            </a:pPr>
            <a:r>
              <a:rPr lang="en"/>
              <a:t>(Some stuff will not work with version 3.0)</a:t>
            </a:r>
            <a:endParaRPr/>
          </a:p>
        </p:txBody>
      </p:sp>
      <p:pic>
        <p:nvPicPr>
          <p:cNvPr id="1640" name="Google Shape;1640;p228"/>
          <p:cNvPicPr preferRelativeResize="0"/>
          <p:nvPr/>
        </p:nvPicPr>
        <p:blipFill>
          <a:blip r:embed="rId3">
            <a:alphaModFix/>
          </a:blip>
          <a:stretch>
            <a:fillRect/>
          </a:stretch>
        </p:blipFill>
        <p:spPr>
          <a:xfrm>
            <a:off x="7323600" y="239316"/>
            <a:ext cx="1508700" cy="1417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31">
            <a:hlinkClick r:id="rId3"/>
          </p:cNvPr>
          <p:cNvPicPr preferRelativeResize="0"/>
          <p:nvPr/>
        </p:nvPicPr>
        <p:blipFill>
          <a:blip r:embed="rId4">
            <a:alphaModFix/>
          </a:blip>
          <a:stretch>
            <a:fillRect/>
          </a:stretch>
        </p:blipFill>
        <p:spPr>
          <a:xfrm>
            <a:off x="152400" y="488500"/>
            <a:ext cx="8839200" cy="3900058"/>
          </a:xfrm>
          <a:prstGeom prst="rect">
            <a:avLst/>
          </a:prstGeom>
          <a:noFill/>
          <a:ln>
            <a:noFill/>
          </a:ln>
        </p:spPr>
      </p:pic>
      <p:pic>
        <p:nvPicPr>
          <p:cNvPr id="141" name="Google Shape;141;p31"/>
          <p:cNvPicPr preferRelativeResize="0"/>
          <p:nvPr/>
        </p:nvPicPr>
        <p:blipFill>
          <a:blip r:embed="rId5">
            <a:alphaModFix amt="11000"/>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49"/>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292" name="Google Shape;292;p49"/>
          <p:cNvSpPr txBox="1">
            <a:spLocks noGrp="1"/>
          </p:cNvSpPr>
          <p:nvPr>
            <p:ph type="title"/>
          </p:nvPr>
        </p:nvSpPr>
        <p:spPr>
          <a:xfrm>
            <a:off x="311700" y="232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questions/issues does it potentially solve?</a:t>
            </a:r>
            <a:endParaRPr/>
          </a:p>
        </p:txBody>
      </p:sp>
      <p:sp>
        <p:nvSpPr>
          <p:cNvPr id="293" name="Google Shape;293;p49"/>
          <p:cNvSpPr txBox="1">
            <a:spLocks noGrp="1"/>
          </p:cNvSpPr>
          <p:nvPr>
            <p:ph type="body" idx="1"/>
          </p:nvPr>
        </p:nvSpPr>
        <p:spPr>
          <a:xfrm>
            <a:off x="311700" y="998075"/>
            <a:ext cx="8520600" cy="3920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Global Change Biology</a:t>
            </a:r>
            <a:endParaRPr sz="1600" b="1">
              <a:solidFill>
                <a:srgbClr val="FFFFFF"/>
              </a:solidFill>
              <a:latin typeface="Lato"/>
              <a:ea typeface="Lato"/>
              <a:cs typeface="Lato"/>
              <a:sym typeface="Lato"/>
            </a:endParaRPr>
          </a:p>
          <a:p>
            <a:pPr marL="914400" lvl="1"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Changes</a:t>
            </a:r>
            <a:r>
              <a:rPr lang="en" sz="1600">
                <a:solidFill>
                  <a:srgbClr val="FFFFFF"/>
                </a:solidFill>
                <a:latin typeface="Lato"/>
                <a:ea typeface="Lato"/>
                <a:cs typeface="Lato"/>
                <a:sym typeface="Lato"/>
              </a:rPr>
              <a:t> in species and population </a:t>
            </a:r>
            <a:r>
              <a:rPr lang="en" sz="1600" b="1">
                <a:solidFill>
                  <a:srgbClr val="FFFFFF"/>
                </a:solidFill>
                <a:latin typeface="Lato"/>
                <a:ea typeface="Lato"/>
                <a:cs typeface="Lato"/>
                <a:sym typeface="Lato"/>
              </a:rPr>
              <a:t>distribution and diversity over time</a:t>
            </a:r>
            <a:endParaRPr sz="1600" b="1">
              <a:solidFill>
                <a:srgbClr val="FFFFFF"/>
              </a:solidFill>
              <a:latin typeface="Lato"/>
              <a:ea typeface="Lato"/>
              <a:cs typeface="Lato"/>
              <a:sym typeface="Lato"/>
            </a:endParaRPr>
          </a:p>
          <a:p>
            <a:pPr marL="914400" lvl="1" indent="-330200" algn="l" rtl="0">
              <a:spcBef>
                <a:spcPts val="0"/>
              </a:spcBef>
              <a:spcAft>
                <a:spcPts val="0"/>
              </a:spcAft>
              <a:buClr>
                <a:srgbClr val="FFFFFF"/>
              </a:buClr>
              <a:buSzPts val="1600"/>
              <a:buFont typeface="Lato"/>
              <a:buChar char="◆"/>
            </a:pPr>
            <a:r>
              <a:rPr lang="en" sz="1600">
                <a:solidFill>
                  <a:srgbClr val="FFFFFF"/>
                </a:solidFill>
                <a:latin typeface="Lato"/>
                <a:ea typeface="Lato"/>
                <a:cs typeface="Lato"/>
                <a:sym typeface="Lato"/>
              </a:rPr>
              <a:t>How intrinsic factors and extrinsic factors </a:t>
            </a:r>
            <a:r>
              <a:rPr lang="en" sz="1600" b="1">
                <a:solidFill>
                  <a:srgbClr val="FFFFFF"/>
                </a:solidFill>
                <a:latin typeface="Lato"/>
                <a:ea typeface="Lato"/>
                <a:cs typeface="Lato"/>
                <a:sym typeface="Lato"/>
              </a:rPr>
              <a:t>interact</a:t>
            </a:r>
            <a:r>
              <a:rPr lang="en" sz="1600">
                <a:solidFill>
                  <a:srgbClr val="FFFFFF"/>
                </a:solidFill>
                <a:latin typeface="Lato"/>
                <a:ea typeface="Lato"/>
                <a:cs typeface="Lato"/>
                <a:sym typeface="Lato"/>
              </a:rPr>
              <a:t> to determine </a:t>
            </a:r>
            <a:r>
              <a:rPr lang="en" sz="1600" b="1">
                <a:solidFill>
                  <a:srgbClr val="FFFFFF"/>
                </a:solidFill>
                <a:latin typeface="Lato"/>
                <a:ea typeface="Lato"/>
                <a:cs typeface="Lato"/>
                <a:sym typeface="Lato"/>
              </a:rPr>
              <a:t>species responses</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Biota</a:t>
            </a:r>
            <a:r>
              <a:rPr lang="en" sz="1600">
                <a:solidFill>
                  <a:srgbClr val="FFFFFF"/>
                </a:solidFill>
                <a:latin typeface="Lato"/>
                <a:ea typeface="Lato"/>
                <a:cs typeface="Lato"/>
                <a:sym typeface="Lato"/>
              </a:rPr>
              <a:t>: wide picture of </a:t>
            </a:r>
            <a:r>
              <a:rPr lang="en" sz="1600" b="1">
                <a:solidFill>
                  <a:srgbClr val="FFFFFF"/>
                </a:solidFill>
                <a:latin typeface="Lato"/>
                <a:ea typeface="Lato"/>
                <a:cs typeface="Lato"/>
                <a:sym typeface="Lato"/>
              </a:rPr>
              <a:t>diversification and interactions</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Future communities</a:t>
            </a:r>
            <a:endParaRPr sz="1600" b="1">
              <a:solidFill>
                <a:srgbClr val="FFFFFF"/>
              </a:solidFill>
              <a:latin typeface="Lato"/>
              <a:ea typeface="Lato"/>
              <a:cs typeface="Lato"/>
              <a:sym typeface="Lato"/>
            </a:endParaRPr>
          </a:p>
          <a:p>
            <a:pPr marL="914400" lvl="1"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Predict</a:t>
            </a:r>
            <a:r>
              <a:rPr lang="en" sz="1600">
                <a:solidFill>
                  <a:srgbClr val="FFFFFF"/>
                </a:solidFill>
                <a:latin typeface="Lato"/>
                <a:ea typeface="Lato"/>
                <a:cs typeface="Lato"/>
                <a:sym typeface="Lato"/>
              </a:rPr>
              <a:t> combinations of species not previously experienced</a:t>
            </a:r>
            <a:endParaRPr sz="1600">
              <a:solidFill>
                <a:srgbClr val="FFFFFF"/>
              </a:solidFill>
              <a:latin typeface="Lato"/>
              <a:ea typeface="Lato"/>
              <a:cs typeface="Lato"/>
              <a:sym typeface="Lato"/>
            </a:endParaRPr>
          </a:p>
          <a:p>
            <a:pPr marL="914400" lvl="1"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Alien </a:t>
            </a:r>
            <a:r>
              <a:rPr lang="en" sz="1600">
                <a:solidFill>
                  <a:srgbClr val="FFFFFF"/>
                </a:solidFill>
                <a:latin typeface="Lato"/>
                <a:ea typeface="Lato"/>
                <a:cs typeface="Lato"/>
                <a:sym typeface="Lato"/>
              </a:rPr>
              <a:t>species interactions</a:t>
            </a:r>
            <a:endParaRPr sz="1600">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Integrating phenotype and genotype</a:t>
            </a:r>
            <a:endParaRPr sz="1600" b="1">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Synthetic conservation planning</a:t>
            </a:r>
            <a:endParaRPr sz="1600" b="1">
              <a:solidFill>
                <a:srgbClr val="FFFFFF"/>
              </a:solidFill>
              <a:latin typeface="Lato"/>
              <a:ea typeface="Lato"/>
              <a:cs typeface="Lato"/>
              <a:sym typeface="Lato"/>
            </a:endParaRPr>
          </a:p>
          <a:p>
            <a:pPr marL="914400" lvl="1" indent="-330200" algn="l" rtl="0">
              <a:spcBef>
                <a:spcPts val="0"/>
              </a:spcBef>
              <a:spcAft>
                <a:spcPts val="0"/>
              </a:spcAft>
              <a:buClr>
                <a:srgbClr val="FFFFFF"/>
              </a:buClr>
              <a:buSzPts val="1600"/>
              <a:buFont typeface="Lato"/>
              <a:buChar char="◆"/>
            </a:pPr>
            <a:r>
              <a:rPr lang="en" sz="1600">
                <a:solidFill>
                  <a:srgbClr val="FFFFFF"/>
                </a:solidFill>
                <a:latin typeface="Lato"/>
                <a:ea typeface="Lato"/>
                <a:cs typeface="Lato"/>
                <a:sym typeface="Lato"/>
              </a:rPr>
              <a:t>Take advantage of up-to-date modern taxonomic information </a:t>
            </a:r>
            <a:br>
              <a:rPr lang="en" sz="1600">
                <a:solidFill>
                  <a:srgbClr val="FFFFFF"/>
                </a:solidFill>
                <a:latin typeface="Lato"/>
                <a:ea typeface="Lato"/>
                <a:cs typeface="Lato"/>
                <a:sym typeface="Lato"/>
              </a:rPr>
            </a:br>
            <a:r>
              <a:rPr lang="en" sz="1600">
                <a:solidFill>
                  <a:srgbClr val="FFFFFF"/>
                </a:solidFill>
                <a:latin typeface="Lato"/>
                <a:ea typeface="Lato"/>
                <a:cs typeface="Lato"/>
                <a:sym typeface="Lato"/>
              </a:rPr>
              <a:t>to define units of biodiversity</a:t>
            </a:r>
            <a:endParaRPr sz="1600">
              <a:solidFill>
                <a:srgbClr val="FFFFFF"/>
              </a:solidFill>
              <a:latin typeface="Lato"/>
              <a:ea typeface="Lato"/>
              <a:cs typeface="Lato"/>
              <a:sym typeface="Lato"/>
            </a:endParaRPr>
          </a:p>
          <a:p>
            <a:pPr marL="457200" lvl="0" indent="-330200" algn="l" rtl="0">
              <a:spcBef>
                <a:spcPts val="0"/>
              </a:spcBef>
              <a:spcAft>
                <a:spcPts val="0"/>
              </a:spcAft>
              <a:buClr>
                <a:srgbClr val="FFFFFF"/>
              </a:buClr>
              <a:buSzPts val="1600"/>
              <a:buFont typeface="Lato"/>
              <a:buChar char="➔"/>
            </a:pPr>
            <a:r>
              <a:rPr lang="en" sz="1600">
                <a:solidFill>
                  <a:srgbClr val="FFFFFF"/>
                </a:solidFill>
                <a:latin typeface="Lato"/>
                <a:ea typeface="Lato"/>
                <a:cs typeface="Lato"/>
                <a:sym typeface="Lato"/>
              </a:rPr>
              <a:t>Taxonomy issues</a:t>
            </a:r>
            <a:endParaRPr sz="1600">
              <a:solidFill>
                <a:srgbClr val="FFFFFF"/>
              </a:solidFill>
              <a:latin typeface="Lato"/>
              <a:ea typeface="Lato"/>
              <a:cs typeface="Lato"/>
              <a:sym typeface="Lato"/>
            </a:endParaRPr>
          </a:p>
          <a:p>
            <a:pPr marL="914400" lvl="0" indent="0" algn="l" rtl="0">
              <a:spcBef>
                <a:spcPts val="300"/>
              </a:spcBef>
              <a:spcAft>
                <a:spcPts val="0"/>
              </a:spcAft>
              <a:buNone/>
            </a:pPr>
            <a:endParaRPr sz="1600">
              <a:solidFill>
                <a:srgbClr val="FFFFFF"/>
              </a:solidFill>
              <a:latin typeface="Lato"/>
              <a:ea typeface="Lato"/>
              <a:cs typeface="Lato"/>
              <a:sym typeface="Lato"/>
            </a:endParaRPr>
          </a:p>
          <a:p>
            <a:pPr marL="457200" lvl="0" indent="-342900" algn="l" rtl="0">
              <a:lnSpc>
                <a:spcPct val="120000"/>
              </a:lnSpc>
              <a:spcBef>
                <a:spcPts val="500"/>
              </a:spcBef>
              <a:spcAft>
                <a:spcPts val="0"/>
              </a:spcAft>
              <a:buClr>
                <a:srgbClr val="FFFFFF"/>
              </a:buClr>
              <a:buSzPts val="1800"/>
              <a:buFont typeface="Arial"/>
              <a:buChar char="➔"/>
            </a:pPr>
            <a:r>
              <a:rPr lang="en">
                <a:solidFill>
                  <a:srgbClr val="FFFFFF"/>
                </a:solidFill>
                <a:highlight>
                  <a:srgbClr val="207C5F"/>
                </a:highlight>
                <a:latin typeface="Arial"/>
                <a:ea typeface="Arial"/>
                <a:cs typeface="Arial"/>
                <a:sym typeface="Arial"/>
              </a:rPr>
              <a:t>Model the world</a:t>
            </a:r>
            <a:endParaRPr>
              <a:solidFill>
                <a:srgbClr val="FFFFFF"/>
              </a:solidFill>
              <a:highlight>
                <a:srgbClr val="207C5F"/>
              </a:highlight>
              <a:latin typeface="Arial"/>
              <a:ea typeface="Arial"/>
              <a:cs typeface="Arial"/>
              <a:sym typeface="Arial"/>
            </a:endParaRPr>
          </a:p>
          <a:p>
            <a:pPr marL="457200" lvl="0" indent="0" algn="l" rtl="0">
              <a:spcBef>
                <a:spcPts val="0"/>
              </a:spcBef>
              <a:spcAft>
                <a:spcPts val="1600"/>
              </a:spcAft>
              <a:buNone/>
            </a:pPr>
            <a:endParaRPr sz="1400"/>
          </a:p>
        </p:txBody>
      </p:sp>
      <p:sp>
        <p:nvSpPr>
          <p:cNvPr id="294" name="Google Shape;294;p49"/>
          <p:cNvSpPr txBox="1"/>
          <p:nvPr/>
        </p:nvSpPr>
        <p:spPr>
          <a:xfrm>
            <a:off x="2678100" y="4314775"/>
            <a:ext cx="3787800" cy="70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hlink"/>
                </a:solidFill>
                <a:hlinkClick r:id="rId4"/>
              </a:rPr>
              <a:t>EBV’s Essential Biodiversity Variables</a:t>
            </a:r>
            <a:endParaRPr b="1"/>
          </a:p>
        </p:txBody>
      </p:sp>
      <p:pic>
        <p:nvPicPr>
          <p:cNvPr id="295" name="Google Shape;295;p49"/>
          <p:cNvPicPr preferRelativeResize="0"/>
          <p:nvPr/>
        </p:nvPicPr>
        <p:blipFill>
          <a:blip r:embed="rId5">
            <a:alphaModFix/>
          </a:blip>
          <a:stretch>
            <a:fillRect/>
          </a:stretch>
        </p:blipFill>
        <p:spPr>
          <a:xfrm>
            <a:off x="7161000" y="2428528"/>
            <a:ext cx="1818500" cy="23845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2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Open Refine</a:t>
            </a:r>
            <a:endParaRPr/>
          </a:p>
        </p:txBody>
      </p:sp>
      <p:sp>
        <p:nvSpPr>
          <p:cNvPr id="1646" name="Google Shape;1646;p2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reconcileTest </a:t>
            </a:r>
            <a:endParaRPr/>
          </a:p>
        </p:txBody>
      </p:sp>
      <p:pic>
        <p:nvPicPr>
          <p:cNvPr id="1647" name="Google Shape;1647;p229"/>
          <p:cNvPicPr preferRelativeResize="0"/>
          <p:nvPr/>
        </p:nvPicPr>
        <p:blipFill>
          <a:blip r:embed="rId3">
            <a:alphaModFix/>
          </a:blip>
          <a:stretch>
            <a:fillRect/>
          </a:stretch>
        </p:blipFill>
        <p:spPr>
          <a:xfrm>
            <a:off x="7323600" y="239316"/>
            <a:ext cx="1508700" cy="14173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2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Level your taxonomy to GBIF backbone (Open Refine)</a:t>
            </a:r>
            <a:endParaRPr/>
          </a:p>
        </p:txBody>
      </p:sp>
      <p:sp>
        <p:nvSpPr>
          <p:cNvPr id="1653" name="Google Shape;1653;p230"/>
          <p:cNvSpPr txBox="1"/>
          <p:nvPr/>
        </p:nvSpPr>
        <p:spPr>
          <a:xfrm>
            <a:off x="699885" y="1417364"/>
            <a:ext cx="3359100" cy="3918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endParaRPr sz="1300">
              <a:solidFill>
                <a:srgbClr val="F3F3F3"/>
              </a:solidFill>
            </a:endParaRPr>
          </a:p>
        </p:txBody>
      </p:sp>
      <p:sp>
        <p:nvSpPr>
          <p:cNvPr id="1654" name="Google Shape;1654;p230"/>
          <p:cNvSpPr txBox="1">
            <a:spLocks noGrp="1"/>
          </p:cNvSpPr>
          <p:nvPr>
            <p:ph type="body" idx="1"/>
          </p:nvPr>
        </p:nvSpPr>
        <p:spPr>
          <a:xfrm>
            <a:off x="650510" y="1247163"/>
            <a:ext cx="5088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a:t>
            </a:r>
            <a:r>
              <a:rPr lang="en" b="1">
                <a:solidFill>
                  <a:srgbClr val="FFFFFF"/>
                </a:solidFill>
              </a:rPr>
              <a:t>OpenRefine</a:t>
            </a:r>
            <a:endParaRPr b="1">
              <a:solidFill>
                <a:srgbClr val="FFFFFF"/>
              </a:solidFill>
            </a:endParaRPr>
          </a:p>
          <a:p>
            <a:pPr marL="0" lvl="0" indent="0" algn="l" rtl="0">
              <a:spcBef>
                <a:spcPts val="1600"/>
              </a:spcBef>
              <a:spcAft>
                <a:spcPts val="0"/>
              </a:spcAft>
              <a:buNone/>
            </a:pPr>
            <a:r>
              <a:rPr lang="en"/>
              <a:t>Case: We have the Checklist of Opiliones in Belgium from </a:t>
            </a:r>
            <a:r>
              <a:rPr lang="en" u="sng">
                <a:solidFill>
                  <a:schemeClr val="hlink"/>
                </a:solidFill>
                <a:hlinkClick r:id="rId3"/>
              </a:rPr>
              <a:t>Arabel</a:t>
            </a:r>
            <a:r>
              <a:rPr lang="en"/>
              <a:t>, Unfortunately, we do miss higher hierarchy.</a:t>
            </a:r>
            <a:endParaRPr/>
          </a:p>
          <a:p>
            <a:pPr marL="0" lvl="0" indent="0" algn="l" rtl="0">
              <a:spcBef>
                <a:spcPts val="1600"/>
              </a:spcBef>
              <a:spcAft>
                <a:spcPts val="0"/>
              </a:spcAft>
              <a:buNone/>
            </a:pPr>
            <a:r>
              <a:rPr lang="en"/>
              <a:t>Tools: OpenRefine, input file, GBIF API</a:t>
            </a:r>
            <a:endParaRPr/>
          </a:p>
          <a:p>
            <a:pPr marL="0" lvl="0" indent="0" algn="l" rtl="0">
              <a:lnSpc>
                <a:spcPct val="100000"/>
              </a:lnSpc>
              <a:spcBef>
                <a:spcPts val="1600"/>
              </a:spcBef>
              <a:spcAft>
                <a:spcPts val="0"/>
              </a:spcAft>
              <a:buNone/>
            </a:pPr>
            <a:r>
              <a:rPr lang="en" sz="1100" u="sng">
                <a:solidFill>
                  <a:schemeClr val="hlink"/>
                </a:solidFill>
                <a:latin typeface="Arial"/>
                <a:ea typeface="Arial"/>
                <a:cs typeface="Arial"/>
                <a:sym typeface="Arial"/>
                <a:hlinkClick r:id="rId4"/>
              </a:rPr>
              <a:t>http://127.0.0.1:3333/project?project=1680210668095</a:t>
            </a:r>
            <a:endParaRPr sz="13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3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300">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1655" name="Google Shape;1655;p230"/>
          <p:cNvPicPr preferRelativeResize="0"/>
          <p:nvPr/>
        </p:nvPicPr>
        <p:blipFill>
          <a:blip r:embed="rId5">
            <a:alphaModFix/>
          </a:blip>
          <a:stretch>
            <a:fillRect/>
          </a:stretch>
        </p:blipFill>
        <p:spPr>
          <a:xfrm>
            <a:off x="6146281" y="3214822"/>
            <a:ext cx="2592136" cy="1617529"/>
          </a:xfrm>
          <a:prstGeom prst="rect">
            <a:avLst/>
          </a:prstGeom>
          <a:noFill/>
          <a:ln>
            <a:noFill/>
          </a:ln>
        </p:spPr>
      </p:pic>
      <p:pic>
        <p:nvPicPr>
          <p:cNvPr id="1656" name="Google Shape;1656;p230"/>
          <p:cNvPicPr preferRelativeResize="0"/>
          <p:nvPr/>
        </p:nvPicPr>
        <p:blipFill>
          <a:blip r:embed="rId6">
            <a:alphaModFix/>
          </a:blip>
          <a:stretch>
            <a:fillRect/>
          </a:stretch>
        </p:blipFill>
        <p:spPr>
          <a:xfrm>
            <a:off x="7229725" y="1154379"/>
            <a:ext cx="1508700" cy="14173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Level your taxonomy to GBIF backbone (or any other)</a:t>
            </a:r>
            <a:endParaRPr/>
          </a:p>
        </p:txBody>
      </p:sp>
      <p:sp>
        <p:nvSpPr>
          <p:cNvPr id="1662" name="Google Shape;1662;p231"/>
          <p:cNvSpPr txBox="1"/>
          <p:nvPr/>
        </p:nvSpPr>
        <p:spPr>
          <a:xfrm>
            <a:off x="699885" y="1417364"/>
            <a:ext cx="3359100" cy="3918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endParaRPr sz="1300">
              <a:solidFill>
                <a:srgbClr val="F3F3F3"/>
              </a:solidFill>
            </a:endParaRPr>
          </a:p>
        </p:txBody>
      </p:sp>
      <p:sp>
        <p:nvSpPr>
          <p:cNvPr id="1663" name="Google Shape;1663;p231"/>
          <p:cNvSpPr txBox="1">
            <a:spLocks noGrp="1"/>
          </p:cNvSpPr>
          <p:nvPr>
            <p:ph type="body" idx="1"/>
          </p:nvPr>
        </p:nvSpPr>
        <p:spPr>
          <a:xfrm>
            <a:off x="699885" y="1178038"/>
            <a:ext cx="4470300" cy="39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Recipe for adding higher hierarchy in </a:t>
            </a:r>
            <a:r>
              <a:rPr lang="en" b="1">
                <a:solidFill>
                  <a:srgbClr val="FFFFFF"/>
                </a:solidFill>
              </a:rPr>
              <a:t>OpenRefine</a:t>
            </a:r>
            <a:endParaRPr b="1">
              <a:solidFill>
                <a:srgbClr val="FFFFFF"/>
              </a:solidFill>
            </a:endParaRPr>
          </a:p>
          <a:p>
            <a:pPr marL="0" lvl="0" indent="0" algn="l" rtl="0">
              <a:lnSpc>
                <a:spcPct val="100000"/>
              </a:lnSpc>
              <a:spcBef>
                <a:spcPts val="1600"/>
              </a:spcBef>
              <a:spcAft>
                <a:spcPts val="0"/>
              </a:spcAft>
              <a:buNone/>
            </a:pPr>
            <a:endParaRPr sz="1300">
              <a:solidFill>
                <a:srgbClr val="000000"/>
              </a:solidFill>
              <a:latin typeface="Arial"/>
              <a:ea typeface="Arial"/>
              <a:cs typeface="Arial"/>
              <a:sym typeface="Arial"/>
            </a:endParaRPr>
          </a:p>
          <a:p>
            <a:pPr marL="419100" lvl="0" indent="-304800" algn="l" rtl="0">
              <a:lnSpc>
                <a:spcPct val="100000"/>
              </a:lnSpc>
              <a:spcBef>
                <a:spcPts val="0"/>
              </a:spcBef>
              <a:spcAft>
                <a:spcPts val="0"/>
              </a:spcAft>
              <a:buClr>
                <a:srgbClr val="F3F3F3"/>
              </a:buClr>
              <a:buSzPts val="1400"/>
              <a:buFont typeface="Arial"/>
              <a:buChar char="●"/>
            </a:pPr>
            <a:r>
              <a:rPr lang="en">
                <a:solidFill>
                  <a:srgbClr val="F3F3F3"/>
                </a:solidFill>
                <a:latin typeface="Arial"/>
                <a:ea typeface="Arial"/>
                <a:cs typeface="Arial"/>
                <a:sym typeface="Arial"/>
              </a:rPr>
              <a:t>Prepare your data in spreadsheet</a:t>
            </a:r>
            <a:endParaRPr>
              <a:solidFill>
                <a:srgbClr val="F3F3F3"/>
              </a:solidFill>
              <a:latin typeface="Arial"/>
              <a:ea typeface="Arial"/>
              <a:cs typeface="Arial"/>
              <a:sym typeface="Arial"/>
            </a:endParaRPr>
          </a:p>
          <a:p>
            <a:pPr marL="825500" lvl="1" indent="-292100" algn="l" rtl="0">
              <a:lnSpc>
                <a:spcPct val="100000"/>
              </a:lnSpc>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C/P, export or download checklist from source</a:t>
            </a:r>
            <a:endParaRPr sz="1400">
              <a:solidFill>
                <a:srgbClr val="F3F3F3"/>
              </a:solidFill>
              <a:latin typeface="Arial"/>
              <a:ea typeface="Arial"/>
              <a:cs typeface="Arial"/>
              <a:sym typeface="Arial"/>
            </a:endParaRPr>
          </a:p>
          <a:p>
            <a:pPr marL="1244600" lvl="2" indent="-292100" algn="l" rtl="0">
              <a:lnSpc>
                <a:spcPct val="100000"/>
              </a:lnSpc>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(website, database, csv file...°</a:t>
            </a:r>
            <a:endParaRPr sz="1400">
              <a:solidFill>
                <a:srgbClr val="F3F3F3"/>
              </a:solidFill>
              <a:latin typeface="Arial"/>
              <a:ea typeface="Arial"/>
              <a:cs typeface="Arial"/>
              <a:sym typeface="Arial"/>
            </a:endParaRPr>
          </a:p>
          <a:p>
            <a:pPr marL="825500" lvl="1" indent="-292100" algn="l" rtl="0">
              <a:lnSpc>
                <a:spcPct val="100000"/>
              </a:lnSpc>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Delete unnecessary rows</a:t>
            </a:r>
            <a:endParaRPr sz="1400">
              <a:solidFill>
                <a:srgbClr val="F3F3F3"/>
              </a:solidFill>
              <a:latin typeface="Arial"/>
              <a:ea typeface="Arial"/>
              <a:cs typeface="Arial"/>
              <a:sym typeface="Arial"/>
            </a:endParaRPr>
          </a:p>
          <a:p>
            <a:pPr marL="419100" lvl="0" indent="-304800" algn="l" rtl="0">
              <a:lnSpc>
                <a:spcPct val="100000"/>
              </a:lnSpc>
              <a:spcBef>
                <a:spcPts val="0"/>
              </a:spcBef>
              <a:spcAft>
                <a:spcPts val="0"/>
              </a:spcAft>
              <a:buClr>
                <a:srgbClr val="F3F3F3"/>
              </a:buClr>
              <a:buSzPts val="1400"/>
              <a:buFont typeface="Arial"/>
              <a:buChar char="●"/>
            </a:pPr>
            <a:r>
              <a:rPr lang="en">
                <a:solidFill>
                  <a:srgbClr val="F3F3F3"/>
                </a:solidFill>
                <a:latin typeface="Arial"/>
                <a:ea typeface="Arial"/>
                <a:cs typeface="Arial"/>
                <a:sym typeface="Arial"/>
              </a:rPr>
              <a:t>Prepare your data in OpenRefine</a:t>
            </a:r>
            <a:endParaRPr>
              <a:solidFill>
                <a:srgbClr val="F3F3F3"/>
              </a:solidFill>
              <a:latin typeface="Arial"/>
              <a:ea typeface="Arial"/>
              <a:cs typeface="Arial"/>
              <a:sym typeface="Arial"/>
            </a:endParaRPr>
          </a:p>
          <a:p>
            <a:pPr marL="825500" lvl="1" indent="-292100" algn="l" rtl="0">
              <a:lnSpc>
                <a:spcPct val="100000"/>
              </a:lnSpc>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Create Project</a:t>
            </a:r>
            <a:endParaRPr sz="1400">
              <a:solidFill>
                <a:srgbClr val="F3F3F3"/>
              </a:solidFill>
              <a:latin typeface="Arial"/>
              <a:ea typeface="Arial"/>
              <a:cs typeface="Arial"/>
              <a:sym typeface="Arial"/>
            </a:endParaRPr>
          </a:p>
          <a:p>
            <a:pPr marL="1244600" lvl="2" indent="-292100" algn="l" rtl="0">
              <a:lnSpc>
                <a:spcPct val="100000"/>
              </a:lnSpc>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Check delimiter, character encoding</a:t>
            </a:r>
            <a:endParaRPr sz="1400">
              <a:solidFill>
                <a:srgbClr val="F3F3F3"/>
              </a:solidFill>
              <a:latin typeface="Arial"/>
              <a:ea typeface="Arial"/>
              <a:cs typeface="Arial"/>
              <a:sym typeface="Arial"/>
            </a:endParaRPr>
          </a:p>
          <a:p>
            <a:pPr marL="825500" lvl="1" indent="-292100" algn="l" rtl="0">
              <a:lnSpc>
                <a:spcPct val="100000"/>
              </a:lnSpc>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Create column “genus” and column “specificEpithet”  </a:t>
            </a:r>
            <a:endParaRPr sz="1400">
              <a:solidFill>
                <a:srgbClr val="F3F3F3"/>
              </a:solidFill>
              <a:latin typeface="Arial"/>
              <a:ea typeface="Arial"/>
              <a:cs typeface="Arial"/>
              <a:sym typeface="Arial"/>
            </a:endParaRPr>
          </a:p>
          <a:p>
            <a:pPr marL="1244600" lvl="2" indent="-292100" algn="l" rtl="0">
              <a:lnSpc>
                <a:spcPct val="100000"/>
              </a:lnSpc>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Split columns (check if possible or adapt)</a:t>
            </a:r>
            <a:endParaRPr sz="1400">
              <a:solidFill>
                <a:srgbClr val="F3F3F3"/>
              </a:solidFill>
              <a:latin typeface="Arial"/>
              <a:ea typeface="Arial"/>
              <a:cs typeface="Arial"/>
              <a:sym typeface="Arial"/>
            </a:endParaRPr>
          </a:p>
          <a:p>
            <a:pPr marL="825500" lvl="1" indent="-292100" algn="l" rtl="0">
              <a:lnSpc>
                <a:spcPct val="100000"/>
              </a:lnSpc>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Trim whitespaces</a:t>
            </a:r>
            <a:endParaRPr/>
          </a:p>
        </p:txBody>
      </p:sp>
      <p:pic>
        <p:nvPicPr>
          <p:cNvPr id="1664" name="Google Shape;1664;p231"/>
          <p:cNvPicPr preferRelativeResize="0"/>
          <p:nvPr/>
        </p:nvPicPr>
        <p:blipFill rotWithShape="1">
          <a:blip r:embed="rId3">
            <a:alphaModFix/>
          </a:blip>
          <a:srcRect r="49520"/>
          <a:stretch/>
        </p:blipFill>
        <p:spPr>
          <a:xfrm>
            <a:off x="5667659" y="2260766"/>
            <a:ext cx="2224290" cy="1057830"/>
          </a:xfrm>
          <a:prstGeom prst="rect">
            <a:avLst/>
          </a:prstGeom>
          <a:noFill/>
          <a:ln>
            <a:noFill/>
          </a:ln>
        </p:spPr>
      </p:pic>
      <p:pic>
        <p:nvPicPr>
          <p:cNvPr id="1665" name="Google Shape;1665;p231"/>
          <p:cNvPicPr preferRelativeResize="0"/>
          <p:nvPr/>
        </p:nvPicPr>
        <p:blipFill rotWithShape="1">
          <a:blip r:embed="rId4">
            <a:alphaModFix/>
          </a:blip>
          <a:srcRect b="62987"/>
          <a:stretch/>
        </p:blipFill>
        <p:spPr>
          <a:xfrm>
            <a:off x="5946316" y="1084373"/>
            <a:ext cx="1666977" cy="1057831"/>
          </a:xfrm>
          <a:prstGeom prst="rect">
            <a:avLst/>
          </a:prstGeom>
          <a:noFill/>
          <a:ln>
            <a:noFill/>
          </a:ln>
        </p:spPr>
      </p:pic>
      <p:pic>
        <p:nvPicPr>
          <p:cNvPr id="1666" name="Google Shape;1666;p231"/>
          <p:cNvPicPr preferRelativeResize="0"/>
          <p:nvPr/>
        </p:nvPicPr>
        <p:blipFill>
          <a:blip r:embed="rId5">
            <a:alphaModFix/>
          </a:blip>
          <a:stretch>
            <a:fillRect/>
          </a:stretch>
        </p:blipFill>
        <p:spPr>
          <a:xfrm>
            <a:off x="5855970" y="3391132"/>
            <a:ext cx="1847603" cy="1586764"/>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2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Level your taxonomy to GBIF backbone (Open Refine)</a:t>
            </a:r>
            <a:endParaRPr/>
          </a:p>
        </p:txBody>
      </p:sp>
      <p:sp>
        <p:nvSpPr>
          <p:cNvPr id="1672" name="Google Shape;1672;p232"/>
          <p:cNvSpPr txBox="1"/>
          <p:nvPr/>
        </p:nvSpPr>
        <p:spPr>
          <a:xfrm>
            <a:off x="699885" y="1417364"/>
            <a:ext cx="3359100" cy="3918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endParaRPr sz="1300">
              <a:solidFill>
                <a:srgbClr val="F3F3F3"/>
              </a:solidFill>
            </a:endParaRPr>
          </a:p>
        </p:txBody>
      </p:sp>
      <p:sp>
        <p:nvSpPr>
          <p:cNvPr id="1673" name="Google Shape;1673;p232"/>
          <p:cNvSpPr txBox="1">
            <a:spLocks noGrp="1"/>
          </p:cNvSpPr>
          <p:nvPr>
            <p:ph type="body" idx="1"/>
          </p:nvPr>
        </p:nvSpPr>
        <p:spPr>
          <a:xfrm>
            <a:off x="699875" y="1178054"/>
            <a:ext cx="5027100" cy="16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Recipe for adding higher hierarchy in </a:t>
            </a:r>
            <a:r>
              <a:rPr lang="en" b="1">
                <a:solidFill>
                  <a:srgbClr val="FFFFFF"/>
                </a:solidFill>
              </a:rPr>
              <a:t>OpenRefine</a:t>
            </a:r>
            <a:endParaRPr b="1">
              <a:solidFill>
                <a:srgbClr val="FFFFFF"/>
              </a:solidFill>
            </a:endParaRPr>
          </a:p>
          <a:p>
            <a:pPr marL="419100" marR="0" lvl="0" indent="-304800" algn="l" rtl="0">
              <a:lnSpc>
                <a:spcPct val="100000"/>
              </a:lnSpc>
              <a:spcBef>
                <a:spcPts val="1600"/>
              </a:spcBef>
              <a:spcAft>
                <a:spcPts val="0"/>
              </a:spcAft>
              <a:buClr>
                <a:srgbClr val="F3F3F3"/>
              </a:buClr>
              <a:buSzPts val="1400"/>
              <a:buFont typeface="Arial"/>
              <a:buChar char="●"/>
            </a:pPr>
            <a:r>
              <a:rPr lang="en">
                <a:solidFill>
                  <a:srgbClr val="F3F3F3"/>
                </a:solidFill>
                <a:latin typeface="Arial"/>
                <a:ea typeface="Arial"/>
                <a:cs typeface="Arial"/>
                <a:sym typeface="Arial"/>
              </a:rPr>
              <a:t>We will check our scientificNames against the GBIF backbone by the use of their API</a:t>
            </a:r>
            <a:endParaRPr>
              <a:solidFill>
                <a:srgbClr val="F3F3F3"/>
              </a:solidFill>
              <a:latin typeface="Arial"/>
              <a:ea typeface="Arial"/>
              <a:cs typeface="Arial"/>
              <a:sym typeface="Arial"/>
            </a:endParaRPr>
          </a:p>
          <a:p>
            <a:pPr marL="1244600" marR="0" lvl="1" indent="-292100" algn="l" rtl="0">
              <a:lnSpc>
                <a:spcPct val="100000"/>
              </a:lnSpc>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Add column by fetching url</a:t>
            </a:r>
            <a:endParaRPr sz="1400">
              <a:solidFill>
                <a:srgbClr val="F3F3F3"/>
              </a:solidFill>
              <a:latin typeface="Arial"/>
              <a:ea typeface="Arial"/>
              <a:cs typeface="Arial"/>
              <a:sym typeface="Arial"/>
            </a:endParaRPr>
          </a:p>
          <a:p>
            <a:pPr marL="1244600" marR="0" lvl="0" indent="0" algn="l" rtl="0">
              <a:lnSpc>
                <a:spcPct val="100000"/>
              </a:lnSpc>
              <a:spcBef>
                <a:spcPts val="0"/>
              </a:spcBef>
              <a:spcAft>
                <a:spcPts val="0"/>
              </a:spcAft>
              <a:buNone/>
            </a:pPr>
            <a:endParaRPr sz="1300">
              <a:solidFill>
                <a:srgbClr val="000000"/>
              </a:solidFill>
              <a:latin typeface="Arial"/>
              <a:ea typeface="Arial"/>
              <a:cs typeface="Arial"/>
              <a:sym typeface="Arial"/>
            </a:endParaRPr>
          </a:p>
          <a:p>
            <a:pPr marL="1244600" marR="0" lvl="0" indent="0" algn="l" rtl="0">
              <a:lnSpc>
                <a:spcPct val="100000"/>
              </a:lnSpc>
              <a:spcBef>
                <a:spcPts val="0"/>
              </a:spcBef>
              <a:spcAft>
                <a:spcPts val="0"/>
              </a:spcAft>
              <a:buNone/>
            </a:pPr>
            <a:r>
              <a:rPr lang="en" sz="1300">
                <a:solidFill>
                  <a:srgbClr val="000000"/>
                </a:solidFill>
                <a:latin typeface="Arial"/>
                <a:ea typeface="Arial"/>
                <a:cs typeface="Arial"/>
                <a:sym typeface="Arial"/>
              </a:rPr>
              <a:t>			</a:t>
            </a:r>
            <a:endParaRPr sz="1300">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1674" name="Google Shape;1674;p232"/>
          <p:cNvPicPr preferRelativeResize="0"/>
          <p:nvPr/>
        </p:nvPicPr>
        <p:blipFill>
          <a:blip r:embed="rId3">
            <a:alphaModFix/>
          </a:blip>
          <a:stretch>
            <a:fillRect/>
          </a:stretch>
        </p:blipFill>
        <p:spPr>
          <a:xfrm>
            <a:off x="5860573" y="1178038"/>
            <a:ext cx="1936607" cy="1999399"/>
          </a:xfrm>
          <a:prstGeom prst="rect">
            <a:avLst/>
          </a:prstGeom>
          <a:noFill/>
          <a:ln>
            <a:noFill/>
          </a:ln>
        </p:spPr>
      </p:pic>
      <p:pic>
        <p:nvPicPr>
          <p:cNvPr id="1675" name="Google Shape;1675;p232"/>
          <p:cNvPicPr preferRelativeResize="0"/>
          <p:nvPr/>
        </p:nvPicPr>
        <p:blipFill>
          <a:blip r:embed="rId4">
            <a:alphaModFix/>
          </a:blip>
          <a:stretch>
            <a:fillRect/>
          </a:stretch>
        </p:blipFill>
        <p:spPr>
          <a:xfrm>
            <a:off x="5860573" y="3290342"/>
            <a:ext cx="2658419" cy="1625238"/>
          </a:xfrm>
          <a:prstGeom prst="rect">
            <a:avLst/>
          </a:prstGeom>
          <a:noFill/>
          <a:ln>
            <a:noFill/>
          </a:ln>
        </p:spPr>
      </p:pic>
      <p:sp>
        <p:nvSpPr>
          <p:cNvPr id="1676" name="Google Shape;1676;p232"/>
          <p:cNvSpPr txBox="1"/>
          <p:nvPr/>
        </p:nvSpPr>
        <p:spPr>
          <a:xfrm>
            <a:off x="526654" y="2907428"/>
            <a:ext cx="4735500" cy="16254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r>
              <a:rPr lang="en" sz="1300">
                <a:solidFill>
                  <a:srgbClr val="FFFFFF"/>
                </a:solidFill>
                <a:latin typeface="Oswald"/>
                <a:ea typeface="Oswald"/>
                <a:cs typeface="Oswald"/>
                <a:sym typeface="Oswald"/>
              </a:rPr>
              <a:t>Expression: </a:t>
            </a:r>
            <a:endParaRPr sz="1300">
              <a:solidFill>
                <a:srgbClr val="FFFFFF"/>
              </a:solidFill>
              <a:latin typeface="Oswald"/>
              <a:ea typeface="Oswald"/>
              <a:cs typeface="Oswald"/>
              <a:sym typeface="Oswald"/>
            </a:endParaRPr>
          </a:p>
          <a:p>
            <a:pPr marL="0" lvl="0" indent="0" algn="l" rtl="0">
              <a:spcBef>
                <a:spcPts val="0"/>
              </a:spcBef>
              <a:spcAft>
                <a:spcPts val="0"/>
              </a:spcAft>
              <a:buNone/>
            </a:pPr>
            <a:endParaRPr sz="1300">
              <a:solidFill>
                <a:srgbClr val="FFFFFF"/>
              </a:solidFill>
              <a:latin typeface="Oswald"/>
              <a:ea typeface="Oswald"/>
              <a:cs typeface="Oswald"/>
              <a:sym typeface="Oswald"/>
            </a:endParaRPr>
          </a:p>
        </p:txBody>
      </p:sp>
      <p:graphicFrame>
        <p:nvGraphicFramePr>
          <p:cNvPr id="1677" name="Google Shape;1677;p232"/>
          <p:cNvGraphicFramePr/>
          <p:nvPr/>
        </p:nvGraphicFramePr>
        <p:xfrm>
          <a:off x="176893" y="3343359"/>
          <a:ext cx="3000000" cy="3000000"/>
        </p:xfrm>
        <a:graphic>
          <a:graphicData uri="http://schemas.openxmlformats.org/drawingml/2006/table">
            <a:tbl>
              <a:tblPr>
                <a:solidFill>
                  <a:srgbClr val="FFFFFF"/>
                </a:solidFill>
                <a:tableStyleId>{FB01E459-AE80-42E5-A466-0224036AAE09}</a:tableStyleId>
              </a:tblPr>
              <a:tblGrid>
                <a:gridCol w="5549975">
                  <a:extLst>
                    <a:ext uri="{9D8B030D-6E8A-4147-A177-3AD203B41FA5}">
                      <a16:colId xmlns:a16="http://schemas.microsoft.com/office/drawing/2014/main" val="20000"/>
                    </a:ext>
                  </a:extLst>
                </a:gridCol>
              </a:tblGrid>
              <a:tr h="785475">
                <a:tc>
                  <a:txBody>
                    <a:bodyPr/>
                    <a:lstStyle/>
                    <a:p>
                      <a:pPr marL="0" lvl="0" indent="0" algn="l" rtl="0">
                        <a:lnSpc>
                          <a:spcPct val="115000"/>
                        </a:lnSpc>
                        <a:spcBef>
                          <a:spcPts val="0"/>
                        </a:spcBef>
                        <a:spcAft>
                          <a:spcPts val="0"/>
                        </a:spcAft>
                        <a:buNone/>
                      </a:pPr>
                      <a:r>
                        <a:rPr lang="en" sz="1300" b="1">
                          <a:highlight>
                            <a:srgbClr val="FFFFFF"/>
                          </a:highlight>
                        </a:rPr>
                        <a:t>"http://api.gbif.org/v1/species?name=" + value + "%20"+cells["specificEpithet"].value </a:t>
                      </a:r>
                      <a:endParaRPr sz="1300" b="1">
                        <a:highlight>
                          <a:srgbClr val="FFFFFF"/>
                        </a:highlight>
                      </a:endParaRPr>
                    </a:p>
                    <a:p>
                      <a:pPr marL="0" lvl="0" indent="0" algn="l" rtl="0">
                        <a:lnSpc>
                          <a:spcPct val="115000"/>
                        </a:lnSpc>
                        <a:spcBef>
                          <a:spcPts val="0"/>
                        </a:spcBef>
                        <a:spcAft>
                          <a:spcPts val="0"/>
                        </a:spcAft>
                        <a:buNone/>
                      </a:pPr>
                      <a:r>
                        <a:rPr lang="en" sz="1300" b="1">
                          <a:highlight>
                            <a:srgbClr val="FFFFFF"/>
                          </a:highlight>
                        </a:rPr>
                        <a:t>+ "&amp;datasetKey=90d9e8a6-0ce1-472d-b682-3451095dbc5a"</a:t>
                      </a:r>
                      <a:endParaRPr sz="1300" b="1">
                        <a:highlight>
                          <a:srgbClr val="FFFFFF"/>
                        </a:highlight>
                      </a:endParaRPr>
                    </a:p>
                    <a:p>
                      <a:pPr marL="0" lvl="0" indent="0" algn="l" rtl="0">
                        <a:lnSpc>
                          <a:spcPct val="115000"/>
                        </a:lnSpc>
                        <a:spcBef>
                          <a:spcPts val="0"/>
                        </a:spcBef>
                        <a:spcAft>
                          <a:spcPts val="0"/>
                        </a:spcAft>
                        <a:buNone/>
                      </a:pPr>
                      <a:r>
                        <a:rPr lang="en" sz="1300">
                          <a:highlight>
                            <a:srgbClr val="FFFFFF"/>
                          </a:highlight>
                        </a:rPr>
                        <a:t>(</a:t>
                      </a:r>
                      <a:r>
                        <a:rPr lang="en" sz="1300" i="1">
                          <a:highlight>
                            <a:srgbClr val="FFFFFF"/>
                          </a:highlight>
                        </a:rPr>
                        <a:t>We only use Fauna Europaea here</a:t>
                      </a:r>
                      <a:r>
                        <a:rPr lang="en" sz="1300">
                          <a:highlight>
                            <a:srgbClr val="FFFFFF"/>
                          </a:highlight>
                        </a:rPr>
                        <a:t>)</a:t>
                      </a:r>
                      <a:endParaRPr sz="1300">
                        <a:highlight>
                          <a:srgbClr val="FFFFFF"/>
                        </a:highlight>
                      </a:endParaRPr>
                    </a:p>
                  </a:txBody>
                  <a:tcPr marL="43200" marR="43200" marT="43200" marB="43200" anchor="ctr">
                    <a:lnT w="9500" cap="flat" cmpd="sng">
                      <a:solidFill>
                        <a:srgbClr val="CCCCCC"/>
                      </a:solidFill>
                      <a:prstDash val="solid"/>
                      <a:round/>
                      <a:headEnd type="none" w="sm" len="sm"/>
                      <a:tailEnd type="none" w="sm" len="sm"/>
                    </a:lnT>
                  </a:tcPr>
                </a:tc>
                <a:extLst>
                  <a:ext uri="{0D108BD9-81ED-4DB2-BD59-A6C34878D82A}">
                    <a16:rowId xmlns:a16="http://schemas.microsoft.com/office/drawing/2014/main" val="10000"/>
                  </a:ext>
                </a:extLst>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2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GBIF API JSON data</a:t>
            </a:r>
            <a:endParaRPr/>
          </a:p>
        </p:txBody>
      </p:sp>
      <p:sp>
        <p:nvSpPr>
          <p:cNvPr id="1683" name="Google Shape;1683;p233"/>
          <p:cNvSpPr txBox="1">
            <a:spLocks noGrp="1"/>
          </p:cNvSpPr>
          <p:nvPr>
            <p:ph type="body" idx="1"/>
          </p:nvPr>
        </p:nvSpPr>
        <p:spPr>
          <a:xfrm>
            <a:off x="131732" y="1119555"/>
            <a:ext cx="88647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{"offset":0,"limit":20,"endOfRecords":true,"results":[{"key":123512033,"nubKey":4553167,"nameKey":662728,"taxonID":"278623","</a:t>
            </a:r>
            <a:r>
              <a:rPr lang="en" b="1"/>
              <a:t>kingdom":"Animalia</a:t>
            </a:r>
            <a:r>
              <a:rPr lang="en"/>
              <a:t>","</a:t>
            </a:r>
            <a:r>
              <a:rPr lang="en" b="1"/>
              <a:t>phylum":"Arthropoda</a:t>
            </a:r>
            <a:r>
              <a:rPr lang="en"/>
              <a:t>","</a:t>
            </a:r>
            <a:r>
              <a:rPr lang="en" b="1"/>
              <a:t>order":"Opiliones</a:t>
            </a:r>
            <a:r>
              <a:rPr lang="en"/>
              <a:t>","</a:t>
            </a:r>
            <a:r>
              <a:rPr lang="en" b="1"/>
              <a:t>family":"Trogulidae</a:t>
            </a:r>
            <a:r>
              <a:rPr lang="en"/>
              <a:t>","</a:t>
            </a:r>
            <a:r>
              <a:rPr lang="en" b="1"/>
              <a:t>genus":"Anelasmocephalus</a:t>
            </a:r>
            <a:r>
              <a:rPr lang="en"/>
              <a:t>","species":"</a:t>
            </a:r>
            <a:r>
              <a:rPr lang="en" b="1"/>
              <a:t>Anelasmocephalus cambridgei</a:t>
            </a:r>
            <a:r>
              <a:rPr lang="en"/>
              <a:t>","kingdomKey":123221224,"phylumKey":123225149,"classKey":123433118,"orderKey":123511864,"familyKey":123511870,"genusKey":123511997,"speciesKey":123512033,"datasetKey":"90d9e8a6-0ce1-472d-b682-3451095dbc5a","parentKey":123511997,"parent":"Anelasmocephalus","basionymKey":123512034,"basionym":"Trogulus cambridgei Westwood, 1847","scientificName":"Anelasmocephalus cambridgei (Westwood, 1847)","canonicalName":"Anelasmocephalus cambridgei","authorship":" (Westwood, 1847)","nameType":"SCIENTIFIC","rank":"SPECIES","origin":"SOURCE","taxonomicStatus":"ACCEPTED","nomenclaturalStatus":[],"numDescendants":0,"references":"http://www.faunaeur.org/full_results.php?id=278623","lastCrawled":"2018-06-25T21:45:00.279+0000","lastInterpreted":"2017-11-09T14:26:42.422+0000","issues":[],"</a:t>
            </a:r>
            <a:r>
              <a:rPr lang="en" b="1"/>
              <a:t>synonym":false,"class":"Arachnida</a:t>
            </a:r>
            <a:r>
              <a:rPr lang="en"/>
              <a:t>"}]}</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2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Level your taxonomy to GBIF backbone (or any other)</a:t>
            </a:r>
            <a:endParaRPr/>
          </a:p>
        </p:txBody>
      </p:sp>
      <p:sp>
        <p:nvSpPr>
          <p:cNvPr id="1689" name="Google Shape;1689;p234"/>
          <p:cNvSpPr txBox="1"/>
          <p:nvPr/>
        </p:nvSpPr>
        <p:spPr>
          <a:xfrm>
            <a:off x="699885" y="1417364"/>
            <a:ext cx="3359100" cy="3918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endParaRPr sz="1300">
              <a:solidFill>
                <a:srgbClr val="F3F3F3"/>
              </a:solidFill>
            </a:endParaRPr>
          </a:p>
        </p:txBody>
      </p:sp>
      <p:sp>
        <p:nvSpPr>
          <p:cNvPr id="1690" name="Google Shape;1690;p234"/>
          <p:cNvSpPr txBox="1">
            <a:spLocks noGrp="1"/>
          </p:cNvSpPr>
          <p:nvPr>
            <p:ph type="body" idx="1"/>
          </p:nvPr>
        </p:nvSpPr>
        <p:spPr>
          <a:xfrm>
            <a:off x="699885" y="1178038"/>
            <a:ext cx="5027100" cy="17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Recipe for adding higher hierarchy in </a:t>
            </a:r>
            <a:r>
              <a:rPr lang="en" b="1">
                <a:solidFill>
                  <a:srgbClr val="FFFFFF"/>
                </a:solidFill>
              </a:rPr>
              <a:t>OpenRefine</a:t>
            </a:r>
            <a:endParaRPr b="1">
              <a:solidFill>
                <a:srgbClr val="FFFFFF"/>
              </a:solidFill>
            </a:endParaRPr>
          </a:p>
          <a:p>
            <a:pPr marL="419100" marR="0" lvl="0" indent="-298450" algn="l" rtl="0">
              <a:lnSpc>
                <a:spcPct val="100000"/>
              </a:lnSpc>
              <a:spcBef>
                <a:spcPts val="1600"/>
              </a:spcBef>
              <a:spcAft>
                <a:spcPts val="0"/>
              </a:spcAft>
              <a:buClr>
                <a:srgbClr val="F3F3F3"/>
              </a:buClr>
              <a:buSzPts val="1300"/>
              <a:buFont typeface="Arial"/>
              <a:buChar char="●"/>
            </a:pPr>
            <a:r>
              <a:rPr lang="en" sz="1300">
                <a:solidFill>
                  <a:srgbClr val="F3F3F3"/>
                </a:solidFill>
                <a:latin typeface="Arial"/>
                <a:ea typeface="Arial"/>
                <a:cs typeface="Arial"/>
                <a:sym typeface="Arial"/>
              </a:rPr>
              <a:t>We will filter the needed values, returned to us by GBIF in JSON format</a:t>
            </a:r>
            <a:endParaRPr sz="1300">
              <a:solidFill>
                <a:srgbClr val="F3F3F3"/>
              </a:solidFill>
              <a:latin typeface="Arial"/>
              <a:ea typeface="Arial"/>
              <a:cs typeface="Arial"/>
              <a:sym typeface="Arial"/>
            </a:endParaRPr>
          </a:p>
          <a:p>
            <a:pPr marL="1244600" marR="0" lvl="1" indent="-285750" algn="l" rtl="0">
              <a:lnSpc>
                <a:spcPct val="100000"/>
              </a:lnSpc>
              <a:spcBef>
                <a:spcPts val="0"/>
              </a:spcBef>
              <a:spcAft>
                <a:spcPts val="0"/>
              </a:spcAft>
              <a:buClr>
                <a:srgbClr val="F3F3F3"/>
              </a:buClr>
              <a:buSzPts val="1300"/>
              <a:buFont typeface="Arial"/>
              <a:buChar char="○"/>
            </a:pPr>
            <a:r>
              <a:rPr lang="en" sz="1300">
                <a:solidFill>
                  <a:srgbClr val="F3F3F3"/>
                </a:solidFill>
                <a:latin typeface="Arial"/>
                <a:ea typeface="Arial"/>
                <a:cs typeface="Arial"/>
                <a:sym typeface="Arial"/>
              </a:rPr>
              <a:t>Add column based on this column</a:t>
            </a:r>
            <a:endParaRPr sz="1300">
              <a:solidFill>
                <a:srgbClr val="F3F3F3"/>
              </a:solidFill>
              <a:latin typeface="Arial"/>
              <a:ea typeface="Arial"/>
              <a:cs typeface="Arial"/>
              <a:sym typeface="Arial"/>
            </a:endParaRPr>
          </a:p>
          <a:p>
            <a:pPr marL="825500" marR="0" lvl="0" indent="0" algn="l" rtl="0">
              <a:lnSpc>
                <a:spcPct val="100000"/>
              </a:lnSpc>
              <a:spcBef>
                <a:spcPts val="0"/>
              </a:spcBef>
              <a:spcAft>
                <a:spcPts val="0"/>
              </a:spcAft>
              <a:buNone/>
            </a:pPr>
            <a:endParaRPr sz="1300">
              <a:solidFill>
                <a:srgbClr val="F3F3F3"/>
              </a:solidFill>
              <a:latin typeface="Arial"/>
              <a:ea typeface="Arial"/>
              <a:cs typeface="Arial"/>
              <a:sym typeface="Arial"/>
            </a:endParaRPr>
          </a:p>
          <a:p>
            <a:pPr marL="419100" marR="0" lvl="0" indent="-298450" algn="l" rtl="0">
              <a:lnSpc>
                <a:spcPct val="100000"/>
              </a:lnSpc>
              <a:spcBef>
                <a:spcPts val="0"/>
              </a:spcBef>
              <a:spcAft>
                <a:spcPts val="0"/>
              </a:spcAft>
              <a:buClr>
                <a:srgbClr val="F3F3F3"/>
              </a:buClr>
              <a:buSzPts val="1300"/>
              <a:buFont typeface="Arial"/>
              <a:buChar char="●"/>
            </a:pPr>
            <a:r>
              <a:rPr lang="en" sz="1300">
                <a:solidFill>
                  <a:srgbClr val="F3F3F3"/>
                </a:solidFill>
                <a:latin typeface="Arial"/>
                <a:ea typeface="Arial"/>
                <a:cs typeface="Arial"/>
                <a:sym typeface="Arial"/>
              </a:rPr>
              <a:t>Remove unneeded columns</a:t>
            </a:r>
            <a:endParaRPr sz="1300">
              <a:solidFill>
                <a:srgbClr val="F3F3F3"/>
              </a:solidFill>
              <a:latin typeface="Arial"/>
              <a:ea typeface="Arial"/>
              <a:cs typeface="Arial"/>
              <a:sym typeface="Arial"/>
            </a:endParaRPr>
          </a:p>
          <a:p>
            <a:pPr marL="825500" marR="0" lvl="1" indent="-285750" algn="l" rtl="0">
              <a:lnSpc>
                <a:spcPct val="100000"/>
              </a:lnSpc>
              <a:spcBef>
                <a:spcPts val="0"/>
              </a:spcBef>
              <a:spcAft>
                <a:spcPts val="0"/>
              </a:spcAft>
              <a:buClr>
                <a:srgbClr val="F3F3F3"/>
              </a:buClr>
              <a:buSzPts val="1300"/>
              <a:buFont typeface="Arial"/>
              <a:buChar char="○"/>
            </a:pPr>
            <a:r>
              <a:rPr lang="en" sz="1300">
                <a:solidFill>
                  <a:srgbClr val="F3F3F3"/>
                </a:solidFill>
                <a:latin typeface="Arial"/>
                <a:ea typeface="Arial"/>
                <a:cs typeface="Arial"/>
                <a:sym typeface="Arial"/>
              </a:rPr>
              <a:t>Edit columns -&gt; remove this column</a:t>
            </a:r>
            <a:endParaRPr sz="1300">
              <a:solidFill>
                <a:srgbClr val="F3F3F3"/>
              </a:solidFill>
              <a:latin typeface="Arial"/>
              <a:ea typeface="Arial"/>
              <a:cs typeface="Arial"/>
              <a:sym typeface="Arial"/>
            </a:endParaRPr>
          </a:p>
          <a:p>
            <a:pPr marL="0" marR="0" lvl="0" indent="0" algn="l" rtl="0">
              <a:lnSpc>
                <a:spcPct val="100000"/>
              </a:lnSpc>
              <a:spcBef>
                <a:spcPts val="0"/>
              </a:spcBef>
              <a:spcAft>
                <a:spcPts val="0"/>
              </a:spcAft>
              <a:buNone/>
            </a:pPr>
            <a:r>
              <a:rPr lang="en" sz="1300">
                <a:solidFill>
                  <a:srgbClr val="F3F3F3"/>
                </a:solidFill>
                <a:latin typeface="Arial"/>
                <a:ea typeface="Arial"/>
                <a:cs typeface="Arial"/>
                <a:sym typeface="Arial"/>
              </a:rPr>
              <a:t>	</a:t>
            </a:r>
            <a:endParaRPr sz="1300">
              <a:solidFill>
                <a:srgbClr val="F3F3F3"/>
              </a:solidFill>
              <a:latin typeface="Arial"/>
              <a:ea typeface="Arial"/>
              <a:cs typeface="Arial"/>
              <a:sym typeface="Arial"/>
            </a:endParaRPr>
          </a:p>
          <a:p>
            <a:pPr marL="1244600" marR="0" lvl="0" indent="0" algn="l" rtl="0">
              <a:lnSpc>
                <a:spcPct val="100000"/>
              </a:lnSpc>
              <a:spcBef>
                <a:spcPts val="0"/>
              </a:spcBef>
              <a:spcAft>
                <a:spcPts val="0"/>
              </a:spcAft>
              <a:buNone/>
            </a:pPr>
            <a:endParaRPr sz="1300">
              <a:solidFill>
                <a:srgbClr val="000000"/>
              </a:solidFill>
              <a:latin typeface="Arial"/>
              <a:ea typeface="Arial"/>
              <a:cs typeface="Arial"/>
              <a:sym typeface="Arial"/>
            </a:endParaRPr>
          </a:p>
          <a:p>
            <a:pPr marL="1244600" marR="0" lvl="0" indent="0" algn="l" rtl="0">
              <a:lnSpc>
                <a:spcPct val="100000"/>
              </a:lnSpc>
              <a:spcBef>
                <a:spcPts val="0"/>
              </a:spcBef>
              <a:spcAft>
                <a:spcPts val="0"/>
              </a:spcAft>
              <a:buNone/>
            </a:pPr>
            <a:r>
              <a:rPr lang="en" sz="1300">
                <a:solidFill>
                  <a:srgbClr val="000000"/>
                </a:solidFill>
                <a:latin typeface="Arial"/>
                <a:ea typeface="Arial"/>
                <a:cs typeface="Arial"/>
                <a:sym typeface="Arial"/>
              </a:rPr>
              <a:t>			</a:t>
            </a:r>
            <a:endParaRPr sz="1300">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1691" name="Google Shape;1691;p234"/>
          <p:cNvPicPr preferRelativeResize="0"/>
          <p:nvPr/>
        </p:nvPicPr>
        <p:blipFill>
          <a:blip r:embed="rId3">
            <a:alphaModFix/>
          </a:blip>
          <a:stretch>
            <a:fillRect/>
          </a:stretch>
        </p:blipFill>
        <p:spPr>
          <a:xfrm>
            <a:off x="5860573" y="1178038"/>
            <a:ext cx="2088676" cy="2156387"/>
          </a:xfrm>
          <a:prstGeom prst="rect">
            <a:avLst/>
          </a:prstGeom>
          <a:noFill/>
          <a:ln>
            <a:noFill/>
          </a:ln>
        </p:spPr>
      </p:pic>
      <p:pic>
        <p:nvPicPr>
          <p:cNvPr id="1692" name="Google Shape;1692;p234"/>
          <p:cNvPicPr preferRelativeResize="0"/>
          <p:nvPr/>
        </p:nvPicPr>
        <p:blipFill>
          <a:blip r:embed="rId4">
            <a:alphaModFix/>
          </a:blip>
          <a:stretch>
            <a:fillRect/>
          </a:stretch>
        </p:blipFill>
        <p:spPr>
          <a:xfrm>
            <a:off x="5906676" y="3395061"/>
            <a:ext cx="2760418" cy="1687599"/>
          </a:xfrm>
          <a:prstGeom prst="rect">
            <a:avLst/>
          </a:prstGeom>
          <a:noFill/>
          <a:ln>
            <a:noFill/>
          </a:ln>
        </p:spPr>
      </p:pic>
      <p:sp>
        <p:nvSpPr>
          <p:cNvPr id="1693" name="Google Shape;1693;p234"/>
          <p:cNvSpPr txBox="1"/>
          <p:nvPr/>
        </p:nvSpPr>
        <p:spPr>
          <a:xfrm>
            <a:off x="594935" y="2892779"/>
            <a:ext cx="4735500" cy="16254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r>
              <a:rPr lang="en" sz="1300">
                <a:solidFill>
                  <a:srgbClr val="FFFFFF"/>
                </a:solidFill>
                <a:latin typeface="Oswald"/>
                <a:ea typeface="Oswald"/>
                <a:cs typeface="Oswald"/>
                <a:sym typeface="Oswald"/>
              </a:rPr>
              <a:t>Expression: </a:t>
            </a:r>
            <a:endParaRPr sz="1300">
              <a:solidFill>
                <a:srgbClr val="FFFFFF"/>
              </a:solidFill>
              <a:latin typeface="Oswald"/>
              <a:ea typeface="Oswald"/>
              <a:cs typeface="Oswald"/>
              <a:sym typeface="Oswald"/>
            </a:endParaRPr>
          </a:p>
          <a:p>
            <a:pPr marL="0" lvl="0" indent="0" algn="l" rtl="0">
              <a:spcBef>
                <a:spcPts val="0"/>
              </a:spcBef>
              <a:spcAft>
                <a:spcPts val="0"/>
              </a:spcAft>
              <a:buNone/>
            </a:pPr>
            <a:endParaRPr sz="1300">
              <a:solidFill>
                <a:srgbClr val="FFFFFF"/>
              </a:solidFill>
              <a:latin typeface="Oswald"/>
              <a:ea typeface="Oswald"/>
              <a:cs typeface="Oswald"/>
              <a:sym typeface="Oswald"/>
            </a:endParaRPr>
          </a:p>
        </p:txBody>
      </p:sp>
      <p:graphicFrame>
        <p:nvGraphicFramePr>
          <p:cNvPr id="1694" name="Google Shape;1694;p234"/>
          <p:cNvGraphicFramePr/>
          <p:nvPr/>
        </p:nvGraphicFramePr>
        <p:xfrm>
          <a:off x="53575" y="3234852"/>
          <a:ext cx="3000000" cy="3000000"/>
        </p:xfrm>
        <a:graphic>
          <a:graphicData uri="http://schemas.openxmlformats.org/drawingml/2006/table">
            <a:tbl>
              <a:tblPr>
                <a:solidFill>
                  <a:srgbClr val="FFFFFF"/>
                </a:solidFill>
                <a:tableStyleId>{FB01E459-AE80-42E5-A466-0224036AAE09}</a:tableStyleId>
              </a:tblPr>
              <a:tblGrid>
                <a:gridCol w="5549975">
                  <a:extLst>
                    <a:ext uri="{9D8B030D-6E8A-4147-A177-3AD203B41FA5}">
                      <a16:colId xmlns:a16="http://schemas.microsoft.com/office/drawing/2014/main" val="20000"/>
                    </a:ext>
                  </a:extLst>
                </a:gridCol>
              </a:tblGrid>
              <a:tr h="785475">
                <a:tc>
                  <a:txBody>
                    <a:bodyPr/>
                    <a:lstStyle/>
                    <a:p>
                      <a:pPr marL="0" lvl="0" indent="0" algn="l" rtl="0">
                        <a:lnSpc>
                          <a:spcPct val="115000"/>
                        </a:lnSpc>
                        <a:spcBef>
                          <a:spcPts val="0"/>
                        </a:spcBef>
                        <a:spcAft>
                          <a:spcPts val="0"/>
                        </a:spcAft>
                        <a:buNone/>
                      </a:pPr>
                      <a:r>
                        <a:rPr lang="en" sz="1300" b="1">
                          <a:highlight>
                            <a:srgbClr val="FFFFFF"/>
                          </a:highlight>
                        </a:rPr>
                        <a:t>value.parseJson()["results"][0]["class"]</a:t>
                      </a:r>
                      <a:endParaRPr sz="1300" b="1">
                        <a:highlight>
                          <a:srgbClr val="FFFFFF"/>
                        </a:highlight>
                      </a:endParaRPr>
                    </a:p>
                    <a:p>
                      <a:pPr marL="0" lvl="0" indent="0" algn="l" rtl="0">
                        <a:lnSpc>
                          <a:spcPct val="115000"/>
                        </a:lnSpc>
                        <a:spcBef>
                          <a:spcPts val="0"/>
                        </a:spcBef>
                        <a:spcAft>
                          <a:spcPts val="0"/>
                        </a:spcAft>
                        <a:buNone/>
                      </a:pPr>
                      <a:r>
                        <a:rPr lang="en" sz="1300" b="1">
                          <a:highlight>
                            <a:srgbClr val="FFFFFF"/>
                          </a:highlight>
                        </a:rPr>
                        <a:t>value.parseJson()["results"][0]["family"]</a:t>
                      </a:r>
                      <a:endParaRPr sz="1300" b="1">
                        <a:highlight>
                          <a:srgbClr val="FFFFFF"/>
                        </a:highlight>
                      </a:endParaRPr>
                    </a:p>
                    <a:p>
                      <a:pPr marL="0" lvl="0" indent="0" algn="l" rtl="0">
                        <a:lnSpc>
                          <a:spcPct val="115000"/>
                        </a:lnSpc>
                        <a:spcBef>
                          <a:spcPts val="0"/>
                        </a:spcBef>
                        <a:spcAft>
                          <a:spcPts val="0"/>
                        </a:spcAft>
                        <a:buNone/>
                      </a:pPr>
                      <a:r>
                        <a:rPr lang="en" sz="1300" b="1">
                          <a:highlight>
                            <a:srgbClr val="FFFFFF"/>
                          </a:highlight>
                        </a:rPr>
                        <a:t>value.parseJson()["results"][0]["order"]</a:t>
                      </a:r>
                      <a:endParaRPr sz="1300" b="1">
                        <a:highlight>
                          <a:srgbClr val="FFFFFF"/>
                        </a:highlight>
                      </a:endParaRPr>
                    </a:p>
                  </a:txBody>
                  <a:tcPr marL="43200" marR="43200" marT="43200" marB="43200" anchor="ctr">
                    <a:lnT w="9500" cap="flat" cmpd="sng">
                      <a:solidFill>
                        <a:srgbClr val="CCCCCC"/>
                      </a:solidFill>
                      <a:prstDash val="solid"/>
                      <a:round/>
                      <a:headEnd type="none" w="sm" len="sm"/>
                      <a:tailEnd type="none" w="sm" len="sm"/>
                    </a:lnT>
                  </a:tcPr>
                </a:tc>
                <a:extLst>
                  <a:ext uri="{0D108BD9-81ED-4DB2-BD59-A6C34878D82A}">
                    <a16:rowId xmlns:a16="http://schemas.microsoft.com/office/drawing/2014/main" val="10000"/>
                  </a:ext>
                </a:extLst>
              </a:tr>
            </a:tbl>
          </a:graphicData>
        </a:graphic>
      </p:graphicFrame>
      <p:sp>
        <p:nvSpPr>
          <p:cNvPr id="1695" name="Google Shape;1695;p234"/>
          <p:cNvSpPr txBox="1"/>
          <p:nvPr/>
        </p:nvSpPr>
        <p:spPr>
          <a:xfrm>
            <a:off x="955321" y="4285381"/>
            <a:ext cx="4309800" cy="5481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r>
              <a:rPr lang="en" sz="1300" b="1">
                <a:solidFill>
                  <a:srgbClr val="FFFFFF"/>
                </a:solidFill>
              </a:rPr>
              <a:t>TIP: </a:t>
            </a:r>
            <a:r>
              <a:rPr lang="en" sz="1300" b="1" u="sng">
                <a:solidFill>
                  <a:schemeClr val="hlink"/>
                </a:solidFill>
                <a:hlinkClick r:id="rId5"/>
              </a:rPr>
              <a:t>http://json.parser.online.fr/</a:t>
            </a:r>
            <a:endParaRPr sz="1300" b="1">
              <a:solidFill>
                <a:srgbClr val="FFFFFF"/>
              </a:solidFill>
            </a:endParaRPr>
          </a:p>
          <a:p>
            <a:pPr marL="0" lvl="0" indent="0" algn="l" rtl="0">
              <a:spcBef>
                <a:spcPts val="0"/>
              </a:spcBef>
              <a:spcAft>
                <a:spcPts val="0"/>
              </a:spcAft>
              <a:buNone/>
            </a:pPr>
            <a:r>
              <a:rPr lang="en" sz="1300" b="1">
                <a:solidFill>
                  <a:srgbClr val="FFFFFF"/>
                </a:solidFill>
              </a:rPr>
              <a:t>Online JSON parser</a:t>
            </a:r>
            <a:endParaRPr sz="1300" b="1">
              <a:solidFill>
                <a:srgbClr val="FFFFFF"/>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OpenRefine Tutorial</a:t>
            </a:r>
            <a:endParaRPr/>
          </a:p>
        </p:txBody>
      </p:sp>
      <p:sp>
        <p:nvSpPr>
          <p:cNvPr id="1701" name="Google Shape;1701;p235"/>
          <p:cNvSpPr txBox="1">
            <a:spLocks noGrp="1"/>
          </p:cNvSpPr>
          <p:nvPr>
            <p:ph type="body" idx="1"/>
          </p:nvPr>
        </p:nvSpPr>
        <p:spPr>
          <a:xfrm>
            <a:off x="311700" y="1152475"/>
            <a:ext cx="8679000" cy="14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https://docs.google.com/document/d/1YmNkAm6P13i-ap0QBSansbua_ubmNPF5nCXhNeR88g8/edit?usp=sharing</a:t>
            </a:r>
            <a:endParaRPr/>
          </a:p>
          <a:p>
            <a:pPr marL="0" lvl="0" indent="0" algn="l" rtl="0">
              <a:spcBef>
                <a:spcPts val="1600"/>
              </a:spcBef>
              <a:spcAft>
                <a:spcPts val="0"/>
              </a:spcAft>
              <a:buNone/>
            </a:pPr>
            <a:endParaRPr/>
          </a:p>
          <a:p>
            <a:pPr marL="0" lvl="0" indent="0" algn="l" rtl="0">
              <a:spcBef>
                <a:spcPts val="1600"/>
              </a:spcBef>
              <a:spcAft>
                <a:spcPts val="0"/>
              </a:spcAft>
              <a:buNone/>
            </a:pPr>
            <a:r>
              <a:rPr lang="en" u="sng">
                <a:solidFill>
                  <a:schemeClr val="hlink"/>
                </a:solidFill>
                <a:hlinkClick r:id="rId4"/>
              </a:rPr>
              <a:t>https://drive.google.com/drive/folders/1Ow_YivgKNFd_wQywKbZnEmf4FTJM1gma?usp=sharing</a:t>
            </a:r>
            <a:endParaRPr/>
          </a:p>
          <a:p>
            <a:pPr marL="0" lvl="0" indent="0" algn="l" rtl="0">
              <a:spcBef>
                <a:spcPts val="1600"/>
              </a:spcBef>
              <a:spcAft>
                <a:spcPts val="1600"/>
              </a:spcAft>
              <a:buNone/>
            </a:pP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pic>
        <p:nvPicPr>
          <p:cNvPr id="1706" name="Google Shape;1706;p236"/>
          <p:cNvPicPr preferRelativeResize="0"/>
          <p:nvPr/>
        </p:nvPicPr>
        <p:blipFill rotWithShape="1">
          <a:blip r:embed="rId3">
            <a:alphaModFix/>
          </a:blip>
          <a:srcRect/>
          <a:stretch/>
        </p:blipFill>
        <p:spPr>
          <a:xfrm>
            <a:off x="2389375" y="13715"/>
            <a:ext cx="4418736" cy="51426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pic>
        <p:nvPicPr>
          <p:cNvPr id="1711" name="Google Shape;1711;p237"/>
          <p:cNvPicPr preferRelativeResize="0"/>
          <p:nvPr/>
        </p:nvPicPr>
        <p:blipFill>
          <a:blip r:embed="rId3">
            <a:alphaModFix/>
          </a:blip>
          <a:stretch>
            <a:fillRect/>
          </a:stretch>
        </p:blipFill>
        <p:spPr>
          <a:xfrm rot="-1978222">
            <a:off x="2241724" y="857212"/>
            <a:ext cx="3439006" cy="1719504"/>
          </a:xfrm>
          <a:prstGeom prst="rect">
            <a:avLst/>
          </a:prstGeom>
          <a:noFill/>
          <a:ln>
            <a:noFill/>
          </a:ln>
          <a:effectLst>
            <a:reflection stA="40000" endPos="30000" dist="38100" dir="5400000" fadeDir="5400012" sy="-100000" algn="bl" rotWithShape="0"/>
          </a:effectLst>
        </p:spPr>
      </p:pic>
      <p:sp>
        <p:nvSpPr>
          <p:cNvPr id="1712" name="Google Shape;1712;p237"/>
          <p:cNvSpPr txBox="1"/>
          <p:nvPr/>
        </p:nvSpPr>
        <p:spPr>
          <a:xfrm>
            <a:off x="457498" y="2400067"/>
            <a:ext cx="8228700" cy="564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3000" strike="noStrike">
                <a:solidFill>
                  <a:srgbClr val="FFFFFF"/>
                </a:solidFill>
                <a:latin typeface="Oswald"/>
                <a:ea typeface="Oswald"/>
                <a:cs typeface="Oswald"/>
                <a:sym typeface="Oswald"/>
              </a:rPr>
              <a:t>Cleaning Geography</a:t>
            </a:r>
            <a:endParaRPr sz="3000" strike="noStrike">
              <a:solidFill>
                <a:srgbClr val="FFFFFF"/>
              </a:solidFill>
              <a:latin typeface="Oswald"/>
              <a:ea typeface="Oswald"/>
              <a:cs typeface="Oswald"/>
              <a:sym typeface="Oswald"/>
            </a:endParaRPr>
          </a:p>
        </p:txBody>
      </p:sp>
      <p:sp>
        <p:nvSpPr>
          <p:cNvPr id="1713" name="Google Shape;1713;p237"/>
          <p:cNvSpPr txBox="1"/>
          <p:nvPr/>
        </p:nvSpPr>
        <p:spPr>
          <a:xfrm rot="-1968885">
            <a:off x="566650" y="641997"/>
            <a:ext cx="2363798" cy="824494"/>
          </a:xfrm>
          <a:prstGeom prst="rect">
            <a:avLst/>
          </a:prstGeom>
          <a:noFill/>
          <a:ln>
            <a:noFill/>
          </a:ln>
        </p:spPr>
        <p:txBody>
          <a:bodyPr spcFirstLastPara="1" wrap="square" lIns="82925" tIns="82925" rIns="82925" bIns="82925" anchor="ctr" anchorCtr="0">
            <a:noAutofit/>
          </a:bodyPr>
          <a:lstStyle/>
          <a:p>
            <a:pPr marL="0" lvl="0" indent="0" algn="l" rtl="0">
              <a:spcBef>
                <a:spcPts val="0"/>
              </a:spcBef>
              <a:spcAft>
                <a:spcPts val="0"/>
              </a:spcAft>
              <a:buNone/>
            </a:pPr>
            <a:r>
              <a:rPr lang="en" sz="1000">
                <a:solidFill>
                  <a:srgbClr val="444444"/>
                </a:solidFill>
                <a:highlight>
                  <a:srgbClr val="FFFFFF"/>
                </a:highlight>
              </a:rPr>
              <a:t>some errors in latitude and longitude</a:t>
            </a:r>
            <a:endParaRPr sz="1300"/>
          </a:p>
        </p:txBody>
      </p:sp>
      <p:sp>
        <p:nvSpPr>
          <p:cNvPr id="1714" name="Google Shape;1714;p237"/>
          <p:cNvSpPr txBox="1"/>
          <p:nvPr/>
        </p:nvSpPr>
        <p:spPr>
          <a:xfrm>
            <a:off x="5483837" y="3576268"/>
            <a:ext cx="2943900" cy="9936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r>
              <a:rPr lang="en" sz="1300"/>
              <a:t>DecimalLatitude 0</a:t>
            </a:r>
            <a:endParaRPr sz="1300"/>
          </a:p>
          <a:p>
            <a:pPr marL="0" lvl="0" indent="0" algn="l" rtl="0">
              <a:spcBef>
                <a:spcPts val="0"/>
              </a:spcBef>
              <a:spcAft>
                <a:spcPts val="0"/>
              </a:spcAft>
              <a:buNone/>
            </a:pPr>
            <a:r>
              <a:rPr lang="en" sz="1300"/>
              <a:t>DecimalLongitude 0</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 Biodiversity hotspot?</a:t>
            </a:r>
            <a:endParaRPr sz="130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usable DwC geography terms</a:t>
            </a:r>
            <a:endParaRPr/>
          </a:p>
        </p:txBody>
      </p:sp>
      <p:sp>
        <p:nvSpPr>
          <p:cNvPr id="1720" name="Google Shape;1720;p238"/>
          <p:cNvSpPr txBox="1"/>
          <p:nvPr/>
        </p:nvSpPr>
        <p:spPr>
          <a:xfrm>
            <a:off x="664894" y="1452354"/>
            <a:ext cx="4006500" cy="32190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endParaRPr sz="1100">
              <a:solidFill>
                <a:srgbClr val="FFFFFF"/>
              </a:solidFill>
              <a:latin typeface="Ubuntu"/>
              <a:ea typeface="Ubuntu"/>
              <a:cs typeface="Ubuntu"/>
              <a:sym typeface="Ubuntu"/>
            </a:endParaRPr>
          </a:p>
          <a:p>
            <a:pPr marL="0" lvl="0" indent="0" algn="l" rtl="0">
              <a:spcBef>
                <a:spcPts val="0"/>
              </a:spcBef>
              <a:spcAft>
                <a:spcPts val="0"/>
              </a:spcAft>
              <a:buNone/>
            </a:pPr>
            <a:r>
              <a:rPr lang="en" sz="1300">
                <a:solidFill>
                  <a:srgbClr val="FFFFFF"/>
                </a:solidFill>
                <a:latin typeface="Ubuntu"/>
                <a:ea typeface="Ubuntu"/>
                <a:cs typeface="Ubuntu"/>
                <a:sym typeface="Ubuntu"/>
              </a:rPr>
              <a:t>locationID | continent | waterBody | islandGroup | island | country |</a:t>
            </a:r>
            <a:r>
              <a:rPr lang="en" sz="1300" b="1" u="sng">
                <a:solidFill>
                  <a:srgbClr val="FFFFFF"/>
                </a:solidFill>
                <a:latin typeface="Ubuntu"/>
                <a:ea typeface="Ubuntu"/>
                <a:cs typeface="Ubuntu"/>
                <a:sym typeface="Ubuntu"/>
              </a:rPr>
              <a:t> countryCode</a:t>
            </a:r>
            <a:r>
              <a:rPr lang="en" sz="1300">
                <a:solidFill>
                  <a:srgbClr val="FFFFFF"/>
                </a:solidFill>
                <a:latin typeface="Ubuntu"/>
                <a:ea typeface="Ubuntu"/>
                <a:cs typeface="Ubuntu"/>
                <a:sym typeface="Ubuntu"/>
              </a:rPr>
              <a:t> | stateProvince | county | municipality | locality | verbatimLocality | minimumElevationInMeters | maximumElevationInMeters | verbatimElevation | minimumDepthInMeters | maximumDepthInMeters | verbatimDepth | minimumDistanceAboveSurfaceInMeters | maximumDistanceAboveSurfaceInMeters | locationAccordingTo | locationRemarks | </a:t>
            </a:r>
            <a:r>
              <a:rPr lang="en" sz="1300" b="1" u="sng">
                <a:solidFill>
                  <a:srgbClr val="FFFFFF"/>
                </a:solidFill>
                <a:latin typeface="Ubuntu"/>
                <a:ea typeface="Ubuntu"/>
                <a:cs typeface="Ubuntu"/>
                <a:sym typeface="Ubuntu"/>
              </a:rPr>
              <a:t>decimalLatitude</a:t>
            </a:r>
            <a:r>
              <a:rPr lang="en" sz="1300" u="sng">
                <a:solidFill>
                  <a:srgbClr val="FFFFFF"/>
                </a:solidFill>
                <a:latin typeface="Ubuntu"/>
                <a:ea typeface="Ubuntu"/>
                <a:cs typeface="Ubuntu"/>
                <a:sym typeface="Ubuntu"/>
              </a:rPr>
              <a:t> | </a:t>
            </a:r>
            <a:r>
              <a:rPr lang="en" sz="1300" b="1" u="sng">
                <a:solidFill>
                  <a:srgbClr val="FFFFFF"/>
                </a:solidFill>
                <a:latin typeface="Ubuntu"/>
                <a:ea typeface="Ubuntu"/>
                <a:cs typeface="Ubuntu"/>
                <a:sym typeface="Ubuntu"/>
              </a:rPr>
              <a:t>decimalLongitude</a:t>
            </a:r>
            <a:r>
              <a:rPr lang="en" sz="1300" u="sng">
                <a:solidFill>
                  <a:srgbClr val="FFFFFF"/>
                </a:solidFill>
                <a:latin typeface="Ubuntu"/>
                <a:ea typeface="Ubuntu"/>
                <a:cs typeface="Ubuntu"/>
                <a:sym typeface="Ubuntu"/>
              </a:rPr>
              <a:t> | </a:t>
            </a:r>
            <a:r>
              <a:rPr lang="en" sz="1300" b="1" u="sng">
                <a:solidFill>
                  <a:srgbClr val="FFFFFF"/>
                </a:solidFill>
                <a:latin typeface="Ubuntu"/>
                <a:ea typeface="Ubuntu"/>
                <a:cs typeface="Ubuntu"/>
                <a:sym typeface="Ubuntu"/>
              </a:rPr>
              <a:t>geodeticDatum</a:t>
            </a:r>
            <a:r>
              <a:rPr lang="en" sz="1300" u="sng">
                <a:solidFill>
                  <a:srgbClr val="FFFFFF"/>
                </a:solidFill>
                <a:latin typeface="Ubuntu"/>
                <a:ea typeface="Ubuntu"/>
                <a:cs typeface="Ubuntu"/>
                <a:sym typeface="Ubuntu"/>
              </a:rPr>
              <a:t> | </a:t>
            </a:r>
            <a:r>
              <a:rPr lang="en" sz="1300" b="1" u="sng">
                <a:solidFill>
                  <a:srgbClr val="FFFFFF"/>
                </a:solidFill>
                <a:latin typeface="Ubuntu"/>
                <a:ea typeface="Ubuntu"/>
                <a:cs typeface="Ubuntu"/>
                <a:sym typeface="Ubuntu"/>
              </a:rPr>
              <a:t>coordinateUncertaintyInMeters</a:t>
            </a:r>
            <a:r>
              <a:rPr lang="en" sz="1300" u="sng">
                <a:solidFill>
                  <a:srgbClr val="FFFFFF"/>
                </a:solidFill>
                <a:latin typeface="Ubuntu"/>
                <a:ea typeface="Ubuntu"/>
                <a:cs typeface="Ubuntu"/>
                <a:sym typeface="Ubuntu"/>
              </a:rPr>
              <a:t> |  </a:t>
            </a:r>
            <a:r>
              <a:rPr lang="en" sz="1300">
                <a:solidFill>
                  <a:srgbClr val="FFFFFF"/>
                </a:solidFill>
                <a:latin typeface="Ubuntu"/>
                <a:ea typeface="Ubuntu"/>
                <a:cs typeface="Ubuntu"/>
                <a:sym typeface="Ubuntu"/>
              </a:rPr>
              <a:t>verbatimCoordinates | verbatimLatitude | verbatimLongitude | verbatimCoordinateSystem | verbatimSRS | georeferencedBy georeferenceRemarks</a:t>
            </a:r>
            <a:endParaRPr sz="1300">
              <a:solidFill>
                <a:srgbClr val="FFFFFF"/>
              </a:solidFill>
              <a:latin typeface="Ubuntu"/>
              <a:ea typeface="Ubuntu"/>
              <a:cs typeface="Ubuntu"/>
              <a:sym typeface="Ubuntu"/>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381000" algn="l" rtl="0">
              <a:lnSpc>
                <a:spcPct val="120000"/>
              </a:lnSpc>
              <a:spcBef>
                <a:spcPts val="500"/>
              </a:spcBef>
              <a:spcAft>
                <a:spcPts val="0"/>
              </a:spcAft>
              <a:buSzPts val="2400"/>
              <a:buFont typeface="Arial"/>
              <a:buChar char="➔"/>
            </a:pPr>
            <a:r>
              <a:rPr lang="en" sz="2400">
                <a:highlight>
                  <a:srgbClr val="207C5F"/>
                </a:highlight>
                <a:latin typeface="Arial"/>
                <a:ea typeface="Arial"/>
                <a:cs typeface="Arial"/>
                <a:sym typeface="Arial"/>
              </a:rPr>
              <a:t>Model the world</a:t>
            </a:r>
            <a:endParaRPr sz="2400"/>
          </a:p>
        </p:txBody>
      </p:sp>
      <p:sp>
        <p:nvSpPr>
          <p:cNvPr id="301" name="Google Shape;301;p50"/>
          <p:cNvSpPr txBox="1">
            <a:spLocks noGrp="1"/>
          </p:cNvSpPr>
          <p:nvPr>
            <p:ph type="body" idx="1"/>
          </p:nvPr>
        </p:nvSpPr>
        <p:spPr>
          <a:xfrm>
            <a:off x="311700" y="1152475"/>
            <a:ext cx="85206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allow the </a:t>
            </a:r>
            <a:r>
              <a:rPr lang="en" sz="2000">
                <a:solidFill>
                  <a:srgbClr val="FFFFFF"/>
                </a:solidFill>
              </a:rPr>
              <a:t>available data</a:t>
            </a:r>
            <a:r>
              <a:rPr lang="en" sz="2000"/>
              <a:t> to be brought into a </a:t>
            </a:r>
            <a:r>
              <a:rPr lang="en" sz="2000">
                <a:solidFill>
                  <a:srgbClr val="FFFFFF"/>
                </a:solidFill>
              </a:rPr>
              <a:t>coordinated coupled modelling environment</a:t>
            </a:r>
            <a:r>
              <a:rPr lang="en" sz="2000"/>
              <a:t> able to address questions relating to our use of the natural environment that captures the ‘</a:t>
            </a:r>
            <a:r>
              <a:rPr lang="en" sz="2000" u="sng"/>
              <a:t>variety,  distinctiveness and complexity of all life on Earth</a:t>
            </a:r>
            <a:r>
              <a:rPr lang="en" sz="2000"/>
              <a:t>’ </a:t>
            </a:r>
            <a:endParaRPr sz="2000"/>
          </a:p>
          <a:p>
            <a:pPr marL="0" lvl="0" indent="0" algn="l" rtl="0">
              <a:spcBef>
                <a:spcPts val="1600"/>
              </a:spcBef>
              <a:spcAft>
                <a:spcPts val="0"/>
              </a:spcAft>
              <a:buNone/>
            </a:pPr>
            <a:r>
              <a:rPr lang="en" sz="1000"/>
              <a:t>A decadal view of biodiversity informatics: challenges and priorities. Available from: </a:t>
            </a:r>
            <a:r>
              <a:rPr lang="en" sz="1000" u="sng">
                <a:solidFill>
                  <a:schemeClr val="hlink"/>
                </a:solidFill>
                <a:hlinkClick r:id="rId3"/>
              </a:rPr>
              <a:t>https://bmcecol.biomedcentral.com/articles/10.1186/1472-6785-13-16</a:t>
            </a:r>
            <a:endParaRPr sz="1000"/>
          </a:p>
          <a:p>
            <a:pPr marL="0" lvl="0" indent="0" algn="l" rtl="0">
              <a:spcBef>
                <a:spcPts val="1600"/>
              </a:spcBef>
              <a:spcAft>
                <a:spcPts val="0"/>
              </a:spcAft>
              <a:buNone/>
            </a:pPr>
            <a:r>
              <a:rPr lang="en" sz="1000"/>
              <a:t>https://doi.org/10.1186/1472-6785-13-16</a:t>
            </a:r>
            <a:endParaRPr sz="1000"/>
          </a:p>
          <a:p>
            <a:pPr marL="0" lvl="0" indent="0" algn="l" rtl="0">
              <a:spcBef>
                <a:spcPts val="1600"/>
              </a:spcBef>
              <a:spcAft>
                <a:spcPts val="1600"/>
              </a:spcAft>
              <a:buNone/>
            </a:pP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2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 Projections and Coordinate System</a:t>
            </a:r>
            <a:endParaRPr/>
          </a:p>
        </p:txBody>
      </p:sp>
      <p:sp>
        <p:nvSpPr>
          <p:cNvPr id="1726" name="Google Shape;1726;p239"/>
          <p:cNvSpPr txBox="1"/>
          <p:nvPr/>
        </p:nvSpPr>
        <p:spPr>
          <a:xfrm>
            <a:off x="356100" y="1243618"/>
            <a:ext cx="8496600" cy="34644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endParaRPr sz="2200">
              <a:solidFill>
                <a:srgbClr val="F3F3F3"/>
              </a:solidFill>
              <a:latin typeface="Ubuntu"/>
              <a:ea typeface="Ubuntu"/>
              <a:cs typeface="Ubuntu"/>
              <a:sym typeface="Ubuntu"/>
            </a:endParaRPr>
          </a:p>
        </p:txBody>
      </p:sp>
      <p:sp>
        <p:nvSpPr>
          <p:cNvPr id="1727" name="Google Shape;1727;p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rgbClr val="F3F3F3"/>
                </a:solidFill>
                <a:latin typeface="Ubuntu"/>
                <a:ea typeface="Ubuntu"/>
                <a:cs typeface="Ubuntu"/>
                <a:sym typeface="Ubuntu"/>
              </a:rPr>
              <a:t>Make clear in your data where an observation or sampling was done by using</a:t>
            </a: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Locality </a:t>
            </a: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Coordinates</a:t>
            </a:r>
            <a:endParaRPr sz="2200">
              <a:solidFill>
                <a:srgbClr val="F3F3F3"/>
              </a:solidFill>
              <a:latin typeface="Ubuntu"/>
              <a:ea typeface="Ubuntu"/>
              <a:cs typeface="Ubuntu"/>
              <a:sym typeface="Ubuntu"/>
            </a:endParaRPr>
          </a:p>
          <a:p>
            <a:pPr marL="1663700" lvl="1" indent="-3556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Latitude and longitude</a:t>
            </a:r>
            <a:endParaRPr sz="2200">
              <a:solidFill>
                <a:srgbClr val="F3F3F3"/>
              </a:solidFill>
              <a:latin typeface="Ubuntu"/>
              <a:ea typeface="Ubuntu"/>
              <a:cs typeface="Ubuntu"/>
              <a:sym typeface="Ubuntu"/>
            </a:endParaRPr>
          </a:p>
          <a:p>
            <a:pPr marL="1663700" marR="0" lvl="1" indent="-3556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Lambert coordinates </a:t>
            </a: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UTM</a:t>
            </a: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IFBL (Belgium + Luxemburg) Plants &amp; mosses mostly</a:t>
            </a: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...other terms</a:t>
            </a:r>
            <a:endParaRPr sz="2200">
              <a:solidFill>
                <a:srgbClr val="F3F3F3"/>
              </a:solidFill>
              <a:latin typeface="Ubuntu"/>
              <a:ea typeface="Ubuntu"/>
              <a:cs typeface="Ubuntu"/>
              <a:sym typeface="Ubuntu"/>
            </a:endParaRPr>
          </a:p>
          <a:p>
            <a:pPr marL="0" lvl="0" indent="0" algn="l" rtl="0">
              <a:lnSpc>
                <a:spcPct val="100000"/>
              </a:lnSpc>
              <a:spcBef>
                <a:spcPts val="0"/>
              </a:spcBef>
              <a:spcAft>
                <a:spcPts val="0"/>
              </a:spcAft>
              <a:buNone/>
            </a:pPr>
            <a:endParaRPr sz="2200">
              <a:solidFill>
                <a:srgbClr val="F3F3F3"/>
              </a:solidFill>
              <a:latin typeface="Ubuntu"/>
              <a:ea typeface="Ubuntu"/>
              <a:cs typeface="Ubuntu"/>
              <a:sym typeface="Ubuntu"/>
            </a:endParaRPr>
          </a:p>
          <a:p>
            <a:pPr marL="0" lvl="0" indent="0" algn="l" rtl="0">
              <a:lnSpc>
                <a:spcPct val="100000"/>
              </a:lnSpc>
              <a:spcBef>
                <a:spcPts val="0"/>
              </a:spcBef>
              <a:spcAft>
                <a:spcPts val="0"/>
              </a:spcAft>
              <a:buNone/>
            </a:pPr>
            <a:endParaRPr sz="2200">
              <a:solidFill>
                <a:srgbClr val="F3F3F3"/>
              </a:solidFill>
              <a:latin typeface="Ubuntu"/>
              <a:ea typeface="Ubuntu"/>
              <a:cs typeface="Ubuntu"/>
              <a:sym typeface="Ubuntu"/>
            </a:endParaRPr>
          </a:p>
          <a:p>
            <a:pPr marL="0" lvl="0" indent="0" algn="l" rtl="0">
              <a:spcBef>
                <a:spcPts val="0"/>
              </a:spcBef>
              <a:spcAft>
                <a:spcPts val="1600"/>
              </a:spcAft>
              <a:buNone/>
            </a:pP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Google Shape;1732;p2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 Projections and geodetic Datum</a:t>
            </a:r>
            <a:endParaRPr/>
          </a:p>
        </p:txBody>
      </p:sp>
      <p:sp>
        <p:nvSpPr>
          <p:cNvPr id="1733" name="Google Shape;1733;p240"/>
          <p:cNvSpPr txBox="1"/>
          <p:nvPr/>
        </p:nvSpPr>
        <p:spPr>
          <a:xfrm>
            <a:off x="356100" y="1243618"/>
            <a:ext cx="8496600" cy="34644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endParaRPr sz="2200">
              <a:solidFill>
                <a:srgbClr val="F3F3F3"/>
              </a:solidFill>
              <a:latin typeface="Ubuntu"/>
              <a:ea typeface="Ubuntu"/>
              <a:cs typeface="Ubuntu"/>
              <a:sym typeface="Ubuntu"/>
            </a:endParaRPr>
          </a:p>
        </p:txBody>
      </p:sp>
      <p:sp>
        <p:nvSpPr>
          <p:cNvPr id="1734" name="Google Shape;1734;p2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rgbClr val="F3F3F3"/>
                </a:solidFill>
                <a:latin typeface="Ubuntu"/>
                <a:ea typeface="Ubuntu"/>
                <a:cs typeface="Ubuntu"/>
                <a:sym typeface="Ubuntu"/>
              </a:rPr>
              <a:t>And use the same system in your dataset (don’t mix different projections and coordinate systems). </a:t>
            </a: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Locality </a:t>
            </a: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Coordinates</a:t>
            </a:r>
            <a:endParaRPr sz="2200">
              <a:solidFill>
                <a:srgbClr val="F3F3F3"/>
              </a:solidFill>
              <a:latin typeface="Ubuntu"/>
              <a:ea typeface="Ubuntu"/>
              <a:cs typeface="Ubuntu"/>
              <a:sym typeface="Ubuntu"/>
            </a:endParaRPr>
          </a:p>
          <a:p>
            <a:pPr marL="1663700" lvl="1" indent="-3556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Latitude and longitude</a:t>
            </a:r>
            <a:endParaRPr sz="2200">
              <a:solidFill>
                <a:srgbClr val="F3F3F3"/>
              </a:solidFill>
              <a:latin typeface="Ubuntu"/>
              <a:ea typeface="Ubuntu"/>
              <a:cs typeface="Ubuntu"/>
              <a:sym typeface="Ubuntu"/>
            </a:endParaRPr>
          </a:p>
          <a:p>
            <a:pPr marL="1663700" marR="0" lvl="1" indent="-3556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Lambert coordinates </a:t>
            </a: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UTM</a:t>
            </a: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IFBL (Belgium + Luxemburg) Plants &amp; mosses mostly</a:t>
            </a:r>
            <a:endParaRPr sz="2200">
              <a:solidFill>
                <a:srgbClr val="F3F3F3"/>
              </a:solidFill>
              <a:latin typeface="Ubuntu"/>
              <a:ea typeface="Ubuntu"/>
              <a:cs typeface="Ubuntu"/>
              <a:sym typeface="Ubuntu"/>
            </a:endParaRPr>
          </a:p>
          <a:p>
            <a:pPr marL="0" lvl="0" indent="0" algn="l" rtl="0">
              <a:lnSpc>
                <a:spcPct val="100000"/>
              </a:lnSpc>
              <a:spcBef>
                <a:spcPts val="0"/>
              </a:spcBef>
              <a:spcAft>
                <a:spcPts val="0"/>
              </a:spcAft>
              <a:buNone/>
            </a:pPr>
            <a:endParaRPr sz="2200">
              <a:solidFill>
                <a:srgbClr val="F3F3F3"/>
              </a:solidFill>
              <a:latin typeface="Ubuntu"/>
              <a:ea typeface="Ubuntu"/>
              <a:cs typeface="Ubuntu"/>
              <a:sym typeface="Ubuntu"/>
            </a:endParaRPr>
          </a:p>
          <a:p>
            <a:pPr marL="0" lvl="0" indent="0" algn="l" rtl="0">
              <a:lnSpc>
                <a:spcPct val="100000"/>
              </a:lnSpc>
              <a:spcBef>
                <a:spcPts val="0"/>
              </a:spcBef>
              <a:spcAft>
                <a:spcPts val="0"/>
              </a:spcAft>
              <a:buNone/>
            </a:pPr>
            <a:endParaRPr sz="2200">
              <a:solidFill>
                <a:srgbClr val="F3F3F3"/>
              </a:solidFill>
              <a:latin typeface="Ubuntu"/>
              <a:ea typeface="Ubuntu"/>
              <a:cs typeface="Ubuntu"/>
              <a:sym typeface="Ubuntu"/>
            </a:endParaRPr>
          </a:p>
          <a:p>
            <a:pPr marL="0" lvl="0" indent="0" algn="l" rtl="0">
              <a:spcBef>
                <a:spcPts val="0"/>
              </a:spcBef>
              <a:spcAft>
                <a:spcPts val="1600"/>
              </a:spcAft>
              <a:buNone/>
            </a:pP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2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 Projections and geodetic Datum</a:t>
            </a:r>
            <a:endParaRPr/>
          </a:p>
        </p:txBody>
      </p:sp>
      <p:sp>
        <p:nvSpPr>
          <p:cNvPr id="1740" name="Google Shape;1740;p241"/>
          <p:cNvSpPr txBox="1"/>
          <p:nvPr/>
        </p:nvSpPr>
        <p:spPr>
          <a:xfrm>
            <a:off x="356100" y="1243618"/>
            <a:ext cx="8496600" cy="3464400"/>
          </a:xfrm>
          <a:prstGeom prst="rect">
            <a:avLst/>
          </a:prstGeom>
          <a:noFill/>
          <a:ln>
            <a:noFill/>
          </a:ln>
        </p:spPr>
        <p:txBody>
          <a:bodyPr spcFirstLastPara="1" wrap="square" lIns="82925" tIns="82925" rIns="82925" bIns="82925" anchor="t" anchorCtr="0">
            <a:noAutofit/>
          </a:bodyPr>
          <a:lstStyle/>
          <a:p>
            <a:pPr marL="0" lvl="0" indent="0" algn="l" rtl="0">
              <a:spcBef>
                <a:spcPts val="0"/>
              </a:spcBef>
              <a:spcAft>
                <a:spcPts val="0"/>
              </a:spcAft>
              <a:buNone/>
            </a:pPr>
            <a:endParaRPr sz="2200">
              <a:solidFill>
                <a:srgbClr val="F3F3F3"/>
              </a:solidFill>
              <a:latin typeface="Ubuntu"/>
              <a:ea typeface="Ubuntu"/>
              <a:cs typeface="Ubuntu"/>
              <a:sym typeface="Ubuntu"/>
            </a:endParaRPr>
          </a:p>
        </p:txBody>
      </p:sp>
      <p:sp>
        <p:nvSpPr>
          <p:cNvPr id="1741" name="Google Shape;1741;p241"/>
          <p:cNvSpPr txBox="1">
            <a:spLocks noGrp="1"/>
          </p:cNvSpPr>
          <p:nvPr>
            <p:ph type="body" idx="1"/>
          </p:nvPr>
        </p:nvSpPr>
        <p:spPr>
          <a:xfrm>
            <a:off x="74472" y="1152481"/>
            <a:ext cx="90174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rgbClr val="F3F3F3"/>
                </a:solidFill>
                <a:latin typeface="Ubuntu"/>
                <a:ea typeface="Ubuntu"/>
                <a:cs typeface="Ubuntu"/>
                <a:sym typeface="Ubuntu"/>
              </a:rPr>
              <a:t>And if needed (for data publication), make conversions</a:t>
            </a:r>
            <a:endParaRPr sz="2200">
              <a:solidFill>
                <a:srgbClr val="F3F3F3"/>
              </a:solidFill>
              <a:latin typeface="Ubuntu"/>
              <a:ea typeface="Ubuntu"/>
              <a:cs typeface="Ubuntu"/>
              <a:sym typeface="Ubuntu"/>
            </a:endParaRPr>
          </a:p>
          <a:p>
            <a:pPr marL="0" lvl="0" indent="0" algn="l" rtl="0">
              <a:lnSpc>
                <a:spcPct val="100000"/>
              </a:lnSpc>
              <a:spcBef>
                <a:spcPts val="0"/>
              </a:spcBef>
              <a:spcAft>
                <a:spcPts val="0"/>
              </a:spcAft>
              <a:buNone/>
            </a:pP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As coordinates preferable</a:t>
            </a:r>
            <a:endParaRPr sz="2200">
              <a:solidFill>
                <a:srgbClr val="F3F3F3"/>
              </a:solidFill>
              <a:latin typeface="Ubuntu"/>
              <a:ea typeface="Ubuntu"/>
              <a:cs typeface="Ubuntu"/>
              <a:sym typeface="Ubuntu"/>
            </a:endParaRPr>
          </a:p>
          <a:p>
            <a:pPr marL="1663700" lvl="1" indent="-3556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decimallatitude and decimallongitude</a:t>
            </a:r>
            <a:endParaRPr sz="2200">
              <a:solidFill>
                <a:srgbClr val="F3F3F3"/>
              </a:solidFill>
              <a:latin typeface="Ubuntu"/>
              <a:ea typeface="Ubuntu"/>
              <a:cs typeface="Ubuntu"/>
              <a:sym typeface="Ubuntu"/>
            </a:endParaRPr>
          </a:p>
          <a:p>
            <a:pPr marL="1663700" lvl="1" indent="-3556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 coordinateUncertaintyInMeters</a:t>
            </a:r>
            <a:endParaRPr sz="2200">
              <a:solidFill>
                <a:srgbClr val="F3F3F3"/>
              </a:solidFill>
              <a:latin typeface="Ubuntu"/>
              <a:ea typeface="Ubuntu"/>
              <a:cs typeface="Ubuntu"/>
              <a:sym typeface="Ubuntu"/>
            </a:endParaRPr>
          </a:p>
          <a:p>
            <a:pPr marL="1663700" marR="0" lvl="0" indent="0" algn="l" rtl="0">
              <a:lnSpc>
                <a:spcPct val="100000"/>
              </a:lnSpc>
              <a:spcBef>
                <a:spcPts val="0"/>
              </a:spcBef>
              <a:spcAft>
                <a:spcPts val="0"/>
              </a:spcAft>
              <a:buNone/>
            </a:pP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UTM → Centroid UTMsquare + coordinateUncertaintyInMeters</a:t>
            </a: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IFBL → Centroid IFBLsquare + coordinateUncertaintyInMeters</a:t>
            </a:r>
            <a:endParaRPr sz="2200">
              <a:solidFill>
                <a:srgbClr val="F3F3F3"/>
              </a:solidFill>
              <a:latin typeface="Ubuntu"/>
              <a:ea typeface="Ubuntu"/>
              <a:cs typeface="Ubuntu"/>
              <a:sym typeface="Ubuntu"/>
            </a:endParaRPr>
          </a:p>
          <a:p>
            <a:pPr marL="825500" lvl="0" indent="-342900" algn="l" rtl="0">
              <a:lnSpc>
                <a:spcPct val="100000"/>
              </a:lnSpc>
              <a:spcBef>
                <a:spcPts val="0"/>
              </a:spcBef>
              <a:spcAft>
                <a:spcPts val="0"/>
              </a:spcAft>
              <a:buClr>
                <a:srgbClr val="F3F3F3"/>
              </a:buClr>
              <a:buSzPts val="2200"/>
              <a:buFont typeface="Ubuntu"/>
              <a:buChar char="●"/>
            </a:pPr>
            <a:r>
              <a:rPr lang="en" sz="2200">
                <a:solidFill>
                  <a:srgbClr val="F3F3F3"/>
                </a:solidFill>
                <a:latin typeface="Ubuntu"/>
                <a:ea typeface="Ubuntu"/>
                <a:cs typeface="Ubuntu"/>
                <a:sym typeface="Ubuntu"/>
              </a:rPr>
              <a:t>Keep verbatimCoordinates and verbatimCoordinatesystem</a:t>
            </a:r>
            <a:endParaRPr sz="2200">
              <a:solidFill>
                <a:srgbClr val="F3F3F3"/>
              </a:solidFill>
              <a:latin typeface="Ubuntu"/>
              <a:ea typeface="Ubuntu"/>
              <a:cs typeface="Ubuntu"/>
              <a:sym typeface="Ubuntu"/>
            </a:endParaRPr>
          </a:p>
          <a:p>
            <a:pPr marL="0" lvl="0" indent="0" algn="l" rtl="0">
              <a:lnSpc>
                <a:spcPct val="100000"/>
              </a:lnSpc>
              <a:spcBef>
                <a:spcPts val="0"/>
              </a:spcBef>
              <a:spcAft>
                <a:spcPts val="0"/>
              </a:spcAft>
              <a:buNone/>
            </a:pPr>
            <a:endParaRPr sz="2200">
              <a:solidFill>
                <a:srgbClr val="F3F3F3"/>
              </a:solidFill>
              <a:latin typeface="Ubuntu"/>
              <a:ea typeface="Ubuntu"/>
              <a:cs typeface="Ubuntu"/>
              <a:sym typeface="Ubuntu"/>
            </a:endParaRPr>
          </a:p>
          <a:p>
            <a:pPr marL="0" lvl="0" indent="0" algn="l" rtl="0">
              <a:lnSpc>
                <a:spcPct val="100000"/>
              </a:lnSpc>
              <a:spcBef>
                <a:spcPts val="0"/>
              </a:spcBef>
              <a:spcAft>
                <a:spcPts val="0"/>
              </a:spcAft>
              <a:buNone/>
            </a:pPr>
            <a:endParaRPr sz="2200">
              <a:solidFill>
                <a:srgbClr val="F3F3F3"/>
              </a:solidFill>
              <a:latin typeface="Ubuntu"/>
              <a:ea typeface="Ubuntu"/>
              <a:cs typeface="Ubuntu"/>
              <a:sym typeface="Ubuntu"/>
            </a:endParaRPr>
          </a:p>
          <a:p>
            <a:pPr marL="0" lvl="0" indent="0" algn="l" rtl="0">
              <a:spcBef>
                <a:spcPts val="0"/>
              </a:spcBef>
              <a:spcAft>
                <a:spcPts val="1600"/>
              </a:spcAft>
              <a:buNone/>
            </a:pP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2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Conversions</a:t>
            </a:r>
            <a:endParaRPr/>
          </a:p>
        </p:txBody>
      </p:sp>
      <p:sp>
        <p:nvSpPr>
          <p:cNvPr id="1747" name="Google Shape;1747;p2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one coordinate system to another:</a:t>
            </a:r>
            <a:endParaRPr/>
          </a:p>
          <a:p>
            <a:pPr marL="419100" lvl="0" indent="-330200" algn="l" rtl="0">
              <a:spcBef>
                <a:spcPts val="1600"/>
              </a:spcBef>
              <a:spcAft>
                <a:spcPts val="0"/>
              </a:spcAft>
              <a:buSzPts val="1800"/>
              <a:buChar char="●"/>
            </a:pPr>
            <a:r>
              <a:rPr lang="en"/>
              <a:t>On line tools</a:t>
            </a:r>
            <a:endParaRPr/>
          </a:p>
          <a:p>
            <a:pPr marL="825500" lvl="1" indent="-292100" algn="l" rtl="0">
              <a:spcBef>
                <a:spcPts val="0"/>
              </a:spcBef>
              <a:spcAft>
                <a:spcPts val="0"/>
              </a:spcAft>
              <a:buSzPts val="1400"/>
              <a:buChar char="○"/>
            </a:pPr>
            <a:r>
              <a:rPr lang="en" u="sng">
                <a:solidFill>
                  <a:schemeClr val="hlink"/>
                </a:solidFill>
                <a:hlinkClick r:id="rId3"/>
              </a:rPr>
              <a:t>http://more.stevemorse.org/latlonbatch2.html?direction=forward</a:t>
            </a:r>
            <a:endParaRPr/>
          </a:p>
          <a:p>
            <a:pPr marL="825500" lvl="1" indent="-292100" algn="l" rtl="0">
              <a:spcBef>
                <a:spcPts val="0"/>
              </a:spcBef>
              <a:spcAft>
                <a:spcPts val="0"/>
              </a:spcAft>
              <a:buSzPts val="1400"/>
              <a:buChar char="○"/>
            </a:pPr>
            <a:r>
              <a:rPr lang="en" u="sng">
                <a:solidFill>
                  <a:schemeClr val="hlink"/>
                </a:solidFill>
                <a:hlinkClick r:id="rId4"/>
              </a:rPr>
              <a:t>http://tool-online.com/en/coordinate-converter.php</a:t>
            </a:r>
            <a:endParaRPr/>
          </a:p>
          <a:p>
            <a:pPr marL="825500" lvl="1" indent="-292100" algn="l" rtl="0">
              <a:spcBef>
                <a:spcPts val="0"/>
              </a:spcBef>
              <a:spcAft>
                <a:spcPts val="0"/>
              </a:spcAft>
              <a:buSzPts val="1400"/>
              <a:buChar char="○"/>
            </a:pPr>
            <a:r>
              <a:rPr lang="en" u="sng">
                <a:solidFill>
                  <a:schemeClr val="hlink"/>
                </a:solidFill>
                <a:hlinkClick r:id="rId5"/>
              </a:rPr>
              <a:t>http://zoologie.umons.ac.be/tc/Default.aspx</a:t>
            </a:r>
            <a:endParaRPr/>
          </a:p>
          <a:p>
            <a:pPr marL="419100" lvl="0" indent="-330200" algn="l" rtl="0">
              <a:spcBef>
                <a:spcPts val="0"/>
              </a:spcBef>
              <a:spcAft>
                <a:spcPts val="0"/>
              </a:spcAft>
              <a:buSzPts val="1800"/>
              <a:buChar char="●"/>
            </a:pPr>
            <a:r>
              <a:rPr lang="en"/>
              <a:t>Python</a:t>
            </a:r>
            <a:endParaRPr/>
          </a:p>
          <a:p>
            <a:pPr marL="419100" lvl="0" indent="-330200" algn="l" rtl="0">
              <a:spcBef>
                <a:spcPts val="0"/>
              </a:spcBef>
              <a:spcAft>
                <a:spcPts val="0"/>
              </a:spcAft>
              <a:buSzPts val="1800"/>
              <a:buChar char="●"/>
            </a:pPr>
            <a:r>
              <a:rPr lang="en"/>
              <a:t>R</a:t>
            </a:r>
            <a:endParaRPr/>
          </a:p>
          <a:p>
            <a:pPr marL="419100" lvl="0" indent="-330200" algn="l" rtl="0">
              <a:spcBef>
                <a:spcPts val="0"/>
              </a:spcBef>
              <a:spcAft>
                <a:spcPts val="0"/>
              </a:spcAft>
              <a:buSzPts val="1800"/>
              <a:buChar char="●"/>
            </a:pPr>
            <a:r>
              <a:rPr lang="en"/>
              <a:t>...</a:t>
            </a:r>
            <a:endParaRPr/>
          </a:p>
          <a:p>
            <a:pPr marL="0" lvl="0" indent="0" algn="l" rtl="0">
              <a:spcBef>
                <a:spcPts val="1600"/>
              </a:spcBef>
              <a:spcAft>
                <a:spcPts val="1600"/>
              </a:spcAft>
              <a:buNone/>
            </a:pP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751"/>
        <p:cNvGrpSpPr/>
        <p:nvPr/>
      </p:nvGrpSpPr>
      <p:grpSpPr>
        <a:xfrm>
          <a:off x="0" y="0"/>
          <a:ext cx="0" cy="0"/>
          <a:chOff x="0" y="0"/>
          <a:chExt cx="0" cy="0"/>
        </a:xfrm>
      </p:grpSpPr>
      <p:sp>
        <p:nvSpPr>
          <p:cNvPr id="1752" name="Google Shape;1752;p243"/>
          <p:cNvSpPr txBox="1">
            <a:spLocks noGrp="1"/>
          </p:cNvSpPr>
          <p:nvPr>
            <p:ph type="title"/>
          </p:nvPr>
        </p:nvSpPr>
        <p:spPr>
          <a:xfrm>
            <a:off x="311700" y="445025"/>
            <a:ext cx="8520600" cy="572700"/>
          </a:xfrm>
          <a:prstGeom prst="rect">
            <a:avLst/>
          </a:prstGeom>
          <a:solidFill>
            <a:srgbClr val="FF9900"/>
          </a:solidFill>
        </p:spPr>
        <p:txBody>
          <a:bodyPr spcFirstLastPara="1" wrap="square" lIns="91425" tIns="91425" rIns="91425" bIns="91425" anchor="t" anchorCtr="0">
            <a:noAutofit/>
          </a:bodyPr>
          <a:lstStyle/>
          <a:p>
            <a:pPr marL="0" lvl="0" indent="0" algn="l" rtl="0">
              <a:spcBef>
                <a:spcPts val="0"/>
              </a:spcBef>
              <a:spcAft>
                <a:spcPts val="0"/>
              </a:spcAft>
              <a:buNone/>
            </a:pPr>
            <a:r>
              <a:rPr lang="en"/>
              <a:t>Exercise: Convert some coordinates</a:t>
            </a:r>
            <a:endParaRPr/>
          </a:p>
        </p:txBody>
      </p:sp>
      <p:sp>
        <p:nvSpPr>
          <p:cNvPr id="1753" name="Google Shape;1753;p2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19100" lvl="0" indent="-330200" algn="l" rtl="0">
              <a:spcBef>
                <a:spcPts val="0"/>
              </a:spcBef>
              <a:spcAft>
                <a:spcPts val="0"/>
              </a:spcAft>
              <a:buClr>
                <a:srgbClr val="434343"/>
              </a:buClr>
              <a:buSzPts val="1800"/>
              <a:buAutoNum type="arabicPeriod"/>
            </a:pPr>
            <a:r>
              <a:rPr lang="en">
                <a:solidFill>
                  <a:srgbClr val="434343"/>
                </a:solidFill>
              </a:rPr>
              <a:t>Use one of the on-line conversion tools to translate the decimals from this file:</a:t>
            </a:r>
            <a:endParaRPr>
              <a:solidFill>
                <a:srgbClr val="434343"/>
              </a:solidFill>
            </a:endParaRPr>
          </a:p>
          <a:p>
            <a:pPr marL="825500" lvl="1" indent="-292100" algn="l" rtl="0">
              <a:spcBef>
                <a:spcPts val="0"/>
              </a:spcBef>
              <a:spcAft>
                <a:spcPts val="0"/>
              </a:spcAft>
              <a:buClr>
                <a:srgbClr val="434343"/>
              </a:buClr>
              <a:buSzPts val="1400"/>
              <a:buAutoNum type="alphaLcPeriod"/>
            </a:pPr>
            <a:r>
              <a:rPr lang="en">
                <a:solidFill>
                  <a:srgbClr val="434343"/>
                </a:solidFill>
              </a:rPr>
              <a:t>Exercise_decimalCoordinates.odt</a:t>
            </a:r>
            <a:endParaRPr>
              <a:solidFill>
                <a:srgbClr val="434343"/>
              </a:solidFill>
            </a:endParaRPr>
          </a:p>
          <a:p>
            <a:pPr marL="1244600" lvl="2" indent="-292100" algn="l" rtl="0">
              <a:spcBef>
                <a:spcPts val="0"/>
              </a:spcBef>
              <a:spcAft>
                <a:spcPts val="0"/>
              </a:spcAft>
              <a:buClr>
                <a:srgbClr val="434343"/>
              </a:buClr>
              <a:buSzPts val="1400"/>
              <a:buAutoNum type="romanLcPeriod"/>
            </a:pPr>
            <a:r>
              <a:rPr lang="en">
                <a:solidFill>
                  <a:srgbClr val="434343"/>
                </a:solidFill>
              </a:rPr>
              <a:t>In Lambert coordinates</a:t>
            </a:r>
            <a:endParaRPr>
              <a:solidFill>
                <a:srgbClr val="434343"/>
              </a:solidFill>
            </a:endParaRPr>
          </a:p>
          <a:p>
            <a:pPr marL="1244600" lvl="2" indent="-292100" algn="l" rtl="0">
              <a:spcBef>
                <a:spcPts val="0"/>
              </a:spcBef>
              <a:spcAft>
                <a:spcPts val="0"/>
              </a:spcAft>
              <a:buClr>
                <a:srgbClr val="434343"/>
              </a:buClr>
              <a:buSzPts val="1400"/>
              <a:buAutoNum type="romanLcPeriod"/>
            </a:pPr>
            <a:r>
              <a:rPr lang="en">
                <a:solidFill>
                  <a:srgbClr val="434343"/>
                </a:solidFill>
              </a:rPr>
              <a:t>Decimal degrees</a:t>
            </a:r>
            <a:endParaRPr>
              <a:solidFill>
                <a:srgbClr val="434343"/>
              </a:solidFill>
            </a:endParaRPr>
          </a:p>
          <a:p>
            <a:pPr marL="1244600" lvl="2" indent="-292100" algn="l" rtl="0">
              <a:spcBef>
                <a:spcPts val="0"/>
              </a:spcBef>
              <a:spcAft>
                <a:spcPts val="0"/>
              </a:spcAft>
              <a:buClr>
                <a:srgbClr val="434343"/>
              </a:buClr>
              <a:buSzPts val="1400"/>
              <a:buAutoNum type="romanLcPeriod"/>
            </a:pPr>
            <a:r>
              <a:rPr lang="en">
                <a:solidFill>
                  <a:srgbClr val="434343"/>
                </a:solidFill>
              </a:rPr>
              <a:t>IFBL</a:t>
            </a:r>
            <a:endParaRPr>
              <a:solidFill>
                <a:srgbClr val="434343"/>
              </a:solidFill>
            </a:endParaRPr>
          </a:p>
          <a:p>
            <a:pPr marL="1244600" lvl="2" indent="-292100" algn="l" rtl="0">
              <a:spcBef>
                <a:spcPts val="0"/>
              </a:spcBef>
              <a:spcAft>
                <a:spcPts val="0"/>
              </a:spcAft>
              <a:buClr>
                <a:srgbClr val="434343"/>
              </a:buClr>
              <a:buSzPts val="1400"/>
              <a:buAutoNum type="romanLcPeriod"/>
            </a:pPr>
            <a:r>
              <a:rPr lang="en">
                <a:solidFill>
                  <a:srgbClr val="434343"/>
                </a:solidFill>
              </a:rPr>
              <a:t>UTM</a:t>
            </a:r>
            <a:endParaRPr>
              <a:solidFill>
                <a:srgbClr val="434343"/>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pic>
        <p:nvPicPr>
          <p:cNvPr id="1758" name="Google Shape;1758;p244"/>
          <p:cNvPicPr preferRelativeResize="0"/>
          <p:nvPr/>
        </p:nvPicPr>
        <p:blipFill>
          <a:blip r:embed="rId3">
            <a:alphaModFix/>
          </a:blip>
          <a:stretch>
            <a:fillRect/>
          </a:stretch>
        </p:blipFill>
        <p:spPr>
          <a:xfrm>
            <a:off x="409119" y="1679218"/>
            <a:ext cx="3902423" cy="2795670"/>
          </a:xfrm>
          <a:prstGeom prst="rect">
            <a:avLst/>
          </a:prstGeom>
          <a:noFill/>
          <a:ln>
            <a:noFill/>
          </a:ln>
        </p:spPr>
      </p:pic>
      <p:sp>
        <p:nvSpPr>
          <p:cNvPr id="1759" name="Google Shape;1759;p244"/>
          <p:cNvSpPr txBox="1">
            <a:spLocks noGrp="1"/>
          </p:cNvSpPr>
          <p:nvPr>
            <p:ph type="body" idx="1"/>
          </p:nvPr>
        </p:nvSpPr>
        <p:spPr>
          <a:xfrm>
            <a:off x="311700" y="830652"/>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Example Python</a:t>
            </a:r>
            <a:endParaRPr sz="2200"/>
          </a:p>
        </p:txBody>
      </p:sp>
      <p:sp>
        <p:nvSpPr>
          <p:cNvPr id="1760" name="Google Shape;1760;p244"/>
          <p:cNvSpPr txBox="1">
            <a:spLocks noGrp="1"/>
          </p:cNvSpPr>
          <p:nvPr>
            <p:ph type="body" idx="2"/>
          </p:nvPr>
        </p:nvSpPr>
        <p:spPr>
          <a:xfrm>
            <a:off x="4848773" y="917933"/>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Example R</a:t>
            </a:r>
            <a:endParaRPr sz="2200"/>
          </a:p>
        </p:txBody>
      </p:sp>
      <p:pic>
        <p:nvPicPr>
          <p:cNvPr id="1761" name="Google Shape;1761;p244"/>
          <p:cNvPicPr preferRelativeResize="0"/>
          <p:nvPr/>
        </p:nvPicPr>
        <p:blipFill>
          <a:blip r:embed="rId4">
            <a:alphaModFix/>
          </a:blip>
          <a:stretch>
            <a:fillRect/>
          </a:stretch>
        </p:blipFill>
        <p:spPr>
          <a:xfrm>
            <a:off x="4630972" y="1679208"/>
            <a:ext cx="4363968" cy="27956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sp>
        <p:nvSpPr>
          <p:cNvPr id="307" name="Google Shape;307;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Open data should be normal practice</a:t>
            </a:r>
            <a:endParaRPr sz="2000"/>
          </a:p>
          <a:p>
            <a:pPr marL="457200" lvl="0" indent="-355600" algn="l" rtl="0">
              <a:spcBef>
                <a:spcPts val="0"/>
              </a:spcBef>
              <a:spcAft>
                <a:spcPts val="0"/>
              </a:spcAft>
              <a:buSzPts val="2000"/>
              <a:buChar char="➔"/>
            </a:pPr>
            <a:r>
              <a:rPr lang="en" sz="2000"/>
              <a:t>Data should be integratable/interoperable </a:t>
            </a:r>
            <a:endParaRPr sz="2000"/>
          </a:p>
          <a:p>
            <a:pPr marL="457200" lvl="0" indent="-355600" algn="l" rtl="0">
              <a:spcBef>
                <a:spcPts val="0"/>
              </a:spcBef>
              <a:spcAft>
                <a:spcPts val="0"/>
              </a:spcAft>
              <a:buSzPts val="2000"/>
              <a:buChar char="➔"/>
            </a:pPr>
            <a:r>
              <a:rPr lang="en" sz="2000"/>
              <a:t>Infrastructure projects should coöperate (</a:t>
            </a:r>
            <a:r>
              <a:rPr lang="en" sz="2000" u="sng">
                <a:solidFill>
                  <a:schemeClr val="hlink"/>
                </a:solidFill>
                <a:hlinkClick r:id="rId3"/>
              </a:rPr>
              <a:t>Biodiversity alliance</a:t>
            </a:r>
            <a:r>
              <a:rPr lang="en" sz="2000"/>
              <a:t>)</a:t>
            </a:r>
            <a:endParaRPr sz="2000"/>
          </a:p>
          <a:p>
            <a:pPr marL="457200" lvl="0" indent="-355600" algn="l" rtl="0">
              <a:spcBef>
                <a:spcPts val="0"/>
              </a:spcBef>
              <a:spcAft>
                <a:spcPts val="0"/>
              </a:spcAft>
              <a:buSzPts val="2000"/>
              <a:buChar char="➔"/>
            </a:pPr>
            <a:r>
              <a:rPr lang="en" sz="2000"/>
              <a:t>Need a complete list of taxon names and their relations</a:t>
            </a:r>
            <a:endParaRPr sz="2000"/>
          </a:p>
          <a:p>
            <a:pPr marL="457200" lvl="0" indent="-355600" algn="l" rtl="0">
              <a:spcBef>
                <a:spcPts val="0"/>
              </a:spcBef>
              <a:spcAft>
                <a:spcPts val="0"/>
              </a:spcAft>
              <a:buSzPts val="2000"/>
              <a:buChar char="➔"/>
            </a:pPr>
            <a:r>
              <a:rPr lang="en" sz="2000"/>
              <a:t>Persistent identifiers to every resource (PID)</a:t>
            </a:r>
            <a:endParaRPr sz="2000"/>
          </a:p>
          <a:p>
            <a:pPr marL="457200" lvl="0" indent="-355600" algn="l" rtl="0">
              <a:spcBef>
                <a:spcPts val="0"/>
              </a:spcBef>
              <a:spcAft>
                <a:spcPts val="0"/>
              </a:spcAft>
              <a:buSzPts val="2000"/>
              <a:buChar char="➔"/>
            </a:pPr>
            <a:r>
              <a:rPr lang="en" sz="2000"/>
              <a:t>System of author identifiers</a:t>
            </a:r>
            <a:endParaRPr sz="2000"/>
          </a:p>
        </p:txBody>
      </p:sp>
      <p:pic>
        <p:nvPicPr>
          <p:cNvPr id="308" name="Google Shape;308;p51"/>
          <p:cNvPicPr preferRelativeResize="0"/>
          <p:nvPr/>
        </p:nvPicPr>
        <p:blipFill>
          <a:blip r:embed="rId4">
            <a:alphaModFix/>
          </a:blip>
          <a:stretch>
            <a:fillRect/>
          </a:stretch>
        </p:blipFill>
        <p:spPr>
          <a:xfrm>
            <a:off x="7639028" y="3916000"/>
            <a:ext cx="1193275" cy="848976"/>
          </a:xfrm>
          <a:prstGeom prst="rect">
            <a:avLst/>
          </a:prstGeom>
          <a:noFill/>
          <a:ln>
            <a:noFill/>
          </a:ln>
        </p:spPr>
      </p:pic>
      <p:pic>
        <p:nvPicPr>
          <p:cNvPr id="309" name="Google Shape;309;p51"/>
          <p:cNvPicPr preferRelativeResize="0"/>
          <p:nvPr/>
        </p:nvPicPr>
        <p:blipFill>
          <a:blip r:embed="rId5">
            <a:alphaModFix/>
          </a:blip>
          <a:stretch>
            <a:fillRect/>
          </a:stretch>
        </p:blipFill>
        <p:spPr>
          <a:xfrm>
            <a:off x="3596875" y="3650225"/>
            <a:ext cx="1950250" cy="1380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Biodiversity Informatics: in need of</a:t>
            </a:r>
            <a:endParaRPr/>
          </a:p>
        </p:txBody>
      </p:sp>
      <p:sp>
        <p:nvSpPr>
          <p:cNvPr id="315" name="Google Shape;315;p52"/>
          <p:cNvSpPr txBox="1">
            <a:spLocks noGrp="1"/>
          </p:cNvSpPr>
          <p:nvPr>
            <p:ph type="body" idx="1"/>
          </p:nvPr>
        </p:nvSpPr>
        <p:spPr>
          <a:xfrm>
            <a:off x="164050" y="1152475"/>
            <a:ext cx="8887800" cy="3767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Global list of all species (taxonomic backbone)</a:t>
            </a:r>
            <a:endParaRPr/>
          </a:p>
          <a:p>
            <a:pPr marL="914400" lvl="1" indent="-317500" algn="l" rtl="0">
              <a:spcBef>
                <a:spcPts val="0"/>
              </a:spcBef>
              <a:spcAft>
                <a:spcPts val="0"/>
              </a:spcAft>
              <a:buSzPts val="1400"/>
              <a:buChar char="○"/>
            </a:pPr>
            <a:r>
              <a:rPr lang="en"/>
              <a:t>Catalogue of life+ </a:t>
            </a:r>
            <a:endParaRPr/>
          </a:p>
          <a:p>
            <a:pPr marL="1371600" lvl="2" indent="-317500" algn="l" rtl="0">
              <a:spcBef>
                <a:spcPts val="0"/>
              </a:spcBef>
              <a:spcAft>
                <a:spcPts val="0"/>
              </a:spcAft>
              <a:buSzPts val="1400"/>
              <a:buChar char="■"/>
            </a:pPr>
            <a:r>
              <a:rPr lang="en"/>
              <a:t>Creating an open, shared, and sustainable consensus </a:t>
            </a:r>
            <a:br>
              <a:rPr lang="en"/>
            </a:br>
            <a:r>
              <a:rPr lang="en"/>
              <a:t>taxonomy</a:t>
            </a:r>
            <a:endParaRPr/>
          </a:p>
          <a:p>
            <a:pPr marL="914400" lvl="1" indent="-317500" algn="l" rtl="0">
              <a:spcBef>
                <a:spcPts val="0"/>
              </a:spcBef>
              <a:spcAft>
                <a:spcPts val="0"/>
              </a:spcAft>
              <a:buSzPts val="1400"/>
              <a:buChar char="○"/>
            </a:pPr>
            <a:r>
              <a:rPr lang="en" u="sng">
                <a:solidFill>
                  <a:schemeClr val="hlink"/>
                </a:solidFill>
                <a:hlinkClick r:id="rId3"/>
              </a:rPr>
              <a:t>WORMS</a:t>
            </a:r>
            <a:endParaRPr/>
          </a:p>
          <a:p>
            <a:pPr marL="1371600" lvl="2" indent="-317500" algn="l" rtl="0">
              <a:spcBef>
                <a:spcPts val="0"/>
              </a:spcBef>
              <a:spcAft>
                <a:spcPts val="0"/>
              </a:spcAft>
              <a:buSzPts val="1400"/>
              <a:buChar char="■"/>
            </a:pPr>
            <a:r>
              <a:rPr lang="en" i="1" u="sng">
                <a:solidFill>
                  <a:schemeClr val="hlink"/>
                </a:solidFill>
                <a:hlinkClick r:id="rId4"/>
              </a:rPr>
              <a:t>Marine biologists say they have demonstrated an </a:t>
            </a:r>
            <a:br>
              <a:rPr lang="en" i="1" u="sng">
                <a:solidFill>
                  <a:schemeClr val="hlink"/>
                </a:solidFill>
                <a:hlinkClick r:id="rId4"/>
              </a:rPr>
            </a:br>
            <a:r>
              <a:rPr lang="en" i="1" u="sng">
                <a:solidFill>
                  <a:schemeClr val="hlink"/>
                </a:solidFill>
                <a:hlinkClick r:id="rId4"/>
              </a:rPr>
              <a:t>e-solution to the management of the millions of </a:t>
            </a:r>
            <a:br>
              <a:rPr lang="en" i="1" u="sng">
                <a:solidFill>
                  <a:schemeClr val="hlink"/>
                </a:solidFill>
                <a:hlinkClick r:id="rId4"/>
              </a:rPr>
            </a:br>
            <a:r>
              <a:rPr lang="en" i="1" u="sng">
                <a:solidFill>
                  <a:schemeClr val="hlink"/>
                </a:solidFill>
                <a:hlinkClick r:id="rId4"/>
              </a:rPr>
              <a:t>names of animals and plants on Earth that other biologists could adopt.</a:t>
            </a:r>
            <a:endParaRPr i="1"/>
          </a:p>
          <a:p>
            <a:pPr marL="1371600" lvl="0" indent="0" algn="l" rtl="0">
              <a:spcBef>
                <a:spcPts val="1600"/>
              </a:spcBef>
              <a:spcAft>
                <a:spcPts val="0"/>
              </a:spcAft>
              <a:buNone/>
            </a:pPr>
            <a:r>
              <a:rPr lang="en" sz="1000"/>
              <a:t>Costello MJ, Horton T, Kroh A. (2018). Sustainable biodiversity databasing: international, collaborative, dynamic, centralised. Trends in Ecology and Evolution - in press. [</a:t>
            </a:r>
            <a:r>
              <a:rPr lang="en" sz="1000" u="sng">
                <a:solidFill>
                  <a:schemeClr val="hlink"/>
                </a:solidFill>
                <a:hlinkClick r:id="rId5"/>
              </a:rPr>
              <a:t>download</a:t>
            </a:r>
            <a:r>
              <a:rPr lang="en" sz="1000"/>
              <a:t>]</a:t>
            </a:r>
            <a:endParaRPr sz="1000"/>
          </a:p>
          <a:p>
            <a:pPr marL="457200" lvl="0" indent="-342900" algn="l" rtl="0">
              <a:spcBef>
                <a:spcPts val="1600"/>
              </a:spcBef>
              <a:spcAft>
                <a:spcPts val="0"/>
              </a:spcAft>
              <a:buSzPts val="1800"/>
              <a:buChar char="●"/>
            </a:pPr>
            <a:r>
              <a:rPr lang="en"/>
              <a:t>Classification Bank needed | Single portal for accepted species </a:t>
            </a:r>
            <a:endParaRPr/>
          </a:p>
          <a:p>
            <a:pPr marL="457200" lvl="0" indent="-342900" algn="l" rtl="0">
              <a:spcBef>
                <a:spcPts val="0"/>
              </a:spcBef>
              <a:spcAft>
                <a:spcPts val="0"/>
              </a:spcAft>
              <a:buSzPts val="1800"/>
              <a:buChar char="●"/>
            </a:pPr>
            <a:r>
              <a:rPr lang="en"/>
              <a:t>Linked data standards | mechanisms to evaluate quality</a:t>
            </a:r>
            <a:endParaRPr/>
          </a:p>
          <a:p>
            <a:pPr marL="457200" lvl="0" indent="-342900" algn="l" rtl="0">
              <a:spcBef>
                <a:spcPts val="0"/>
              </a:spcBef>
              <a:spcAft>
                <a:spcPts val="0"/>
              </a:spcAft>
              <a:buSzPts val="1800"/>
              <a:buChar char="●"/>
            </a:pPr>
            <a:r>
              <a:rPr lang="en"/>
              <a:t>More available data from various resources</a:t>
            </a:r>
            <a:endParaRPr/>
          </a:p>
          <a:p>
            <a:pPr marL="0" lvl="0" indent="0" algn="l" rtl="0">
              <a:spcBef>
                <a:spcPts val="1600"/>
              </a:spcBef>
              <a:spcAft>
                <a:spcPts val="1600"/>
              </a:spcAft>
              <a:buNone/>
            </a:pPr>
            <a:endParaRPr sz="1000"/>
          </a:p>
        </p:txBody>
      </p:sp>
      <p:pic>
        <p:nvPicPr>
          <p:cNvPr id="316" name="Google Shape;316;p52"/>
          <p:cNvPicPr preferRelativeResize="0"/>
          <p:nvPr/>
        </p:nvPicPr>
        <p:blipFill>
          <a:blip r:embed="rId6">
            <a:alphaModFix/>
          </a:blip>
          <a:stretch>
            <a:fillRect/>
          </a:stretch>
        </p:blipFill>
        <p:spPr>
          <a:xfrm>
            <a:off x="6123247" y="108047"/>
            <a:ext cx="2976675" cy="2740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320"/>
        <p:cNvGrpSpPr/>
        <p:nvPr/>
      </p:nvGrpSpPr>
      <p:grpSpPr>
        <a:xfrm>
          <a:off x="0" y="0"/>
          <a:ext cx="0" cy="0"/>
          <a:chOff x="0" y="0"/>
          <a:chExt cx="0" cy="0"/>
        </a:xfrm>
      </p:grpSpPr>
      <p:pic>
        <p:nvPicPr>
          <p:cNvPr id="321" name="Google Shape;321;p53"/>
          <p:cNvPicPr preferRelativeResize="0"/>
          <p:nvPr/>
        </p:nvPicPr>
        <p:blipFill>
          <a:blip r:embed="rId3">
            <a:alphaModFix/>
          </a:blip>
          <a:stretch>
            <a:fillRect/>
          </a:stretch>
        </p:blipFill>
        <p:spPr>
          <a:xfrm>
            <a:off x="1318685" y="0"/>
            <a:ext cx="6506666"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taxonomic impediment</a:t>
            </a:r>
            <a:endParaRPr/>
          </a:p>
        </p:txBody>
      </p:sp>
      <p:sp>
        <p:nvSpPr>
          <p:cNvPr id="327" name="Google Shape;327;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gaps in our taxonomic knowledge</a:t>
            </a:r>
            <a:endParaRPr/>
          </a:p>
          <a:p>
            <a:pPr marL="457200" lvl="0" indent="-342900" algn="l" rtl="0">
              <a:spcBef>
                <a:spcPts val="0"/>
              </a:spcBef>
              <a:spcAft>
                <a:spcPts val="0"/>
              </a:spcAft>
              <a:buSzPts val="1800"/>
              <a:buChar char="●"/>
            </a:pPr>
            <a:r>
              <a:rPr lang="en"/>
              <a:t>the shortage of taxonomic expertise </a:t>
            </a:r>
            <a:endParaRPr/>
          </a:p>
          <a:p>
            <a:pPr marL="914400" lvl="1" indent="-317500" algn="l" rtl="0">
              <a:spcBef>
                <a:spcPts val="0"/>
              </a:spcBef>
              <a:spcAft>
                <a:spcPts val="0"/>
              </a:spcAft>
              <a:buSzPts val="1400"/>
              <a:buChar char="➢"/>
            </a:pPr>
            <a:r>
              <a:rPr lang="en"/>
              <a:t>impact that these have on the progress of </a:t>
            </a:r>
            <a:br>
              <a:rPr lang="en"/>
            </a:br>
            <a:r>
              <a:rPr lang="en"/>
              <a:t>biodiversity science</a:t>
            </a:r>
            <a:endParaRPr/>
          </a:p>
          <a:p>
            <a:pPr marL="0" lvl="0" indent="0" algn="l" rtl="0">
              <a:spcBef>
                <a:spcPts val="1600"/>
              </a:spcBef>
              <a:spcAft>
                <a:spcPts val="0"/>
              </a:spcAft>
              <a:buNone/>
            </a:pPr>
            <a:r>
              <a:rPr lang="en"/>
              <a:t>Biodiversity informatics can help by liberating </a:t>
            </a:r>
            <a:br>
              <a:rPr lang="en"/>
            </a:br>
            <a:r>
              <a:rPr lang="en"/>
              <a:t>the taxonomic scientist from the clerical labour </a:t>
            </a:r>
            <a:br>
              <a:rPr lang="en"/>
            </a:br>
            <a:r>
              <a:rPr lang="en"/>
              <a:t>of locating comparative materials, both specimens</a:t>
            </a:r>
            <a:br>
              <a:rPr lang="en"/>
            </a:br>
            <a:r>
              <a:rPr lang="en"/>
              <a:t>and literature</a:t>
            </a:r>
            <a:endParaRPr/>
          </a:p>
          <a:p>
            <a:pPr marL="0" lvl="0" indent="0" algn="l" rtl="0">
              <a:spcBef>
                <a:spcPts val="1600"/>
              </a:spcBef>
              <a:spcAft>
                <a:spcPts val="1600"/>
              </a:spcAft>
              <a:buNone/>
            </a:pPr>
            <a:r>
              <a:rPr lang="en"/>
              <a:t>use biodiversity informatics without traditional taxonomy</a:t>
            </a:r>
            <a:endParaRPr/>
          </a:p>
        </p:txBody>
      </p:sp>
      <p:pic>
        <p:nvPicPr>
          <p:cNvPr id="328" name="Google Shape;328;p54"/>
          <p:cNvPicPr preferRelativeResize="0"/>
          <p:nvPr/>
        </p:nvPicPr>
        <p:blipFill>
          <a:blip r:embed="rId3">
            <a:alphaModFix/>
          </a:blip>
          <a:stretch>
            <a:fillRect/>
          </a:stretch>
        </p:blipFill>
        <p:spPr>
          <a:xfrm>
            <a:off x="6442675" y="3297150"/>
            <a:ext cx="2543450" cy="1271725"/>
          </a:xfrm>
          <a:prstGeom prst="rect">
            <a:avLst/>
          </a:prstGeom>
          <a:noFill/>
          <a:ln>
            <a:noFill/>
          </a:ln>
        </p:spPr>
      </p:pic>
      <p:pic>
        <p:nvPicPr>
          <p:cNvPr id="329" name="Google Shape;329;p54"/>
          <p:cNvPicPr preferRelativeResize="0"/>
          <p:nvPr/>
        </p:nvPicPr>
        <p:blipFill>
          <a:blip r:embed="rId4">
            <a:alphaModFix/>
          </a:blip>
          <a:stretch>
            <a:fillRect/>
          </a:stretch>
        </p:blipFill>
        <p:spPr>
          <a:xfrm>
            <a:off x="5045040" y="445025"/>
            <a:ext cx="3941085" cy="23980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5"/>
          <p:cNvSpPr txBox="1">
            <a:spLocks noGrp="1"/>
          </p:cNvSpPr>
          <p:nvPr>
            <p:ph type="title"/>
          </p:nvPr>
        </p:nvSpPr>
        <p:spPr>
          <a:xfrm>
            <a:off x="311700" y="9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GBIF Taxonomic Backbone</a:t>
            </a:r>
            <a:endParaRPr/>
          </a:p>
        </p:txBody>
      </p:sp>
      <p:sp>
        <p:nvSpPr>
          <p:cNvPr id="335" name="Google Shape;335;p55"/>
          <p:cNvSpPr txBox="1">
            <a:spLocks noGrp="1"/>
          </p:cNvSpPr>
          <p:nvPr>
            <p:ph type="body" idx="1"/>
          </p:nvPr>
        </p:nvSpPr>
        <p:spPr>
          <a:xfrm>
            <a:off x="311700" y="759575"/>
            <a:ext cx="8520600" cy="2000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Serves to match and link all occurrence and checklist records</a:t>
            </a:r>
            <a:endParaRPr/>
          </a:p>
          <a:p>
            <a:pPr marL="457200" lvl="0" indent="-342900" algn="l" rtl="0">
              <a:spcBef>
                <a:spcPts val="0"/>
              </a:spcBef>
              <a:spcAft>
                <a:spcPts val="0"/>
              </a:spcAft>
              <a:buSzPts val="1800"/>
              <a:buChar char="●"/>
            </a:pPr>
            <a:r>
              <a:rPr lang="en"/>
              <a:t>Single, synthetic management classification</a:t>
            </a:r>
            <a:endParaRPr/>
          </a:p>
          <a:p>
            <a:pPr marL="914400" lvl="1" indent="-317500" algn="l" rtl="0">
              <a:spcBef>
                <a:spcPts val="0"/>
              </a:spcBef>
              <a:spcAft>
                <a:spcPts val="0"/>
              </a:spcAft>
              <a:buSzPts val="1400"/>
              <a:buChar char="○"/>
            </a:pPr>
            <a:r>
              <a:rPr lang="en"/>
              <a:t> goal of covering all names GBIF is dealing with</a:t>
            </a:r>
            <a:endParaRPr/>
          </a:p>
          <a:p>
            <a:pPr marL="914400" lvl="1" indent="-317500" algn="l" rtl="0">
              <a:spcBef>
                <a:spcPts val="0"/>
              </a:spcBef>
              <a:spcAft>
                <a:spcPts val="0"/>
              </a:spcAft>
              <a:buSzPts val="1400"/>
              <a:buChar char="○"/>
            </a:pPr>
            <a:r>
              <a:rPr lang="en"/>
              <a:t>integrate name based information from different resources</a:t>
            </a:r>
            <a:endParaRPr/>
          </a:p>
          <a:p>
            <a:pPr marL="457200" lvl="0" indent="-342900" algn="l" rtl="0">
              <a:spcBef>
                <a:spcPts val="0"/>
              </a:spcBef>
              <a:spcAft>
                <a:spcPts val="0"/>
              </a:spcAft>
              <a:buSzPts val="1800"/>
              <a:buChar char="●"/>
            </a:pPr>
            <a:r>
              <a:rPr lang="en"/>
              <a:t>Catalogue of life is the starting point</a:t>
            </a:r>
            <a:endParaRPr/>
          </a:p>
          <a:p>
            <a:pPr marL="457200" lvl="0" indent="-342900" algn="l" rtl="0">
              <a:spcBef>
                <a:spcPts val="0"/>
              </a:spcBef>
              <a:spcAft>
                <a:spcPts val="0"/>
              </a:spcAft>
              <a:buSzPts val="1800"/>
              <a:buChar char="●"/>
            </a:pPr>
            <a:r>
              <a:rPr lang="en"/>
              <a:t>3,429,707 Accepted names  2,409,494 Synonyms</a:t>
            </a:r>
            <a:endParaRPr/>
          </a:p>
        </p:txBody>
      </p:sp>
      <p:pic>
        <p:nvPicPr>
          <p:cNvPr id="336" name="Google Shape;336;p55"/>
          <p:cNvPicPr preferRelativeResize="0"/>
          <p:nvPr/>
        </p:nvPicPr>
        <p:blipFill>
          <a:blip r:embed="rId4">
            <a:alphaModFix/>
          </a:blip>
          <a:stretch>
            <a:fillRect/>
          </a:stretch>
        </p:blipFill>
        <p:spPr>
          <a:xfrm>
            <a:off x="0" y="3143042"/>
            <a:ext cx="9144002" cy="20004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6"/>
          <p:cNvSpPr txBox="1">
            <a:spLocks noGrp="1"/>
          </p:cNvSpPr>
          <p:nvPr>
            <p:ph type="title"/>
          </p:nvPr>
        </p:nvSpPr>
        <p:spPr>
          <a:xfrm>
            <a:off x="311700" y="9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GBIF Taxonomic Backbone</a:t>
            </a:r>
            <a:endParaRPr/>
          </a:p>
        </p:txBody>
      </p:sp>
      <p:sp>
        <p:nvSpPr>
          <p:cNvPr id="342" name="Google Shape;342;p56"/>
          <p:cNvSpPr txBox="1">
            <a:spLocks noGrp="1"/>
          </p:cNvSpPr>
          <p:nvPr>
            <p:ph type="body" idx="1"/>
          </p:nvPr>
        </p:nvSpPr>
        <p:spPr>
          <a:xfrm>
            <a:off x="311700" y="759575"/>
            <a:ext cx="8520600" cy="2268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World Register of Marine Species (303,653 names)</a:t>
            </a:r>
            <a:endParaRPr/>
          </a:p>
          <a:p>
            <a:pPr marL="457200" lvl="0" indent="-342900" algn="l" rtl="0">
              <a:spcBef>
                <a:spcPts val="0"/>
              </a:spcBef>
              <a:spcAft>
                <a:spcPts val="0"/>
              </a:spcAft>
              <a:buSzPts val="1800"/>
              <a:buChar char="●"/>
            </a:pPr>
            <a:r>
              <a:rPr lang="en"/>
              <a:t>The Plant List (233,404 names)</a:t>
            </a:r>
            <a:endParaRPr/>
          </a:p>
          <a:p>
            <a:pPr marL="457200" lvl="0" indent="-342900" algn="l" rtl="0">
              <a:spcBef>
                <a:spcPts val="0"/>
              </a:spcBef>
              <a:spcAft>
                <a:spcPts val="0"/>
              </a:spcAft>
              <a:buSzPts val="1800"/>
              <a:buChar char="●"/>
            </a:pPr>
            <a:r>
              <a:rPr lang="en"/>
              <a:t>The Paleobiology Database (151,689 names)</a:t>
            </a:r>
            <a:endParaRPr/>
          </a:p>
          <a:p>
            <a:pPr marL="457200" lvl="0" indent="-342900" algn="l" rtl="0">
              <a:spcBef>
                <a:spcPts val="0"/>
              </a:spcBef>
              <a:spcAft>
                <a:spcPts val="0"/>
              </a:spcAft>
              <a:buSzPts val="1800"/>
              <a:buChar char="●"/>
            </a:pPr>
            <a:r>
              <a:rPr lang="en"/>
              <a:t>Index Fungorum (114,301 names)....</a:t>
            </a:r>
            <a:endParaRPr/>
          </a:p>
          <a:p>
            <a:pPr marL="457200" lvl="0" indent="-342900" algn="l" rtl="0">
              <a:spcBef>
                <a:spcPts val="0"/>
              </a:spcBef>
              <a:spcAft>
                <a:spcPts val="0"/>
              </a:spcAft>
              <a:buSzPts val="1800"/>
              <a:buChar char="●"/>
            </a:pPr>
            <a:r>
              <a:rPr lang="en"/>
              <a:t>identifiers for Operational Taxonomic Units (OTUs)...</a:t>
            </a:r>
            <a:endParaRPr/>
          </a:p>
          <a:p>
            <a:pPr marL="914400" lvl="1" indent="-317500" algn="l" rtl="0">
              <a:spcBef>
                <a:spcPts val="0"/>
              </a:spcBef>
              <a:spcAft>
                <a:spcPts val="0"/>
              </a:spcAft>
              <a:buSzPts val="1400"/>
              <a:buChar char="○"/>
            </a:pPr>
            <a:r>
              <a:rPr lang="en"/>
              <a:t>Barcode of life</a:t>
            </a:r>
            <a:endParaRPr/>
          </a:p>
          <a:p>
            <a:pPr marL="914400" lvl="1" indent="-317500" algn="l" rtl="0">
              <a:spcBef>
                <a:spcPts val="0"/>
              </a:spcBef>
              <a:spcAft>
                <a:spcPts val="0"/>
              </a:spcAft>
              <a:buSzPts val="1400"/>
              <a:buChar char="○"/>
            </a:pPr>
            <a:r>
              <a:rPr lang="en"/>
              <a:t>IBOL…</a:t>
            </a:r>
            <a:endParaRPr/>
          </a:p>
          <a:p>
            <a:pPr marL="457200" lvl="0" indent="-342900" algn="l" rtl="0">
              <a:spcBef>
                <a:spcPts val="0"/>
              </a:spcBef>
              <a:spcAft>
                <a:spcPts val="0"/>
              </a:spcAft>
              <a:buSzPts val="1800"/>
              <a:buChar char="●"/>
            </a:pPr>
            <a:r>
              <a:rPr lang="en"/>
              <a:t>Integration of taxonomic treatments mediated by Plazi,</a:t>
            </a:r>
            <a:endParaRPr/>
          </a:p>
        </p:txBody>
      </p:sp>
      <p:pic>
        <p:nvPicPr>
          <p:cNvPr id="343" name="Google Shape;343;p56"/>
          <p:cNvPicPr preferRelativeResize="0"/>
          <p:nvPr/>
        </p:nvPicPr>
        <p:blipFill>
          <a:blip r:embed="rId4">
            <a:alphaModFix/>
          </a:blip>
          <a:stretch>
            <a:fillRect/>
          </a:stretch>
        </p:blipFill>
        <p:spPr>
          <a:xfrm>
            <a:off x="0" y="3512352"/>
            <a:ext cx="9144002" cy="1631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Plazi </a:t>
            </a:r>
            <a:endParaRPr/>
          </a:p>
        </p:txBody>
      </p:sp>
      <p:pic>
        <p:nvPicPr>
          <p:cNvPr id="349" name="Google Shape;349;p57"/>
          <p:cNvPicPr preferRelativeResize="0"/>
          <p:nvPr/>
        </p:nvPicPr>
        <p:blipFill>
          <a:blip r:embed="rId4">
            <a:alphaModFix/>
          </a:blip>
          <a:stretch>
            <a:fillRect/>
          </a:stretch>
        </p:blipFill>
        <p:spPr>
          <a:xfrm>
            <a:off x="782713" y="1105825"/>
            <a:ext cx="7578566" cy="3820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Intermezzo: Open Tree of Life</a:t>
            </a:r>
            <a:endParaRPr/>
          </a:p>
        </p:txBody>
      </p:sp>
      <p:pic>
        <p:nvPicPr>
          <p:cNvPr id="355" name="Google Shape;355;p58">
            <a:hlinkClick r:id="rId3"/>
          </p:cNvPr>
          <p:cNvPicPr preferRelativeResize="0"/>
          <p:nvPr/>
        </p:nvPicPr>
        <p:blipFill>
          <a:blip r:embed="rId4">
            <a:alphaModFix/>
          </a:blip>
          <a:stretch>
            <a:fillRect/>
          </a:stretch>
        </p:blipFill>
        <p:spPr>
          <a:xfrm>
            <a:off x="458625" y="1068075"/>
            <a:ext cx="8194602" cy="3992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Belgian Biodiversity Platform</a:t>
            </a:r>
            <a:endParaRPr/>
          </a:p>
        </p:txBody>
      </p:sp>
      <p:pic>
        <p:nvPicPr>
          <p:cNvPr id="147" name="Google Shape;147;p32"/>
          <p:cNvPicPr preferRelativeResize="0"/>
          <p:nvPr/>
        </p:nvPicPr>
        <p:blipFill>
          <a:blip r:embed="rId3">
            <a:alphaModFix/>
          </a:blip>
          <a:stretch>
            <a:fillRect/>
          </a:stretch>
        </p:blipFill>
        <p:spPr>
          <a:xfrm>
            <a:off x="542163" y="1139400"/>
            <a:ext cx="1600200" cy="1619250"/>
          </a:xfrm>
          <a:prstGeom prst="rect">
            <a:avLst/>
          </a:prstGeom>
          <a:noFill/>
          <a:ln>
            <a:noFill/>
          </a:ln>
        </p:spPr>
      </p:pic>
      <p:pic>
        <p:nvPicPr>
          <p:cNvPr id="148" name="Google Shape;148;p32"/>
          <p:cNvPicPr preferRelativeResize="0"/>
          <p:nvPr/>
        </p:nvPicPr>
        <p:blipFill>
          <a:blip r:embed="rId4">
            <a:alphaModFix/>
          </a:blip>
          <a:stretch>
            <a:fillRect/>
          </a:stretch>
        </p:blipFill>
        <p:spPr>
          <a:xfrm>
            <a:off x="537400" y="2237900"/>
            <a:ext cx="1609725" cy="1543050"/>
          </a:xfrm>
          <a:prstGeom prst="rect">
            <a:avLst/>
          </a:prstGeom>
          <a:noFill/>
          <a:ln>
            <a:noFill/>
          </a:ln>
        </p:spPr>
      </p:pic>
      <p:pic>
        <p:nvPicPr>
          <p:cNvPr id="149" name="Google Shape;149;p32"/>
          <p:cNvPicPr preferRelativeResize="0"/>
          <p:nvPr/>
        </p:nvPicPr>
        <p:blipFill>
          <a:blip r:embed="rId5">
            <a:alphaModFix/>
          </a:blip>
          <a:stretch>
            <a:fillRect/>
          </a:stretch>
        </p:blipFill>
        <p:spPr>
          <a:xfrm>
            <a:off x="542150" y="3206100"/>
            <a:ext cx="1600200" cy="1600200"/>
          </a:xfrm>
          <a:prstGeom prst="rect">
            <a:avLst/>
          </a:prstGeom>
          <a:noFill/>
          <a:ln>
            <a:noFill/>
          </a:ln>
        </p:spPr>
      </p:pic>
      <p:sp>
        <p:nvSpPr>
          <p:cNvPr id="150" name="Google Shape;150;p32"/>
          <p:cNvSpPr txBox="1"/>
          <p:nvPr/>
        </p:nvSpPr>
        <p:spPr>
          <a:xfrm>
            <a:off x="2259775" y="1017725"/>
            <a:ext cx="6812700" cy="398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50">
                <a:solidFill>
                  <a:srgbClr val="F3F3F3"/>
                </a:solidFill>
                <a:latin typeface="Consolas"/>
                <a:ea typeface="Consolas"/>
                <a:cs typeface="Consolas"/>
                <a:sym typeface="Consolas"/>
              </a:rPr>
              <a:t>The Belgian Biodiversity Platform provides </a:t>
            </a:r>
            <a:r>
              <a:rPr lang="en" sz="1050">
                <a:solidFill>
                  <a:srgbClr val="FFFFFF"/>
                </a:solidFill>
                <a:latin typeface="Consolas"/>
                <a:ea typeface="Consolas"/>
                <a:cs typeface="Consolas"/>
                <a:sym typeface="Consolas"/>
              </a:rPr>
              <a:t>services to the Belgian scientific community</a:t>
            </a:r>
            <a:r>
              <a:rPr lang="en" sz="1050">
                <a:solidFill>
                  <a:srgbClr val="F3F3F3"/>
                </a:solidFill>
                <a:latin typeface="Consolas"/>
                <a:ea typeface="Consolas"/>
                <a:cs typeface="Consolas"/>
                <a:sym typeface="Consolas"/>
              </a:rPr>
              <a:t> engaged in biodiversity research and to policy-makers as well as to practitioners. As a science-policy interface on biodiversity, our work is based around 3 main areas:</a:t>
            </a:r>
            <a:endParaRPr sz="1050">
              <a:solidFill>
                <a:srgbClr val="F3F3F3"/>
              </a:solidFill>
              <a:latin typeface="Consolas"/>
              <a:ea typeface="Consolas"/>
              <a:cs typeface="Consolas"/>
              <a:sym typeface="Consolas"/>
            </a:endParaRPr>
          </a:p>
          <a:p>
            <a:pPr marL="0" lvl="0" indent="0" algn="l" rtl="0">
              <a:lnSpc>
                <a:spcPct val="100000"/>
              </a:lnSpc>
              <a:spcBef>
                <a:spcPts val="1500"/>
              </a:spcBef>
              <a:spcAft>
                <a:spcPts val="0"/>
              </a:spcAft>
              <a:buNone/>
            </a:pPr>
            <a:r>
              <a:rPr lang="en" sz="1050" b="1">
                <a:solidFill>
                  <a:srgbClr val="F3F3F3"/>
                </a:solidFill>
              </a:rPr>
              <a:t> </a:t>
            </a:r>
            <a:r>
              <a:rPr lang="en" sz="1200" b="1">
                <a:solidFill>
                  <a:srgbClr val="F3F3F3"/>
                </a:solidFill>
              </a:rPr>
              <a:t>KNOWLEDGE BROKERAGE</a:t>
            </a:r>
            <a:endParaRPr sz="1200" b="1">
              <a:solidFill>
                <a:srgbClr val="F3F3F3"/>
              </a:solidFill>
            </a:endParaRPr>
          </a:p>
          <a:p>
            <a:pPr marL="0" lvl="0" indent="0" algn="l" rtl="0">
              <a:lnSpc>
                <a:spcPct val="100000"/>
              </a:lnSpc>
              <a:spcBef>
                <a:spcPts val="1500"/>
              </a:spcBef>
              <a:spcAft>
                <a:spcPts val="0"/>
              </a:spcAft>
              <a:buNone/>
            </a:pPr>
            <a:r>
              <a:rPr lang="en" sz="1050">
                <a:solidFill>
                  <a:srgbClr val="F3F3F3"/>
                </a:solidFill>
                <a:latin typeface="Consolas"/>
                <a:ea typeface="Consolas"/>
                <a:cs typeface="Consolas"/>
                <a:sym typeface="Consolas"/>
              </a:rPr>
              <a:t>We make biodiversity research </a:t>
            </a:r>
            <a:r>
              <a:rPr lang="en" sz="1050" u="sng">
                <a:solidFill>
                  <a:srgbClr val="F3F3F3"/>
                </a:solidFill>
                <a:latin typeface="Consolas"/>
                <a:ea typeface="Consolas"/>
                <a:cs typeface="Consolas"/>
                <a:sym typeface="Consolas"/>
              </a:rPr>
              <a:t>understandable, accessible and usable</a:t>
            </a:r>
            <a:r>
              <a:rPr lang="en" sz="1050">
                <a:solidFill>
                  <a:srgbClr val="F3F3F3"/>
                </a:solidFill>
                <a:latin typeface="Consolas"/>
                <a:ea typeface="Consolas"/>
                <a:cs typeface="Consolas"/>
                <a:sym typeface="Consolas"/>
              </a:rPr>
              <a:t> by policy-makers, practitioners and society. We thereby ensure that research is relevant for society.</a:t>
            </a:r>
            <a:endParaRPr sz="1050">
              <a:solidFill>
                <a:srgbClr val="F3F3F3"/>
              </a:solidFill>
              <a:latin typeface="Consolas"/>
              <a:ea typeface="Consolas"/>
              <a:cs typeface="Consolas"/>
              <a:sym typeface="Consolas"/>
            </a:endParaRPr>
          </a:p>
          <a:p>
            <a:pPr marL="0" lvl="0" indent="0" algn="l" rtl="0">
              <a:lnSpc>
                <a:spcPct val="100000"/>
              </a:lnSpc>
              <a:spcBef>
                <a:spcPts val="1500"/>
              </a:spcBef>
              <a:spcAft>
                <a:spcPts val="0"/>
              </a:spcAft>
              <a:buNone/>
            </a:pPr>
            <a:r>
              <a:rPr lang="en" sz="1200" b="1">
                <a:solidFill>
                  <a:srgbClr val="F3F3F3"/>
                </a:solidFill>
              </a:rPr>
              <a:t> TOPICAL KNOWLEDGE INCUBATION</a:t>
            </a:r>
            <a:endParaRPr sz="1200" b="1">
              <a:solidFill>
                <a:srgbClr val="F3F3F3"/>
              </a:solidFill>
            </a:endParaRPr>
          </a:p>
          <a:p>
            <a:pPr marL="0" lvl="0" indent="0" algn="l" rtl="0">
              <a:lnSpc>
                <a:spcPct val="100000"/>
              </a:lnSpc>
              <a:spcBef>
                <a:spcPts val="1500"/>
              </a:spcBef>
              <a:spcAft>
                <a:spcPts val="0"/>
              </a:spcAft>
              <a:buNone/>
            </a:pPr>
            <a:r>
              <a:rPr lang="en" sz="1050">
                <a:solidFill>
                  <a:srgbClr val="F3F3F3"/>
                </a:solidFill>
                <a:latin typeface="Consolas"/>
                <a:ea typeface="Consolas"/>
                <a:cs typeface="Consolas"/>
                <a:sym typeface="Consolas"/>
              </a:rPr>
              <a:t>We offer scientists, policy-makers, practitioners and other stakeholders, the opportunity to incubate their knowledge with other experts on topical issues (e.g. invasive species, ecosystems and society, biodiversity and health, nature-based solutions, etc).</a:t>
            </a:r>
            <a:endParaRPr sz="1050">
              <a:solidFill>
                <a:srgbClr val="F3F3F3"/>
              </a:solidFill>
              <a:latin typeface="Consolas"/>
              <a:ea typeface="Consolas"/>
              <a:cs typeface="Consolas"/>
              <a:sym typeface="Consolas"/>
            </a:endParaRPr>
          </a:p>
          <a:p>
            <a:pPr marL="0" lvl="0" indent="0" algn="l" rtl="0">
              <a:lnSpc>
                <a:spcPct val="100000"/>
              </a:lnSpc>
              <a:spcBef>
                <a:spcPts val="1500"/>
              </a:spcBef>
              <a:spcAft>
                <a:spcPts val="0"/>
              </a:spcAft>
              <a:buNone/>
            </a:pPr>
            <a:r>
              <a:rPr lang="en" sz="1200" b="1">
                <a:solidFill>
                  <a:srgbClr val="F3F3F3"/>
                </a:solidFill>
              </a:rPr>
              <a:t> OPEN ACCESS TO DATA</a:t>
            </a:r>
            <a:endParaRPr sz="1200" b="1">
              <a:solidFill>
                <a:srgbClr val="F3F3F3"/>
              </a:solidFill>
            </a:endParaRPr>
          </a:p>
          <a:p>
            <a:pPr marL="0" lvl="0" indent="0" algn="l" rtl="0">
              <a:lnSpc>
                <a:spcPct val="100000"/>
              </a:lnSpc>
              <a:spcBef>
                <a:spcPts val="1500"/>
              </a:spcBef>
              <a:spcAft>
                <a:spcPts val="1500"/>
              </a:spcAft>
              <a:buNone/>
            </a:pPr>
            <a:r>
              <a:rPr lang="en" sz="1050">
                <a:solidFill>
                  <a:srgbClr val="F3F3F3"/>
                </a:solidFill>
                <a:latin typeface="Consolas"/>
                <a:ea typeface="Consolas"/>
                <a:cs typeface="Consolas"/>
                <a:sym typeface="Consolas"/>
              </a:rPr>
              <a:t>We provide </a:t>
            </a:r>
            <a:r>
              <a:rPr lang="en" sz="1050" u="sng">
                <a:solidFill>
                  <a:srgbClr val="F3F3F3"/>
                </a:solidFill>
                <a:latin typeface="Consolas"/>
                <a:ea typeface="Consolas"/>
                <a:cs typeface="Consolas"/>
                <a:sym typeface="Consolas"/>
              </a:rPr>
              <a:t>services related to the mobilisation, publication, access and use of biodiversity</a:t>
            </a:r>
            <a:r>
              <a:rPr lang="en" sz="1050">
                <a:solidFill>
                  <a:srgbClr val="F3F3F3"/>
                </a:solidFill>
                <a:latin typeface="Consolas"/>
                <a:ea typeface="Consolas"/>
                <a:cs typeface="Consolas"/>
                <a:sym typeface="Consolas"/>
              </a:rPr>
              <a:t> data in an open and free manner. </a:t>
            </a:r>
            <a:endParaRPr sz="1050">
              <a:solidFill>
                <a:srgbClr val="F3F3F3"/>
              </a:solidFill>
              <a:latin typeface="Consolas"/>
              <a:ea typeface="Consolas"/>
              <a:cs typeface="Consolas"/>
              <a:sym typeface="Consolas"/>
            </a:endParaRPr>
          </a:p>
        </p:txBody>
      </p:sp>
      <p:sp>
        <p:nvSpPr>
          <p:cNvPr id="151" name="Google Shape;151;p32"/>
          <p:cNvSpPr txBox="1"/>
          <p:nvPr/>
        </p:nvSpPr>
        <p:spPr>
          <a:xfrm rot="-5400813">
            <a:off x="-397854" y="2383650"/>
            <a:ext cx="12687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Introduction</a:t>
            </a:r>
            <a:endParaRPr>
              <a:solidFill>
                <a:srgbClr val="666666"/>
              </a:solidFill>
            </a:endParaRPr>
          </a:p>
        </p:txBody>
      </p:sp>
      <p:pic>
        <p:nvPicPr>
          <p:cNvPr id="152" name="Google Shape;152;p32"/>
          <p:cNvPicPr preferRelativeResize="0"/>
          <p:nvPr/>
        </p:nvPicPr>
        <p:blipFill>
          <a:blip r:embed="rId6">
            <a:alphaModFix amt="11000"/>
          </a:blip>
          <a:stretch>
            <a:fillRect/>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59"/>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361" name="Google Shape;361;p59"/>
          <p:cNvSpPr txBox="1">
            <a:spLocks noGrp="1"/>
          </p:cNvSpPr>
          <p:nvPr>
            <p:ph type="title"/>
          </p:nvPr>
        </p:nvSpPr>
        <p:spPr>
          <a:xfrm>
            <a:off x="193000" y="229375"/>
            <a:ext cx="6803400" cy="51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Biodiversity Informatics: </a:t>
            </a:r>
            <a:r>
              <a:rPr lang="en"/>
              <a:t>Thresholds</a:t>
            </a:r>
            <a:endParaRPr/>
          </a:p>
        </p:txBody>
      </p:sp>
      <p:sp>
        <p:nvSpPr>
          <p:cNvPr id="362" name="Google Shape;362;p59"/>
          <p:cNvSpPr txBox="1">
            <a:spLocks noGrp="1"/>
          </p:cNvSpPr>
          <p:nvPr>
            <p:ph type="body" idx="1"/>
          </p:nvPr>
        </p:nvSpPr>
        <p:spPr>
          <a:xfrm>
            <a:off x="311700" y="1073275"/>
            <a:ext cx="2808000" cy="317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Lato"/>
                <a:ea typeface="Lato"/>
                <a:cs typeface="Lato"/>
                <a:sym typeface="Lato"/>
              </a:rPr>
              <a:t>Data Quality</a:t>
            </a:r>
            <a:endParaRPr sz="2400">
              <a:solidFill>
                <a:srgbClr val="FFFFFF"/>
              </a:solidFill>
              <a:latin typeface="Lato"/>
              <a:ea typeface="Lato"/>
              <a:cs typeface="Lato"/>
              <a:sym typeface="Lato"/>
            </a:endParaRPr>
          </a:p>
          <a:p>
            <a:pPr marL="457200" lvl="0" indent="-317500" algn="l" rtl="0">
              <a:spcBef>
                <a:spcPts val="300"/>
              </a:spcBef>
              <a:spcAft>
                <a:spcPts val="0"/>
              </a:spcAft>
              <a:buClr>
                <a:srgbClr val="FFFFFF"/>
              </a:buClr>
              <a:buSzPts val="1400"/>
              <a:buFont typeface="Lato"/>
              <a:buChar char="➔"/>
            </a:pPr>
            <a:r>
              <a:rPr lang="en" sz="1400">
                <a:solidFill>
                  <a:srgbClr val="FFFFFF"/>
                </a:solidFill>
                <a:latin typeface="Lato"/>
                <a:ea typeface="Lato"/>
                <a:cs typeface="Lato"/>
                <a:sym typeface="Lato"/>
              </a:rPr>
              <a:t>Reliable</a:t>
            </a:r>
            <a:endParaRPr sz="1400">
              <a:solidFill>
                <a:srgbClr val="FFFFFF"/>
              </a:solidFill>
              <a:latin typeface="Lato"/>
              <a:ea typeface="Lato"/>
              <a:cs typeface="Lato"/>
              <a:sym typeface="Lato"/>
            </a:endParaRPr>
          </a:p>
          <a:p>
            <a:pPr marL="914400" lvl="1"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Occurrence data</a:t>
            </a:r>
            <a:endParaRPr sz="1400">
              <a:solidFill>
                <a:srgbClr val="FFFFFF"/>
              </a:solidFill>
              <a:latin typeface="Lato"/>
              <a:ea typeface="Lato"/>
              <a:cs typeface="Lato"/>
              <a:sym typeface="Lato"/>
            </a:endParaRPr>
          </a:p>
          <a:p>
            <a:pPr marL="914400" lvl="1"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Coördinates</a:t>
            </a:r>
            <a:endParaRPr sz="1400">
              <a:solidFill>
                <a:srgbClr val="FFFFFF"/>
              </a:solidFill>
              <a:latin typeface="Lato"/>
              <a:ea typeface="Lato"/>
              <a:cs typeface="Lato"/>
              <a:sym typeface="Lato"/>
            </a:endParaRPr>
          </a:p>
          <a:p>
            <a:pPr marL="914400" lvl="1"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Dates</a:t>
            </a:r>
            <a:endParaRPr sz="1400">
              <a:solidFill>
                <a:srgbClr val="FFFFFF"/>
              </a:solidFill>
              <a:latin typeface="Lato"/>
              <a:ea typeface="Lato"/>
              <a:cs typeface="Lato"/>
              <a:sym typeface="Lato"/>
            </a:endParaRPr>
          </a:p>
          <a:p>
            <a:pPr marL="914400" lvl="1"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Identifications</a:t>
            </a:r>
            <a:endParaRPr sz="1400">
              <a:solidFill>
                <a:srgbClr val="FFFFFF"/>
              </a:solidFill>
              <a:latin typeface="Lato"/>
              <a:ea typeface="Lato"/>
              <a:cs typeface="Lato"/>
              <a:sym typeface="Lato"/>
            </a:endParaRPr>
          </a:p>
          <a:p>
            <a:pPr marL="914400" lvl="1"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Information</a:t>
            </a:r>
            <a:endParaRPr sz="1400">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​metadata</a:t>
            </a:r>
            <a:endParaRPr sz="1400">
              <a:solidFill>
                <a:srgbClr val="FFFFFF"/>
              </a:solidFill>
              <a:latin typeface="Lato"/>
              <a:ea typeface="Lato"/>
              <a:cs typeface="Lato"/>
              <a:sym typeface="Lato"/>
            </a:endParaRPr>
          </a:p>
          <a:p>
            <a:pPr marL="914400" lvl="1"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​complete</a:t>
            </a:r>
            <a:endParaRPr sz="1400">
              <a:solidFill>
                <a:srgbClr val="FFFFFF"/>
              </a:solidFill>
              <a:latin typeface="Lato"/>
              <a:ea typeface="Lato"/>
              <a:cs typeface="Lato"/>
              <a:sym typeface="Lato"/>
            </a:endParaRPr>
          </a:p>
          <a:p>
            <a:pPr marL="0" lvl="0" indent="0" algn="l" rtl="0">
              <a:spcBef>
                <a:spcPts val="1600"/>
              </a:spcBef>
              <a:spcAft>
                <a:spcPts val="0"/>
              </a:spcAft>
              <a:buNone/>
            </a:pPr>
            <a:endParaRPr sz="1400">
              <a:solidFill>
                <a:srgbClr val="FFFFFF"/>
              </a:solidFill>
              <a:latin typeface="Lato"/>
              <a:ea typeface="Lato"/>
              <a:cs typeface="Lato"/>
              <a:sym typeface="Lato"/>
            </a:endParaRPr>
          </a:p>
          <a:p>
            <a:pPr marL="0" lvl="0" indent="0" algn="l" rtl="0">
              <a:spcBef>
                <a:spcPts val="1600"/>
              </a:spcBef>
              <a:spcAft>
                <a:spcPts val="0"/>
              </a:spcAft>
              <a:buNone/>
            </a:pPr>
            <a:endParaRPr sz="1400">
              <a:solidFill>
                <a:srgbClr val="FFFFFF"/>
              </a:solidFill>
              <a:latin typeface="Lato"/>
              <a:ea typeface="Lato"/>
              <a:cs typeface="Lato"/>
              <a:sym typeface="Lato"/>
            </a:endParaRPr>
          </a:p>
          <a:p>
            <a:pPr marL="0" lvl="0" indent="0" algn="l" rtl="0">
              <a:spcBef>
                <a:spcPts val="1600"/>
              </a:spcBef>
              <a:spcAft>
                <a:spcPts val="1600"/>
              </a:spcAft>
              <a:buNone/>
            </a:pPr>
            <a:endParaRPr sz="1400">
              <a:solidFill>
                <a:srgbClr val="FFFFFF"/>
              </a:solidFill>
              <a:latin typeface="Lato"/>
              <a:ea typeface="Lato"/>
              <a:cs typeface="Lato"/>
              <a:sym typeface="Lato"/>
            </a:endParaRPr>
          </a:p>
        </p:txBody>
      </p:sp>
      <p:sp>
        <p:nvSpPr>
          <p:cNvPr id="363" name="Google Shape;363;p59"/>
          <p:cNvSpPr txBox="1">
            <a:spLocks noGrp="1"/>
          </p:cNvSpPr>
          <p:nvPr>
            <p:ph type="body" idx="1"/>
          </p:nvPr>
        </p:nvSpPr>
        <p:spPr>
          <a:xfrm>
            <a:off x="2994725" y="1073275"/>
            <a:ext cx="2808000" cy="317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Lato"/>
                <a:ea typeface="Lato"/>
                <a:cs typeface="Lato"/>
                <a:sym typeface="Lato"/>
              </a:rPr>
              <a:t>Data Quantity</a:t>
            </a:r>
            <a:endParaRPr sz="2400">
              <a:solidFill>
                <a:srgbClr val="FFFFFF"/>
              </a:solidFill>
              <a:latin typeface="Lato"/>
              <a:ea typeface="Lato"/>
              <a:cs typeface="Lato"/>
              <a:sym typeface="Lato"/>
            </a:endParaRPr>
          </a:p>
          <a:p>
            <a:pPr marL="673100" lvl="0" indent="-317500" algn="l" rtl="0">
              <a:spcBef>
                <a:spcPts val="300"/>
              </a:spcBef>
              <a:spcAft>
                <a:spcPts val="0"/>
              </a:spcAft>
              <a:buClr>
                <a:srgbClr val="FFFFFF"/>
              </a:buClr>
              <a:buSzPts val="1400"/>
              <a:buFont typeface="Lato"/>
              <a:buChar char="➔"/>
            </a:pPr>
            <a:r>
              <a:rPr lang="en" sz="1400">
                <a:solidFill>
                  <a:srgbClr val="FFFFFF"/>
                </a:solidFill>
                <a:latin typeface="Lato"/>
                <a:ea typeface="Lato"/>
                <a:cs typeface="Lato"/>
                <a:sym typeface="Lato"/>
              </a:rPr>
              <a:t>Critical amount of</a:t>
            </a:r>
            <a:endParaRPr sz="1400">
              <a:solidFill>
                <a:srgbClr val="FFFFFF"/>
              </a:solidFill>
              <a:latin typeface="Lato"/>
              <a:ea typeface="Lato"/>
              <a:cs typeface="Lato"/>
              <a:sym typeface="Lato"/>
            </a:endParaRPr>
          </a:p>
          <a:p>
            <a:pPr marL="914400" lvl="1"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​records​</a:t>
            </a:r>
            <a:endParaRPr sz="1400">
              <a:solidFill>
                <a:srgbClr val="FFFFFF"/>
              </a:solidFill>
              <a:latin typeface="Lato"/>
              <a:ea typeface="Lato"/>
              <a:cs typeface="Lato"/>
              <a:sym typeface="Lato"/>
            </a:endParaRPr>
          </a:p>
          <a:p>
            <a:pPr marL="914400" lvl="1"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information</a:t>
            </a:r>
            <a:endParaRPr sz="1400">
              <a:solidFill>
                <a:srgbClr val="FFFFFF"/>
              </a:solidFill>
              <a:latin typeface="Lato"/>
              <a:ea typeface="Lato"/>
              <a:cs typeface="Lato"/>
              <a:sym typeface="Lato"/>
            </a:endParaRPr>
          </a:p>
          <a:p>
            <a:pPr marL="914400" lvl="0" indent="0" algn="l" rtl="0">
              <a:spcBef>
                <a:spcPts val="900"/>
              </a:spcBef>
              <a:spcAft>
                <a:spcPts val="0"/>
              </a:spcAft>
              <a:buNone/>
            </a:pPr>
            <a:endParaRPr sz="1400">
              <a:solidFill>
                <a:srgbClr val="FFFFFF"/>
              </a:solidFill>
              <a:latin typeface="Lato"/>
              <a:ea typeface="Lato"/>
              <a:cs typeface="Lato"/>
              <a:sym typeface="Lato"/>
            </a:endParaRPr>
          </a:p>
          <a:p>
            <a:pPr marL="914400" lvl="0" indent="0" algn="l" rtl="0">
              <a:spcBef>
                <a:spcPts val="900"/>
              </a:spcBef>
              <a:spcAft>
                <a:spcPts val="1600"/>
              </a:spcAft>
              <a:buNone/>
            </a:pPr>
            <a:endParaRPr sz="1400"/>
          </a:p>
        </p:txBody>
      </p:sp>
      <p:sp>
        <p:nvSpPr>
          <p:cNvPr id="364" name="Google Shape;364;p59"/>
          <p:cNvSpPr txBox="1">
            <a:spLocks noGrp="1"/>
          </p:cNvSpPr>
          <p:nvPr>
            <p:ph type="body" idx="1"/>
          </p:nvPr>
        </p:nvSpPr>
        <p:spPr>
          <a:xfrm>
            <a:off x="5802725" y="1073275"/>
            <a:ext cx="3262200" cy="317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Lato"/>
                <a:ea typeface="Lato"/>
                <a:cs typeface="Lato"/>
                <a:sym typeface="Lato"/>
              </a:rPr>
              <a:t>Data Interoperability</a:t>
            </a:r>
            <a:endParaRPr sz="2400">
              <a:solidFill>
                <a:srgbClr val="FFFFFF"/>
              </a:solidFill>
              <a:latin typeface="Lato"/>
              <a:ea typeface="Lato"/>
              <a:cs typeface="Lato"/>
              <a:sym typeface="Lato"/>
            </a:endParaRPr>
          </a:p>
          <a:p>
            <a:pPr marL="673100" lvl="0" indent="-317500" algn="l" rtl="0">
              <a:spcBef>
                <a:spcPts val="300"/>
              </a:spcBef>
              <a:spcAft>
                <a:spcPts val="0"/>
              </a:spcAft>
              <a:buClr>
                <a:srgbClr val="FFFFFF"/>
              </a:buClr>
              <a:buSzPts val="1400"/>
              <a:buFont typeface="Lato"/>
              <a:buChar char="➔"/>
            </a:pPr>
            <a:r>
              <a:rPr lang="en" sz="1400">
                <a:solidFill>
                  <a:srgbClr val="FFFFFF"/>
                </a:solidFill>
                <a:latin typeface="Lato"/>
                <a:ea typeface="Lato"/>
                <a:cs typeface="Lato"/>
                <a:sym typeface="Lato"/>
              </a:rPr>
              <a:t>Correct use of</a:t>
            </a:r>
            <a:endParaRPr sz="1400">
              <a:solidFill>
                <a:srgbClr val="FFFFFF"/>
              </a:solidFill>
              <a:latin typeface="Lato"/>
              <a:ea typeface="Lato"/>
              <a:cs typeface="Lato"/>
              <a:sym typeface="Lato"/>
            </a:endParaRPr>
          </a:p>
          <a:p>
            <a:pPr marL="1562100" lvl="1"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​standards</a:t>
            </a:r>
            <a:endParaRPr sz="1400">
              <a:solidFill>
                <a:srgbClr val="FFFFFF"/>
              </a:solidFill>
              <a:latin typeface="Lato"/>
              <a:ea typeface="Lato"/>
              <a:cs typeface="Lato"/>
              <a:sym typeface="Lato"/>
            </a:endParaRPr>
          </a:p>
          <a:p>
            <a:pPr marL="1562100" lvl="1"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mapping</a:t>
            </a:r>
            <a:endParaRPr sz="1400">
              <a:solidFill>
                <a:srgbClr val="FFFFFF"/>
              </a:solidFill>
              <a:latin typeface="Lato"/>
              <a:ea typeface="Lato"/>
              <a:cs typeface="Lato"/>
              <a:sym typeface="Lato"/>
            </a:endParaRPr>
          </a:p>
          <a:p>
            <a:pPr marL="1562100" lvl="1" indent="-317500" algn="l" rtl="0">
              <a:spcBef>
                <a:spcPts val="0"/>
              </a:spcBef>
              <a:spcAft>
                <a:spcPts val="0"/>
              </a:spcAft>
              <a:buClr>
                <a:srgbClr val="FFFFFF"/>
              </a:buClr>
              <a:buSzPts val="1400"/>
              <a:buFont typeface="Lato"/>
              <a:buChar char="◆"/>
            </a:pPr>
            <a:r>
              <a:rPr lang="en" sz="1400">
                <a:solidFill>
                  <a:srgbClr val="FFFFFF"/>
                </a:solidFill>
                <a:latin typeface="Lato"/>
                <a:ea typeface="Lato"/>
                <a:cs typeface="Lato"/>
                <a:sym typeface="Lato"/>
              </a:rPr>
              <a:t>licenses</a:t>
            </a:r>
            <a:endParaRPr sz="1400">
              <a:solidFill>
                <a:srgbClr val="FFFFFF"/>
              </a:solidFill>
              <a:latin typeface="Lato"/>
              <a:ea typeface="Lato"/>
              <a:cs typeface="Lato"/>
              <a:sym typeface="Lato"/>
            </a:endParaRPr>
          </a:p>
          <a:p>
            <a:pPr marL="914400" lvl="0" indent="0" algn="l" rtl="0">
              <a:spcBef>
                <a:spcPts val="600"/>
              </a:spcBef>
              <a:spcAft>
                <a:spcPts val="1600"/>
              </a:spcAft>
              <a:buNone/>
            </a:pPr>
            <a:endParaRPr sz="1400"/>
          </a:p>
        </p:txBody>
      </p:sp>
      <p:sp>
        <p:nvSpPr>
          <p:cNvPr id="365" name="Google Shape;365;p59"/>
          <p:cNvSpPr txBox="1"/>
          <p:nvPr/>
        </p:nvSpPr>
        <p:spPr>
          <a:xfrm>
            <a:off x="3072000" y="4333750"/>
            <a:ext cx="3000000" cy="72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highlight>
                  <a:srgbClr val="207C5F"/>
                </a:highlight>
                <a:latin typeface="Lato"/>
                <a:ea typeface="Lato"/>
                <a:cs typeface="Lato"/>
                <a:sym typeface="Lato"/>
              </a:rPr>
              <a:t>Fit for use!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60"/>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371" name="Google Shape;371;p60"/>
          <p:cNvSpPr txBox="1">
            <a:spLocks noGrp="1"/>
          </p:cNvSpPr>
          <p:nvPr>
            <p:ph type="title"/>
          </p:nvPr>
        </p:nvSpPr>
        <p:spPr>
          <a:xfrm>
            <a:off x="361725" y="43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Data: some definitions</a:t>
            </a:r>
            <a:endParaRPr/>
          </a:p>
        </p:txBody>
      </p:sp>
      <p:sp>
        <p:nvSpPr>
          <p:cNvPr id="372" name="Google Shape;372;p60"/>
          <p:cNvSpPr txBox="1">
            <a:spLocks noGrp="1"/>
          </p:cNvSpPr>
          <p:nvPr>
            <p:ph type="body" idx="1"/>
          </p:nvPr>
        </p:nvSpPr>
        <p:spPr>
          <a:xfrm>
            <a:off x="311700" y="1152475"/>
            <a:ext cx="8520600" cy="373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EFEFEF"/>
              </a:buClr>
              <a:buSzPts val="1800"/>
              <a:buChar char="➔"/>
            </a:pPr>
            <a:r>
              <a:rPr lang="en" dirty="0">
                <a:solidFill>
                  <a:srgbClr val="EFEFEF"/>
                </a:solidFill>
              </a:rPr>
              <a:t>RAW Data</a:t>
            </a:r>
            <a:endParaRPr dirty="0">
              <a:solidFill>
                <a:srgbClr val="EFEFEF"/>
              </a:solidFill>
            </a:endParaRPr>
          </a:p>
          <a:p>
            <a:pPr marL="914400" lvl="1" indent="-317500" algn="l" rtl="0">
              <a:spcBef>
                <a:spcPts val="0"/>
              </a:spcBef>
              <a:spcAft>
                <a:spcPts val="0"/>
              </a:spcAft>
              <a:buSzPts val="1400"/>
              <a:buChar char="◆"/>
            </a:pPr>
            <a:r>
              <a:rPr lang="en" dirty="0"/>
              <a:t>Data collected from a source(HumanObservation; Electronic Data; a collection, an experiment….)</a:t>
            </a:r>
            <a:endParaRPr dirty="0"/>
          </a:p>
          <a:p>
            <a:pPr marL="457200" lvl="0" indent="-342900" algn="l" rtl="0">
              <a:spcBef>
                <a:spcPts val="0"/>
              </a:spcBef>
              <a:spcAft>
                <a:spcPts val="0"/>
              </a:spcAft>
              <a:buClr>
                <a:srgbClr val="F3F3F3"/>
              </a:buClr>
              <a:buSzPts val="1800"/>
              <a:buChar char="➔"/>
            </a:pPr>
            <a:r>
              <a:rPr lang="en" dirty="0">
                <a:solidFill>
                  <a:srgbClr val="F3F3F3"/>
                </a:solidFill>
              </a:rPr>
              <a:t>PRIMARY OCCURRENCE DATA</a:t>
            </a:r>
            <a:endParaRPr dirty="0">
              <a:solidFill>
                <a:srgbClr val="F3F3F3"/>
              </a:solidFill>
            </a:endParaRPr>
          </a:p>
          <a:p>
            <a:pPr marL="914400" lvl="1" indent="-317500" algn="l" rtl="0">
              <a:spcBef>
                <a:spcPts val="0"/>
              </a:spcBef>
              <a:spcAft>
                <a:spcPts val="0"/>
              </a:spcAft>
              <a:buSzPts val="1400"/>
              <a:buChar char="◆"/>
            </a:pPr>
            <a:r>
              <a:rPr lang="en" dirty="0"/>
              <a:t>When, What, Where of a species</a:t>
            </a:r>
            <a:endParaRPr dirty="0"/>
          </a:p>
          <a:p>
            <a:pPr marL="457200" lvl="0" indent="-342900" algn="l" rtl="0">
              <a:spcBef>
                <a:spcPts val="0"/>
              </a:spcBef>
              <a:spcAft>
                <a:spcPts val="0"/>
              </a:spcAft>
              <a:buClr>
                <a:srgbClr val="FFFFFF"/>
              </a:buClr>
              <a:buSzPts val="1800"/>
              <a:buChar char="➔"/>
            </a:pPr>
            <a:r>
              <a:rPr lang="en" dirty="0">
                <a:solidFill>
                  <a:srgbClr val="FFFFFF"/>
                </a:solidFill>
              </a:rPr>
              <a:t>ACCURACY &amp; PRECISION</a:t>
            </a:r>
            <a:endParaRPr dirty="0">
              <a:solidFill>
                <a:srgbClr val="FFFFFF"/>
              </a:solidFill>
            </a:endParaRPr>
          </a:p>
          <a:p>
            <a:pPr marL="914400" lvl="1" indent="-317500" algn="l" rtl="0">
              <a:spcBef>
                <a:spcPts val="0"/>
              </a:spcBef>
              <a:spcAft>
                <a:spcPts val="0"/>
              </a:spcAft>
              <a:buSzPts val="1400"/>
              <a:buChar char="◆"/>
            </a:pPr>
            <a:r>
              <a:rPr lang="en" dirty="0"/>
              <a:t>High accuracy: occurrence within the bounding box</a:t>
            </a:r>
            <a:endParaRPr dirty="0"/>
          </a:p>
          <a:p>
            <a:pPr marL="914400" lvl="1" indent="-317500" algn="l" rtl="0">
              <a:spcBef>
                <a:spcPts val="0"/>
              </a:spcBef>
              <a:spcAft>
                <a:spcPts val="0"/>
              </a:spcAft>
              <a:buSzPts val="1400"/>
              <a:buChar char="◆"/>
            </a:pPr>
            <a:r>
              <a:rPr lang="en" dirty="0"/>
              <a:t>High precision: very precise coordinate</a:t>
            </a:r>
            <a:endParaRPr dirty="0"/>
          </a:p>
          <a:p>
            <a:pPr marL="457200" lvl="0" indent="-342900" algn="l" rtl="0">
              <a:spcBef>
                <a:spcPts val="0"/>
              </a:spcBef>
              <a:spcAft>
                <a:spcPts val="0"/>
              </a:spcAft>
              <a:buClr>
                <a:srgbClr val="FFFFFF"/>
              </a:buClr>
              <a:buSzPts val="1800"/>
              <a:buChar char="➔"/>
            </a:pPr>
            <a:r>
              <a:rPr lang="en" dirty="0">
                <a:solidFill>
                  <a:srgbClr val="FFFFFF"/>
                </a:solidFill>
              </a:rPr>
              <a:t>DATA MODEL</a:t>
            </a:r>
            <a:endParaRPr dirty="0">
              <a:solidFill>
                <a:srgbClr val="FFFFFF"/>
              </a:solidFill>
            </a:endParaRPr>
          </a:p>
          <a:p>
            <a:pPr marL="914400" lvl="1" indent="-317500" algn="l" rtl="0">
              <a:spcBef>
                <a:spcPts val="0"/>
              </a:spcBef>
              <a:spcAft>
                <a:spcPts val="0"/>
              </a:spcAft>
              <a:buSzPts val="1400"/>
              <a:buChar char="◆"/>
            </a:pPr>
            <a:r>
              <a:rPr lang="en" dirty="0"/>
              <a:t>Visual projection of all the entities, relations and restrictions in the data (eg: database)</a:t>
            </a:r>
            <a:endParaRPr dirty="0"/>
          </a:p>
          <a:p>
            <a:pPr marL="457200" lvl="0" indent="-342900" algn="l" rtl="0">
              <a:spcBef>
                <a:spcPts val="0"/>
              </a:spcBef>
              <a:spcAft>
                <a:spcPts val="0"/>
              </a:spcAft>
              <a:buClr>
                <a:srgbClr val="FFFFFF"/>
              </a:buClr>
              <a:buSzPts val="1800"/>
              <a:buChar char="➔"/>
            </a:pPr>
            <a:r>
              <a:rPr lang="en" dirty="0">
                <a:solidFill>
                  <a:srgbClr val="FFFFFF"/>
                </a:solidFill>
              </a:rPr>
              <a:t>DATA STANDARD</a:t>
            </a:r>
            <a:endParaRPr dirty="0">
              <a:solidFill>
                <a:srgbClr val="FFFFFF"/>
              </a:solidFill>
            </a:endParaRPr>
          </a:p>
          <a:p>
            <a:pPr marL="914400" lvl="1" indent="-317500" algn="l" rtl="0">
              <a:spcBef>
                <a:spcPts val="0"/>
              </a:spcBef>
              <a:spcAft>
                <a:spcPts val="0"/>
              </a:spcAft>
              <a:buSzPts val="1400"/>
              <a:buChar char="◆"/>
            </a:pPr>
            <a:r>
              <a:rPr lang="en" dirty="0"/>
              <a:t>Convention used in the context of “Data”</a:t>
            </a:r>
            <a:endParaRPr dirty="0"/>
          </a:p>
          <a:p>
            <a:pPr marL="457200" lvl="0" indent="-342900" algn="l" rtl="0">
              <a:spcBef>
                <a:spcPts val="0"/>
              </a:spcBef>
              <a:spcAft>
                <a:spcPts val="0"/>
              </a:spcAft>
              <a:buSzPts val="1800"/>
              <a:buChar char="➔"/>
            </a:pPr>
            <a:r>
              <a:rPr lang="en" dirty="0">
                <a:solidFill>
                  <a:srgbClr val="FFFFFF"/>
                </a:solidFill>
              </a:rPr>
              <a:t>DMP </a:t>
            </a:r>
            <a:r>
              <a:rPr lang="en" dirty="0"/>
              <a:t>(Data Management Plan)</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‘biodiversity’ dataset?</a:t>
            </a:r>
            <a:endParaRPr/>
          </a:p>
        </p:txBody>
      </p:sp>
      <p:sp>
        <p:nvSpPr>
          <p:cNvPr id="378" name="Google Shape;378;p61"/>
          <p:cNvSpPr txBox="1">
            <a:spLocks noGrp="1"/>
          </p:cNvSpPr>
          <p:nvPr>
            <p:ph type="body" idx="1"/>
          </p:nvPr>
        </p:nvSpPr>
        <p:spPr>
          <a:xfrm>
            <a:off x="311700" y="1152475"/>
            <a:ext cx="6269700" cy="1557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data set (or dataset) is a collection of data.</a:t>
            </a:r>
            <a:endParaRPr/>
          </a:p>
          <a:p>
            <a:pPr marL="457200" lvl="0" indent="-342900" algn="l" rtl="0">
              <a:spcBef>
                <a:spcPts val="0"/>
              </a:spcBef>
              <a:spcAft>
                <a:spcPts val="0"/>
              </a:spcAft>
              <a:buSzPts val="1800"/>
              <a:buChar char="●"/>
            </a:pPr>
            <a:r>
              <a:rPr lang="en"/>
              <a:t>Refers to the data in a collection of closely related tables</a:t>
            </a:r>
            <a:endParaRPr/>
          </a:p>
          <a:p>
            <a:pPr marL="457200" lvl="0" indent="-342900" algn="l" rtl="0">
              <a:spcBef>
                <a:spcPts val="0"/>
              </a:spcBef>
              <a:spcAft>
                <a:spcPts val="0"/>
              </a:spcAft>
              <a:buSzPts val="1800"/>
              <a:buChar char="●"/>
            </a:pPr>
            <a:r>
              <a:rPr lang="en"/>
              <a:t>Well documented with metadata</a:t>
            </a:r>
            <a:endParaRPr/>
          </a:p>
          <a:p>
            <a:pPr marL="914400" lvl="1" indent="-317500" algn="l" rtl="0">
              <a:spcBef>
                <a:spcPts val="0"/>
              </a:spcBef>
              <a:spcAft>
                <a:spcPts val="0"/>
              </a:spcAft>
              <a:buSzPts val="1400"/>
              <a:buChar char="○"/>
            </a:pPr>
            <a:r>
              <a:rPr lang="en" u="sng">
                <a:solidFill>
                  <a:schemeClr val="hlink"/>
                </a:solidFill>
                <a:hlinkClick r:id="rId3"/>
              </a:rPr>
              <a:t>Biodiversity dataset</a:t>
            </a:r>
            <a:endParaRPr/>
          </a:p>
          <a:p>
            <a:pPr marL="914400" lvl="1" indent="-317500" algn="l" rtl="0">
              <a:spcBef>
                <a:spcPts val="0"/>
              </a:spcBef>
              <a:spcAft>
                <a:spcPts val="0"/>
              </a:spcAft>
              <a:buSzPts val="1400"/>
              <a:buChar char="○"/>
            </a:pPr>
            <a:r>
              <a:rPr lang="en"/>
              <a:t>Darwin Core Archive</a:t>
            </a:r>
            <a:endParaRPr/>
          </a:p>
        </p:txBody>
      </p:sp>
      <p:pic>
        <p:nvPicPr>
          <p:cNvPr id="379" name="Google Shape;379;p61"/>
          <p:cNvPicPr preferRelativeResize="0"/>
          <p:nvPr/>
        </p:nvPicPr>
        <p:blipFill>
          <a:blip r:embed="rId4">
            <a:alphaModFix/>
          </a:blip>
          <a:stretch>
            <a:fillRect/>
          </a:stretch>
        </p:blipFill>
        <p:spPr>
          <a:xfrm>
            <a:off x="480500" y="2958675"/>
            <a:ext cx="6838950" cy="1600200"/>
          </a:xfrm>
          <a:prstGeom prst="rect">
            <a:avLst/>
          </a:prstGeom>
          <a:noFill/>
          <a:ln>
            <a:noFill/>
          </a:ln>
        </p:spPr>
      </p:pic>
      <p:pic>
        <p:nvPicPr>
          <p:cNvPr id="380" name="Google Shape;380;p61"/>
          <p:cNvPicPr preferRelativeResize="0"/>
          <p:nvPr/>
        </p:nvPicPr>
        <p:blipFill>
          <a:blip r:embed="rId5">
            <a:alphaModFix/>
          </a:blip>
          <a:stretch>
            <a:fillRect/>
          </a:stretch>
        </p:blipFill>
        <p:spPr>
          <a:xfrm>
            <a:off x="5790050" y="445021"/>
            <a:ext cx="3168602" cy="955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62"/>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386" name="Google Shape;386;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Data: Data Quality</a:t>
            </a:r>
            <a:endParaRPr/>
          </a:p>
        </p:txBody>
      </p:sp>
      <p:sp>
        <p:nvSpPr>
          <p:cNvPr id="387" name="Google Shape;387;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ADADAD"/>
              </a:buClr>
              <a:buSzPts val="1800"/>
              <a:buFont typeface="Arial"/>
              <a:buChar char="●"/>
            </a:pPr>
            <a:r>
              <a:rPr lang="en">
                <a:solidFill>
                  <a:srgbClr val="ADADAD"/>
                </a:solidFill>
                <a:latin typeface="Arial"/>
                <a:ea typeface="Arial"/>
                <a:cs typeface="Arial"/>
                <a:sym typeface="Arial"/>
              </a:rPr>
              <a:t>Data quality</a:t>
            </a:r>
            <a:endParaRPr>
              <a:solidFill>
                <a:srgbClr val="ADADAD"/>
              </a:solidFill>
              <a:latin typeface="Arial"/>
              <a:ea typeface="Arial"/>
              <a:cs typeface="Arial"/>
              <a:sym typeface="Arial"/>
            </a:endParaRPr>
          </a:p>
          <a:p>
            <a:pPr marL="457200" lvl="0" indent="-342900" algn="l" rtl="0">
              <a:spcBef>
                <a:spcPts val="0"/>
              </a:spcBef>
              <a:spcAft>
                <a:spcPts val="0"/>
              </a:spcAft>
              <a:buClr>
                <a:srgbClr val="ADADAD"/>
              </a:buClr>
              <a:buSzPts val="1800"/>
              <a:buFont typeface="Arial"/>
              <a:buChar char="●"/>
            </a:pPr>
            <a:r>
              <a:rPr lang="en">
                <a:solidFill>
                  <a:srgbClr val="ADADAD"/>
                </a:solidFill>
                <a:latin typeface="Arial"/>
                <a:ea typeface="Arial"/>
                <a:cs typeface="Arial"/>
                <a:sym typeface="Arial"/>
              </a:rPr>
              <a:t>Fitness for use</a:t>
            </a:r>
            <a:endParaRPr>
              <a:solidFill>
                <a:srgbClr val="ADADAD"/>
              </a:solidFill>
              <a:latin typeface="Arial"/>
              <a:ea typeface="Arial"/>
              <a:cs typeface="Arial"/>
              <a:sym typeface="Arial"/>
            </a:endParaRPr>
          </a:p>
          <a:p>
            <a:pPr marL="457200" lvl="0" indent="-342900" algn="l" rtl="0">
              <a:spcBef>
                <a:spcPts val="0"/>
              </a:spcBef>
              <a:spcAft>
                <a:spcPts val="0"/>
              </a:spcAft>
              <a:buClr>
                <a:srgbClr val="ADADAD"/>
              </a:buClr>
              <a:buSzPts val="1800"/>
              <a:buFont typeface="Arial"/>
              <a:buChar char="●"/>
            </a:pPr>
            <a:r>
              <a:rPr lang="en">
                <a:solidFill>
                  <a:srgbClr val="ADADAD"/>
                </a:solidFill>
                <a:latin typeface="Arial"/>
                <a:ea typeface="Arial"/>
                <a:cs typeface="Arial"/>
                <a:sym typeface="Arial"/>
              </a:rPr>
              <a:t>Correctness</a:t>
            </a:r>
            <a:endParaRPr>
              <a:solidFill>
                <a:srgbClr val="ADADAD"/>
              </a:solidFill>
              <a:latin typeface="Arial"/>
              <a:ea typeface="Arial"/>
              <a:cs typeface="Arial"/>
              <a:sym typeface="Arial"/>
            </a:endParaRPr>
          </a:p>
          <a:p>
            <a:pPr marL="457200" lvl="0" indent="-342900" algn="l" rtl="0">
              <a:spcBef>
                <a:spcPts val="0"/>
              </a:spcBef>
              <a:spcAft>
                <a:spcPts val="0"/>
              </a:spcAft>
              <a:buClr>
                <a:srgbClr val="ADADAD"/>
              </a:buClr>
              <a:buSzPts val="1800"/>
              <a:buFont typeface="Arial"/>
              <a:buChar char="●"/>
            </a:pPr>
            <a:r>
              <a:rPr lang="en">
                <a:solidFill>
                  <a:srgbClr val="ADADAD"/>
                </a:solidFill>
                <a:latin typeface="Arial"/>
                <a:ea typeface="Arial"/>
                <a:cs typeface="Arial"/>
                <a:sym typeface="Arial"/>
              </a:rPr>
              <a:t>Consistency</a:t>
            </a:r>
            <a:endParaRPr>
              <a:solidFill>
                <a:srgbClr val="ADADAD"/>
              </a:solidFill>
              <a:latin typeface="Arial"/>
              <a:ea typeface="Arial"/>
              <a:cs typeface="Arial"/>
              <a:sym typeface="Arial"/>
            </a:endParaRPr>
          </a:p>
          <a:p>
            <a:pPr marL="457200" lvl="0" indent="-342900" algn="l" rtl="0">
              <a:spcBef>
                <a:spcPts val="0"/>
              </a:spcBef>
              <a:spcAft>
                <a:spcPts val="0"/>
              </a:spcAft>
              <a:buClr>
                <a:srgbClr val="ADADAD"/>
              </a:buClr>
              <a:buSzPts val="1800"/>
              <a:buFont typeface="Arial"/>
              <a:buChar char="●"/>
            </a:pPr>
            <a:r>
              <a:rPr lang="en">
                <a:solidFill>
                  <a:srgbClr val="ADADAD"/>
                </a:solidFill>
                <a:latin typeface="Arial"/>
                <a:ea typeface="Arial"/>
                <a:cs typeface="Arial"/>
                <a:sym typeface="Arial"/>
              </a:rPr>
              <a:t>Data Cleaning</a:t>
            </a:r>
            <a:endParaRPr>
              <a:solidFill>
                <a:srgbClr val="ADADAD"/>
              </a:solidFill>
              <a:latin typeface="Arial"/>
              <a:ea typeface="Arial"/>
              <a:cs typeface="Arial"/>
              <a:sym typeface="Arial"/>
            </a:endParaRPr>
          </a:p>
          <a:p>
            <a:pPr marL="457200" lvl="0" indent="-342900" algn="l" rtl="0">
              <a:spcBef>
                <a:spcPts val="0"/>
              </a:spcBef>
              <a:spcAft>
                <a:spcPts val="0"/>
              </a:spcAft>
              <a:buClr>
                <a:srgbClr val="ADADAD"/>
              </a:buClr>
              <a:buSzPts val="1800"/>
              <a:buFont typeface="Arial"/>
              <a:buChar char="●"/>
            </a:pPr>
            <a:r>
              <a:rPr lang="en">
                <a:solidFill>
                  <a:srgbClr val="ADADAD"/>
                </a:solidFill>
                <a:latin typeface="Arial"/>
                <a:ea typeface="Arial"/>
                <a:cs typeface="Arial"/>
                <a:sym typeface="Arial"/>
              </a:rPr>
              <a:t>DMP</a:t>
            </a:r>
            <a:endParaRPr>
              <a:solidFill>
                <a:srgbClr val="ADADAD"/>
              </a:solidFill>
              <a:latin typeface="Arial"/>
              <a:ea typeface="Arial"/>
              <a:cs typeface="Arial"/>
              <a:sym typeface="Arial"/>
            </a:endParaRPr>
          </a:p>
          <a:p>
            <a:pPr marL="0" lvl="0" indent="0" algn="l" rtl="0">
              <a:spcBef>
                <a:spcPts val="1600"/>
              </a:spcBef>
              <a:spcAft>
                <a:spcPts val="1600"/>
              </a:spcAft>
              <a:buNone/>
            </a:pPr>
            <a:endParaRPr/>
          </a:p>
        </p:txBody>
      </p:sp>
      <p:pic>
        <p:nvPicPr>
          <p:cNvPr id="388" name="Google Shape;388;p62"/>
          <p:cNvPicPr preferRelativeResize="0"/>
          <p:nvPr/>
        </p:nvPicPr>
        <p:blipFill>
          <a:blip r:embed="rId4">
            <a:alphaModFix/>
          </a:blip>
          <a:stretch>
            <a:fillRect/>
          </a:stretch>
        </p:blipFill>
        <p:spPr>
          <a:xfrm>
            <a:off x="790625" y="3550150"/>
            <a:ext cx="4818514" cy="1498275"/>
          </a:xfrm>
          <a:prstGeom prst="rect">
            <a:avLst/>
          </a:prstGeom>
          <a:noFill/>
          <a:ln>
            <a:noFill/>
          </a:ln>
        </p:spPr>
      </p:pic>
      <p:pic>
        <p:nvPicPr>
          <p:cNvPr id="389" name="Google Shape;389;p62"/>
          <p:cNvPicPr preferRelativeResize="0"/>
          <p:nvPr/>
        </p:nvPicPr>
        <p:blipFill rotWithShape="1">
          <a:blip r:embed="rId5">
            <a:alphaModFix/>
          </a:blip>
          <a:srcRect t="22704" b="22080"/>
          <a:stretch/>
        </p:blipFill>
        <p:spPr>
          <a:xfrm>
            <a:off x="4005820" y="1896850"/>
            <a:ext cx="4826480" cy="1498275"/>
          </a:xfrm>
          <a:prstGeom prst="rect">
            <a:avLst/>
          </a:prstGeom>
          <a:noFill/>
          <a:ln>
            <a:noFill/>
          </a:ln>
        </p:spPr>
      </p:pic>
      <p:pic>
        <p:nvPicPr>
          <p:cNvPr id="390" name="Google Shape;390;p62"/>
          <p:cNvPicPr preferRelativeResize="0"/>
          <p:nvPr/>
        </p:nvPicPr>
        <p:blipFill>
          <a:blip r:embed="rId6">
            <a:alphaModFix/>
          </a:blip>
          <a:stretch>
            <a:fillRect/>
          </a:stretch>
        </p:blipFill>
        <p:spPr>
          <a:xfrm>
            <a:off x="5609144" y="445019"/>
            <a:ext cx="3066550" cy="1296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is relative to the usage</a:t>
            </a:r>
            <a:endParaRPr/>
          </a:p>
        </p:txBody>
      </p:sp>
      <p:pic>
        <p:nvPicPr>
          <p:cNvPr id="396" name="Google Shape;396;p63"/>
          <p:cNvPicPr preferRelativeResize="0"/>
          <p:nvPr/>
        </p:nvPicPr>
        <p:blipFill>
          <a:blip r:embed="rId3">
            <a:alphaModFix/>
          </a:blip>
          <a:stretch>
            <a:fillRect/>
          </a:stretch>
        </p:blipFill>
        <p:spPr>
          <a:xfrm>
            <a:off x="824188" y="1150075"/>
            <a:ext cx="7495616" cy="3820975"/>
          </a:xfrm>
          <a:prstGeom prst="rect">
            <a:avLst/>
          </a:prstGeom>
          <a:noFill/>
          <a:ln>
            <a:noFill/>
          </a:ln>
        </p:spPr>
      </p:pic>
      <p:sp>
        <p:nvSpPr>
          <p:cNvPr id="397" name="Google Shape;397;p63"/>
          <p:cNvSpPr txBox="1"/>
          <p:nvPr/>
        </p:nvSpPr>
        <p:spPr>
          <a:xfrm>
            <a:off x="824200" y="4447475"/>
            <a:ext cx="7495500" cy="5235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t>Theatrum orbis Terrarum by Ortelius Abraham, 1527-1598</a:t>
            </a:r>
            <a:endParaRPr sz="1200" i="1"/>
          </a:p>
          <a:p>
            <a:pPr marL="0" lvl="0" indent="0" algn="ctr" rtl="0">
              <a:spcBef>
                <a:spcPts val="0"/>
              </a:spcBef>
              <a:spcAft>
                <a:spcPts val="0"/>
              </a:spcAft>
              <a:buNone/>
            </a:pPr>
            <a:r>
              <a:rPr lang="en" sz="1200" i="1"/>
              <a:t> Image from the collections of the State Library of New South Wales.</a:t>
            </a:r>
            <a:endParaRPr sz="1200" i="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64"/>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403" name="Google Shape;403;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Fitness for use</a:t>
            </a:r>
            <a:endParaRPr/>
          </a:p>
        </p:txBody>
      </p:sp>
      <p:sp>
        <p:nvSpPr>
          <p:cNvPr id="404" name="Google Shape;404;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ADADAD"/>
                </a:solidFill>
                <a:latin typeface="Arial"/>
                <a:ea typeface="Arial"/>
                <a:cs typeface="Arial"/>
                <a:sym typeface="Arial"/>
              </a:rPr>
              <a:t>“...data quality is related to use and </a:t>
            </a:r>
            <a:r>
              <a:rPr lang="en" sz="2400">
                <a:solidFill>
                  <a:schemeClr val="dk1"/>
                </a:solidFill>
                <a:latin typeface="Arial"/>
                <a:ea typeface="Arial"/>
                <a:cs typeface="Arial"/>
                <a:sym typeface="Arial"/>
              </a:rPr>
              <a:t>cannot be assessed independently of the user</a:t>
            </a:r>
            <a:r>
              <a:rPr lang="en" sz="2400">
                <a:solidFill>
                  <a:srgbClr val="ADADAD"/>
                </a:solidFill>
                <a:latin typeface="Arial"/>
                <a:ea typeface="Arial"/>
                <a:cs typeface="Arial"/>
                <a:sym typeface="Arial"/>
              </a:rPr>
              <a:t>. In a database, the data have no actual quality or value (Dalcin 2004); they only have potential value that is realized when someone uses the data to do something useful. </a:t>
            </a:r>
            <a:r>
              <a:rPr lang="en" sz="2400">
                <a:solidFill>
                  <a:schemeClr val="dk1"/>
                </a:solidFill>
                <a:latin typeface="Arial"/>
                <a:ea typeface="Arial"/>
                <a:cs typeface="Arial"/>
                <a:sym typeface="Arial"/>
              </a:rPr>
              <a:t>Information quality relates to its ability to satisfy its customers and to meet customers’ needs</a:t>
            </a:r>
            <a:r>
              <a:rPr lang="en" sz="2400">
                <a:solidFill>
                  <a:srgbClr val="ADADAD"/>
                </a:solidFill>
                <a:latin typeface="Arial"/>
                <a:ea typeface="Arial"/>
                <a:cs typeface="Arial"/>
                <a:sym typeface="Arial"/>
              </a:rPr>
              <a:t> (English 1999).” Arthur Chapman</a:t>
            </a:r>
            <a:endParaRPr sz="2400">
              <a:solidFill>
                <a:srgbClr val="ADADAD"/>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65"/>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410" name="Google Shape;410;p65"/>
          <p:cNvSpPr/>
          <p:nvPr/>
        </p:nvSpPr>
        <p:spPr>
          <a:xfrm>
            <a:off x="539050" y="1146000"/>
            <a:ext cx="4981200" cy="3523800"/>
          </a:xfrm>
          <a:prstGeom prst="rightArrowCallout">
            <a:avLst>
              <a:gd name="adj1" fmla="val 25000"/>
              <a:gd name="adj2" fmla="val 25000"/>
              <a:gd name="adj3" fmla="val 25000"/>
              <a:gd name="adj4" fmla="val 64977"/>
            </a:avLst>
          </a:prstGeom>
          <a:solidFill>
            <a:srgbClr val="ED0000">
              <a:alpha val="384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Fitness for use: </a:t>
            </a:r>
            <a:r>
              <a:rPr lang="en" sz="1800"/>
              <a:t>A shoemaker creates clogs for the purpose of covering a person’s feet.</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12" name="Google Shape;412;p65"/>
          <p:cNvPicPr preferRelativeResize="0"/>
          <p:nvPr/>
        </p:nvPicPr>
        <p:blipFill>
          <a:blip r:embed="rId4">
            <a:alphaModFix/>
          </a:blip>
          <a:stretch>
            <a:fillRect/>
          </a:stretch>
        </p:blipFill>
        <p:spPr>
          <a:xfrm>
            <a:off x="677850" y="1305750"/>
            <a:ext cx="2456674" cy="3187450"/>
          </a:xfrm>
          <a:prstGeom prst="rect">
            <a:avLst/>
          </a:prstGeom>
          <a:noFill/>
          <a:ln>
            <a:noFill/>
          </a:ln>
        </p:spPr>
      </p:pic>
      <p:pic>
        <p:nvPicPr>
          <p:cNvPr id="413" name="Google Shape;413;p65"/>
          <p:cNvPicPr preferRelativeResize="0"/>
          <p:nvPr/>
        </p:nvPicPr>
        <p:blipFill>
          <a:blip r:embed="rId5">
            <a:alphaModFix/>
          </a:blip>
          <a:stretch>
            <a:fillRect/>
          </a:stretch>
        </p:blipFill>
        <p:spPr>
          <a:xfrm>
            <a:off x="5611000" y="1837488"/>
            <a:ext cx="3221299" cy="2140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6"/>
          <p:cNvSpPr/>
          <p:nvPr/>
        </p:nvSpPr>
        <p:spPr>
          <a:xfrm>
            <a:off x="539050" y="1146000"/>
            <a:ext cx="4981200" cy="3523800"/>
          </a:xfrm>
          <a:prstGeom prst="rightArrowCallout">
            <a:avLst>
              <a:gd name="adj1" fmla="val 25000"/>
              <a:gd name="adj2" fmla="val 25000"/>
              <a:gd name="adj3" fmla="val 25000"/>
              <a:gd name="adj4" fmla="val 64977"/>
            </a:avLst>
          </a:prstGeom>
          <a:solidFill>
            <a:srgbClr val="ED0000">
              <a:alpha val="384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Fitness for use: </a:t>
            </a:r>
            <a:r>
              <a:rPr lang="en" sz="1800"/>
              <a:t>but did he knew that people would use them as plant pots?</a:t>
            </a:r>
            <a:endParaRPr/>
          </a:p>
          <a:p>
            <a:pPr marL="0" lvl="0" indent="0" algn="l" rtl="0">
              <a:spcBef>
                <a:spcPts val="0"/>
              </a:spcBef>
              <a:spcAft>
                <a:spcPts val="0"/>
              </a:spcAft>
              <a:buNone/>
            </a:pPr>
            <a:endParaRPr/>
          </a:p>
        </p:txBody>
      </p:sp>
      <p:pic>
        <p:nvPicPr>
          <p:cNvPr id="420" name="Google Shape;420;p66"/>
          <p:cNvPicPr preferRelativeResize="0"/>
          <p:nvPr/>
        </p:nvPicPr>
        <p:blipFill>
          <a:blip r:embed="rId3">
            <a:alphaModFix/>
          </a:blip>
          <a:stretch>
            <a:fillRect/>
          </a:stretch>
        </p:blipFill>
        <p:spPr>
          <a:xfrm>
            <a:off x="677850" y="1305750"/>
            <a:ext cx="2456674" cy="3187450"/>
          </a:xfrm>
          <a:prstGeom prst="rect">
            <a:avLst/>
          </a:prstGeom>
          <a:noFill/>
          <a:ln>
            <a:noFill/>
          </a:ln>
        </p:spPr>
      </p:pic>
      <p:pic>
        <p:nvPicPr>
          <p:cNvPr id="421" name="Google Shape;421;p66"/>
          <p:cNvPicPr preferRelativeResize="0"/>
          <p:nvPr/>
        </p:nvPicPr>
        <p:blipFill>
          <a:blip r:embed="rId4">
            <a:alphaModFix/>
          </a:blip>
          <a:stretch>
            <a:fillRect/>
          </a:stretch>
        </p:blipFill>
        <p:spPr>
          <a:xfrm>
            <a:off x="5728055" y="1761476"/>
            <a:ext cx="3034675" cy="22760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67"/>
          <p:cNvPicPr preferRelativeResize="0"/>
          <p:nvPr/>
        </p:nvPicPr>
        <p:blipFill>
          <a:blip r:embed="rId3">
            <a:alphaModFix/>
          </a:blip>
          <a:stretch>
            <a:fillRect/>
          </a:stretch>
        </p:blipFill>
        <p:spPr>
          <a:xfrm>
            <a:off x="152400" y="1170125"/>
            <a:ext cx="8839199" cy="37475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Fitness for use in Biodiversity data</a:t>
            </a:r>
            <a:endParaRPr/>
          </a:p>
        </p:txBody>
      </p:sp>
      <p:sp>
        <p:nvSpPr>
          <p:cNvPr id="432" name="Google Shape;432;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rPr>
              <a:t>Data quality is a relative concept</a:t>
            </a:r>
            <a:r>
              <a:rPr lang="en" sz="2000"/>
              <a:t> that depends on the use of these data.</a:t>
            </a:r>
            <a:endParaRPr sz="2000"/>
          </a:p>
          <a:p>
            <a:pPr marL="0" lvl="0" indent="0" algn="l" rtl="0">
              <a:spcBef>
                <a:spcPts val="1600"/>
              </a:spcBef>
              <a:spcAft>
                <a:spcPts val="0"/>
              </a:spcAft>
              <a:buNone/>
            </a:pPr>
            <a:r>
              <a:rPr lang="en" sz="2000"/>
              <a:t>"The general intent of describing the quality of a particular dataset or record is to describe the fitness of that dataset or record for a particular use that one may have in mind for the data." </a:t>
            </a:r>
            <a:r>
              <a:rPr lang="en" sz="2000" i="1" u="sng">
                <a:solidFill>
                  <a:schemeClr val="hlink"/>
                </a:solidFill>
                <a:hlinkClick r:id="rId3"/>
              </a:rPr>
              <a:t>Chrisman, 1991</a:t>
            </a:r>
            <a:endParaRPr sz="2000" i="1"/>
          </a:p>
          <a:p>
            <a:pPr marL="0" lvl="0" indent="0" algn="l" rtl="0">
              <a:spcBef>
                <a:spcPts val="1600"/>
              </a:spcBef>
              <a:spcAft>
                <a:spcPts val="0"/>
              </a:spcAft>
              <a:buNone/>
            </a:pPr>
            <a:r>
              <a:rPr lang="en" sz="2000"/>
              <a:t>The </a:t>
            </a:r>
            <a:r>
              <a:rPr lang="en" sz="2000">
                <a:solidFill>
                  <a:srgbClr val="FFFFFF"/>
                </a:solidFill>
              </a:rPr>
              <a:t>genus level </a:t>
            </a:r>
            <a:r>
              <a:rPr lang="en" sz="2000"/>
              <a:t>will be sufficient to run </a:t>
            </a:r>
            <a:r>
              <a:rPr lang="en" sz="2000">
                <a:solidFill>
                  <a:srgbClr val="FFFFFF"/>
                </a:solidFill>
              </a:rPr>
              <a:t>predictive models of ecological niches</a:t>
            </a:r>
            <a:r>
              <a:rPr lang="en" sz="2000"/>
              <a:t>, whereas </a:t>
            </a:r>
            <a:r>
              <a:rPr lang="en" sz="2000">
                <a:solidFill>
                  <a:srgbClr val="FFFFFF"/>
                </a:solidFill>
              </a:rPr>
              <a:t>someone studying a particular taxon</a:t>
            </a:r>
            <a:r>
              <a:rPr lang="en" sz="2000"/>
              <a:t> will need really </a:t>
            </a:r>
            <a:r>
              <a:rPr lang="en" sz="2000">
                <a:solidFill>
                  <a:srgbClr val="FFFFFF"/>
                </a:solidFill>
              </a:rPr>
              <a:t>detailed occurrences with subspecies information.</a:t>
            </a:r>
            <a:endParaRPr sz="2000">
              <a:solidFill>
                <a:srgbClr val="FFFFFF"/>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33"/>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158" name="Google Shape;15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deal with</a:t>
            </a:r>
            <a:endParaRPr/>
          </a:p>
        </p:txBody>
      </p:sp>
      <p:pic>
        <p:nvPicPr>
          <p:cNvPr id="159" name="Google Shape;159;p33"/>
          <p:cNvPicPr preferRelativeResize="0"/>
          <p:nvPr/>
        </p:nvPicPr>
        <p:blipFill>
          <a:blip r:embed="rId4">
            <a:alphaModFix/>
          </a:blip>
          <a:stretch>
            <a:fillRect/>
          </a:stretch>
        </p:blipFill>
        <p:spPr>
          <a:xfrm>
            <a:off x="2034425" y="1072175"/>
            <a:ext cx="5075147" cy="3820975"/>
          </a:xfrm>
          <a:prstGeom prst="rect">
            <a:avLst/>
          </a:prstGeom>
          <a:noFill/>
          <a:ln>
            <a:noFill/>
          </a:ln>
        </p:spPr>
      </p:pic>
      <p:pic>
        <p:nvPicPr>
          <p:cNvPr id="160" name="Google Shape;160;p33"/>
          <p:cNvPicPr preferRelativeResize="0"/>
          <p:nvPr/>
        </p:nvPicPr>
        <p:blipFill>
          <a:blip r:embed="rId5">
            <a:alphaModFix/>
          </a:blip>
          <a:stretch>
            <a:fillRect/>
          </a:stretch>
        </p:blipFill>
        <p:spPr>
          <a:xfrm>
            <a:off x="4036224" y="1659074"/>
            <a:ext cx="1297225" cy="646650"/>
          </a:xfrm>
          <a:prstGeom prst="rect">
            <a:avLst/>
          </a:prstGeom>
          <a:noFill/>
          <a:ln>
            <a:noFill/>
          </a:ln>
        </p:spPr>
      </p:pic>
      <p:pic>
        <p:nvPicPr>
          <p:cNvPr id="161" name="Google Shape;161;p33"/>
          <p:cNvPicPr preferRelativeResize="0"/>
          <p:nvPr/>
        </p:nvPicPr>
        <p:blipFill>
          <a:blip r:embed="rId6">
            <a:alphaModFix/>
          </a:blip>
          <a:stretch>
            <a:fillRect/>
          </a:stretch>
        </p:blipFill>
        <p:spPr>
          <a:xfrm>
            <a:off x="3873000" y="1130900"/>
            <a:ext cx="1562751" cy="52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Fitness for use in Biodiversity data</a:t>
            </a:r>
            <a:endParaRPr/>
          </a:p>
        </p:txBody>
      </p:sp>
      <p:sp>
        <p:nvSpPr>
          <p:cNvPr id="438" name="Google Shape;438;p69"/>
          <p:cNvSpPr txBox="1">
            <a:spLocks noGrp="1"/>
          </p:cNvSpPr>
          <p:nvPr>
            <p:ph type="body" idx="1"/>
          </p:nvPr>
        </p:nvSpPr>
        <p:spPr>
          <a:xfrm>
            <a:off x="311700" y="1152475"/>
            <a:ext cx="8520600" cy="3702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AutoNum type="arabicPeriod"/>
            </a:pPr>
            <a:r>
              <a:rPr lang="en" sz="2000" b="1">
                <a:solidFill>
                  <a:srgbClr val="FFFFFF"/>
                </a:solidFill>
              </a:rPr>
              <a:t>How </a:t>
            </a:r>
            <a:r>
              <a:rPr lang="en" sz="2000" b="1">
                <a:solidFill>
                  <a:srgbClr val="00FF00"/>
                </a:solidFill>
              </a:rPr>
              <a:t>Accessible</a:t>
            </a:r>
            <a:r>
              <a:rPr lang="en" sz="2000" b="1">
                <a:solidFill>
                  <a:srgbClr val="FFFFFF"/>
                </a:solidFill>
              </a:rPr>
              <a:t> it is– </a:t>
            </a:r>
            <a:r>
              <a:rPr lang="en" sz="2000">
                <a:solidFill>
                  <a:srgbClr val="FFFFFF"/>
                </a:solidFill>
              </a:rPr>
              <a:t>How easily can someone get to your data? You can’t use it if you can’t find it.</a:t>
            </a:r>
            <a:endParaRPr sz="2000">
              <a:solidFill>
                <a:srgbClr val="FFFFFF"/>
              </a:solidFill>
            </a:endParaRPr>
          </a:p>
          <a:p>
            <a:pPr marL="457200" lvl="0" indent="-355600" algn="l" rtl="0">
              <a:spcBef>
                <a:spcPts val="0"/>
              </a:spcBef>
              <a:spcAft>
                <a:spcPts val="0"/>
              </a:spcAft>
              <a:buClr>
                <a:srgbClr val="FFFFFF"/>
              </a:buClr>
              <a:buSzPts val="2000"/>
              <a:buAutoNum type="arabicPeriod"/>
            </a:pPr>
            <a:r>
              <a:rPr lang="en" sz="2000" b="1">
                <a:solidFill>
                  <a:srgbClr val="FFFFFF"/>
                </a:solidFill>
              </a:rPr>
              <a:t>How </a:t>
            </a:r>
            <a:r>
              <a:rPr lang="en" sz="2000" b="1">
                <a:solidFill>
                  <a:srgbClr val="00FF00"/>
                </a:solidFill>
              </a:rPr>
              <a:t>Accurate</a:t>
            </a:r>
            <a:r>
              <a:rPr lang="en" sz="2000" b="1">
                <a:solidFill>
                  <a:srgbClr val="FFFFFF"/>
                </a:solidFill>
              </a:rPr>
              <a:t> it is– </a:t>
            </a:r>
            <a:r>
              <a:rPr lang="en" sz="2000">
                <a:solidFill>
                  <a:srgbClr val="FFFFFF"/>
                </a:solidFill>
              </a:rPr>
              <a:t>Can you trust the data? For example are identifications recent and by known experts?</a:t>
            </a:r>
            <a:endParaRPr sz="2000">
              <a:solidFill>
                <a:srgbClr val="FFFFFF"/>
              </a:solidFill>
            </a:endParaRPr>
          </a:p>
          <a:p>
            <a:pPr marL="457200" lvl="0" indent="-355600" algn="l" rtl="0">
              <a:spcBef>
                <a:spcPts val="0"/>
              </a:spcBef>
              <a:spcAft>
                <a:spcPts val="0"/>
              </a:spcAft>
              <a:buClr>
                <a:srgbClr val="FFFFFF"/>
              </a:buClr>
              <a:buSzPts val="2000"/>
              <a:buAutoNum type="arabicPeriod"/>
            </a:pPr>
            <a:r>
              <a:rPr lang="en" sz="2000" b="1">
                <a:solidFill>
                  <a:srgbClr val="FFFFFF"/>
                </a:solidFill>
              </a:rPr>
              <a:t>How </a:t>
            </a:r>
            <a:r>
              <a:rPr lang="en" sz="2000" b="1">
                <a:solidFill>
                  <a:srgbClr val="00FF00"/>
                </a:solidFill>
              </a:rPr>
              <a:t>Timely</a:t>
            </a:r>
            <a:r>
              <a:rPr lang="en" sz="2000" b="1">
                <a:solidFill>
                  <a:srgbClr val="FFFFFF"/>
                </a:solidFill>
              </a:rPr>
              <a:t> is it – </a:t>
            </a:r>
            <a:r>
              <a:rPr lang="en" sz="2000">
                <a:solidFill>
                  <a:srgbClr val="FFFFFF"/>
                </a:solidFill>
              </a:rPr>
              <a:t>Will the data be made available soon? Is it soon enough for it to be of use to you? </a:t>
            </a:r>
            <a:r>
              <a:rPr lang="en" sz="2000" b="1">
                <a:solidFill>
                  <a:srgbClr val="FFFFFF"/>
                </a:solidFill>
              </a:rPr>
              <a:t>How often is it updated? How out of date is it? </a:t>
            </a:r>
            <a:endParaRPr sz="2000" b="1">
              <a:solidFill>
                <a:srgbClr val="FFFFFF"/>
              </a:solidFill>
            </a:endParaRPr>
          </a:p>
          <a:p>
            <a:pPr marL="457200" lvl="0" indent="-355600" algn="l" rtl="0">
              <a:spcBef>
                <a:spcPts val="0"/>
              </a:spcBef>
              <a:spcAft>
                <a:spcPts val="0"/>
              </a:spcAft>
              <a:buClr>
                <a:srgbClr val="FFFFFF"/>
              </a:buClr>
              <a:buSzPts val="2000"/>
              <a:buAutoNum type="arabicPeriod"/>
            </a:pPr>
            <a:r>
              <a:rPr lang="en" sz="2000" b="1">
                <a:solidFill>
                  <a:srgbClr val="FFFFFF"/>
                </a:solidFill>
              </a:rPr>
              <a:t> How </a:t>
            </a:r>
            <a:r>
              <a:rPr lang="en" sz="2000" b="1">
                <a:solidFill>
                  <a:srgbClr val="00FF00"/>
                </a:solidFill>
              </a:rPr>
              <a:t>Complete/Comprehensive</a:t>
            </a:r>
            <a:r>
              <a:rPr lang="en" sz="2000" b="1">
                <a:solidFill>
                  <a:srgbClr val="FFFFFF"/>
                </a:solidFill>
              </a:rPr>
              <a:t> is it –  </a:t>
            </a:r>
            <a:r>
              <a:rPr lang="en" sz="2000">
                <a:solidFill>
                  <a:srgbClr val="FFFFFF"/>
                </a:solidFill>
              </a:rPr>
              <a:t>Which parts of the dataset are fully fleshed out? What well does it cover the domain?</a:t>
            </a:r>
            <a:endParaRPr sz="2000" b="1">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Fitness for use in Biodiversity data</a:t>
            </a:r>
            <a:endParaRPr/>
          </a:p>
        </p:txBody>
      </p:sp>
      <p:sp>
        <p:nvSpPr>
          <p:cNvPr id="444" name="Google Shape;444;p70"/>
          <p:cNvSpPr txBox="1">
            <a:spLocks noGrp="1"/>
          </p:cNvSpPr>
          <p:nvPr>
            <p:ph type="body" idx="1"/>
          </p:nvPr>
        </p:nvSpPr>
        <p:spPr>
          <a:xfrm>
            <a:off x="311700" y="1152475"/>
            <a:ext cx="8520600" cy="3702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AutoNum type="arabicPeriod" startAt="5"/>
            </a:pPr>
            <a:r>
              <a:rPr lang="en" sz="2000" b="1">
                <a:solidFill>
                  <a:srgbClr val="FFFFFF"/>
                </a:solidFill>
              </a:rPr>
              <a:t>How </a:t>
            </a:r>
            <a:r>
              <a:rPr lang="en" sz="2000" b="1">
                <a:solidFill>
                  <a:srgbClr val="00FF00"/>
                </a:solidFill>
              </a:rPr>
              <a:t>Consistent </a:t>
            </a:r>
            <a:r>
              <a:rPr lang="en" sz="2000" b="1">
                <a:solidFill>
                  <a:srgbClr val="FFFFFF"/>
                </a:solidFill>
              </a:rPr>
              <a:t>is it–</a:t>
            </a:r>
            <a:r>
              <a:rPr lang="en" sz="2000">
                <a:solidFill>
                  <a:srgbClr val="FFFFFF"/>
                </a:solidFill>
              </a:rPr>
              <a:t> Is the data in each field always of the same type? Was the data collected using the same documented protocols?.</a:t>
            </a:r>
            <a:endParaRPr sz="2000">
              <a:solidFill>
                <a:srgbClr val="FFFFFF"/>
              </a:solidFill>
            </a:endParaRPr>
          </a:p>
          <a:p>
            <a:pPr marL="457200" lvl="0" indent="-355600" algn="l" rtl="0">
              <a:spcBef>
                <a:spcPts val="0"/>
              </a:spcBef>
              <a:spcAft>
                <a:spcPts val="0"/>
              </a:spcAft>
              <a:buClr>
                <a:srgbClr val="FFFFFF"/>
              </a:buClr>
              <a:buSzPts val="2000"/>
              <a:buAutoNum type="arabicPeriod" startAt="5"/>
            </a:pPr>
            <a:r>
              <a:rPr lang="en" sz="2000" b="1">
                <a:solidFill>
                  <a:srgbClr val="FFFFFF"/>
                </a:solidFill>
              </a:rPr>
              <a:t> How </a:t>
            </a:r>
            <a:r>
              <a:rPr lang="en" sz="2000" b="1">
                <a:solidFill>
                  <a:srgbClr val="00FF00"/>
                </a:solidFill>
              </a:rPr>
              <a:t>Relevant</a:t>
            </a:r>
            <a:r>
              <a:rPr lang="en" sz="2000" b="1">
                <a:solidFill>
                  <a:srgbClr val="FFFFFF"/>
                </a:solidFill>
              </a:rPr>
              <a:t> is it – </a:t>
            </a:r>
            <a:r>
              <a:rPr lang="en" sz="2000">
                <a:solidFill>
                  <a:srgbClr val="FFFFFF"/>
                </a:solidFill>
              </a:rPr>
              <a:t>How similar is this dataset to others that have been used successfully for the same purpose?</a:t>
            </a:r>
            <a:endParaRPr sz="2000">
              <a:solidFill>
                <a:srgbClr val="FFFFFF"/>
              </a:solidFill>
            </a:endParaRPr>
          </a:p>
          <a:p>
            <a:pPr marL="457200" lvl="0" indent="-355600" algn="l" rtl="0">
              <a:spcBef>
                <a:spcPts val="0"/>
              </a:spcBef>
              <a:spcAft>
                <a:spcPts val="0"/>
              </a:spcAft>
              <a:buClr>
                <a:srgbClr val="FFFFFF"/>
              </a:buClr>
              <a:buSzPts val="2000"/>
              <a:buAutoNum type="arabicPeriod" startAt="5"/>
            </a:pPr>
            <a:r>
              <a:rPr lang="en" sz="2000" b="1">
                <a:solidFill>
                  <a:srgbClr val="FFFFFF"/>
                </a:solidFill>
              </a:rPr>
              <a:t>How </a:t>
            </a:r>
            <a:r>
              <a:rPr lang="en" sz="2000" b="1">
                <a:solidFill>
                  <a:srgbClr val="00FF00"/>
                </a:solidFill>
              </a:rPr>
              <a:t>Detailed</a:t>
            </a:r>
            <a:r>
              <a:rPr lang="en" sz="2000" b="1">
                <a:solidFill>
                  <a:srgbClr val="FFFFFF"/>
                </a:solidFill>
              </a:rPr>
              <a:t> is it – </a:t>
            </a:r>
            <a:r>
              <a:rPr lang="en" sz="2000">
                <a:solidFill>
                  <a:srgbClr val="FFFFFF"/>
                </a:solidFill>
              </a:rPr>
              <a:t>How much resolution is there in your data? At what scale can it be used for mapping?</a:t>
            </a:r>
            <a:endParaRPr sz="2000">
              <a:solidFill>
                <a:srgbClr val="FFFFFF"/>
              </a:solidFill>
            </a:endParaRPr>
          </a:p>
          <a:p>
            <a:pPr marL="457200" lvl="0" indent="-355600" algn="l" rtl="0">
              <a:spcBef>
                <a:spcPts val="0"/>
              </a:spcBef>
              <a:spcAft>
                <a:spcPts val="0"/>
              </a:spcAft>
              <a:buClr>
                <a:srgbClr val="FFFFFF"/>
              </a:buClr>
              <a:buSzPts val="2000"/>
              <a:buAutoNum type="arabicPeriod" startAt="5"/>
            </a:pPr>
            <a:r>
              <a:rPr lang="en" sz="2000" b="1">
                <a:solidFill>
                  <a:srgbClr val="FFFFFF"/>
                </a:solidFill>
              </a:rPr>
              <a:t> Is it </a:t>
            </a:r>
            <a:r>
              <a:rPr lang="en" sz="2000" b="1">
                <a:solidFill>
                  <a:srgbClr val="00FF00"/>
                </a:solidFill>
              </a:rPr>
              <a:t>Easy to interpret</a:t>
            </a:r>
            <a:r>
              <a:rPr lang="en" sz="2000" b="1">
                <a:solidFill>
                  <a:srgbClr val="FFFFFF"/>
                </a:solidFill>
              </a:rPr>
              <a:t> </a:t>
            </a:r>
            <a:endParaRPr sz="2000" b="1">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Measures of Quality</a:t>
            </a:r>
            <a:endParaRPr/>
          </a:p>
        </p:txBody>
      </p:sp>
      <p:sp>
        <p:nvSpPr>
          <p:cNvPr id="450" name="Google Shape;450;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r>
              <a:rPr lang="en">
                <a:solidFill>
                  <a:srgbClr val="FFFFFF"/>
                </a:solidFill>
              </a:rPr>
              <a:t>All data include error</a:t>
            </a:r>
            <a:r>
              <a:rPr lang="en"/>
              <a:t> – there is no escaping it! It is knowing what the error is that is important, and knowing </a:t>
            </a:r>
            <a:r>
              <a:rPr lang="en">
                <a:solidFill>
                  <a:srgbClr val="FFFFFF"/>
                </a:solidFill>
              </a:rPr>
              <a:t>if the error is within acceptable limits</a:t>
            </a:r>
            <a:r>
              <a:rPr lang="en"/>
              <a:t> for the purpose to which the data are to be put.” </a:t>
            </a:r>
            <a:r>
              <a:rPr lang="en" u="sng">
                <a:solidFill>
                  <a:schemeClr val="hlink"/>
                </a:solidFill>
                <a:hlinkClick r:id="rId3"/>
              </a:rPr>
              <a:t>A. Chapman 2005</a:t>
            </a:r>
            <a:endParaRPr/>
          </a:p>
          <a:p>
            <a:pPr marL="457200" lvl="0" indent="-342900" algn="l" rtl="0">
              <a:spcBef>
                <a:spcPts val="1600"/>
              </a:spcBef>
              <a:spcAft>
                <a:spcPts val="0"/>
              </a:spcAft>
              <a:buSzPts val="1800"/>
              <a:buChar char="●"/>
            </a:pPr>
            <a:r>
              <a:rPr lang="en">
                <a:solidFill>
                  <a:srgbClr val="FFFFFF"/>
                </a:solidFill>
              </a:rPr>
              <a:t>Correctness</a:t>
            </a:r>
            <a:r>
              <a:rPr lang="en"/>
              <a:t> (Accuracy)</a:t>
            </a:r>
            <a:br>
              <a:rPr lang="en"/>
            </a:br>
            <a:r>
              <a:rPr lang="en" sz="1400"/>
              <a:t>How close is the recorded value to the actual value?</a:t>
            </a:r>
            <a:br>
              <a:rPr lang="en" sz="1400"/>
            </a:br>
            <a:endParaRPr sz="1400"/>
          </a:p>
          <a:p>
            <a:pPr marL="457200" lvl="0" indent="-342900" algn="l" rtl="0">
              <a:spcBef>
                <a:spcPts val="0"/>
              </a:spcBef>
              <a:spcAft>
                <a:spcPts val="0"/>
              </a:spcAft>
              <a:buSzPts val="1800"/>
              <a:buChar char="●"/>
            </a:pPr>
            <a:r>
              <a:rPr lang="en">
                <a:solidFill>
                  <a:srgbClr val="FFFFFF"/>
                </a:solidFill>
              </a:rPr>
              <a:t>Consistency</a:t>
            </a:r>
            <a:r>
              <a:rPr lang="en"/>
              <a:t> (Precision)</a:t>
            </a:r>
            <a:br>
              <a:rPr lang="en"/>
            </a:br>
            <a:r>
              <a:rPr lang="en" sz="1400"/>
              <a:t>How often do you get it right?</a:t>
            </a:r>
            <a:br>
              <a:rPr lang="en"/>
            </a:br>
            <a:endParaRPr/>
          </a:p>
        </p:txBody>
      </p:sp>
      <p:pic>
        <p:nvPicPr>
          <p:cNvPr id="451" name="Google Shape;451;p71"/>
          <p:cNvPicPr preferRelativeResize="0"/>
          <p:nvPr/>
        </p:nvPicPr>
        <p:blipFill>
          <a:blip r:embed="rId4">
            <a:alphaModFix/>
          </a:blip>
          <a:stretch>
            <a:fillRect/>
          </a:stretch>
        </p:blipFill>
        <p:spPr>
          <a:xfrm>
            <a:off x="5568600" y="2073525"/>
            <a:ext cx="2711174" cy="2818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72"/>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457" name="Google Shape;457;p72"/>
          <p:cNvPicPr preferRelativeResize="0"/>
          <p:nvPr/>
        </p:nvPicPr>
        <p:blipFill>
          <a:blip r:embed="rId4">
            <a:alphaModFix/>
          </a:blip>
          <a:stretch>
            <a:fillRect/>
          </a:stretch>
        </p:blipFill>
        <p:spPr>
          <a:xfrm>
            <a:off x="370175" y="1440463"/>
            <a:ext cx="8271074" cy="2262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73"/>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463" name="Google Shape;463;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a:t>
            </a:r>
            <a:endParaRPr/>
          </a:p>
        </p:txBody>
      </p:sp>
      <p:sp>
        <p:nvSpPr>
          <p:cNvPr id="464" name="Google Shape;464;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r>
              <a:rPr lang="en" dirty="0">
                <a:solidFill>
                  <a:schemeClr val="dk1"/>
                </a:solidFill>
              </a:rPr>
              <a:t>All data include error</a:t>
            </a:r>
            <a:r>
              <a:rPr lang="en" dirty="0"/>
              <a:t> – there is no escaping it! It is knowing what the error is that is important, and knowing </a:t>
            </a:r>
            <a:r>
              <a:rPr lang="en" dirty="0">
                <a:solidFill>
                  <a:schemeClr val="dk1"/>
                </a:solidFill>
              </a:rPr>
              <a:t>if the error is within acceptable limits</a:t>
            </a:r>
            <a:r>
              <a:rPr lang="en" dirty="0"/>
              <a:t> for the purpose to which the data are to be put.” A. Chapman 2005</a:t>
            </a:r>
            <a:endParaRPr dirty="0"/>
          </a:p>
          <a:p>
            <a:pPr marL="0" lvl="0" indent="0" algn="l" rtl="0">
              <a:spcBef>
                <a:spcPts val="1600"/>
              </a:spcBef>
              <a:spcAft>
                <a:spcPts val="1600"/>
              </a:spcAft>
              <a:buNone/>
            </a:pPr>
            <a:r>
              <a:rPr lang="en" dirty="0"/>
              <a:t>Data cleaning is the process of </a:t>
            </a:r>
            <a:r>
              <a:rPr lang="en" dirty="0">
                <a:solidFill>
                  <a:srgbClr val="FFFFFF"/>
                </a:solidFill>
              </a:rPr>
              <a:t>correcting</a:t>
            </a:r>
            <a:r>
              <a:rPr lang="en" dirty="0"/>
              <a:t> (or removing) dirty data caused by </a:t>
            </a:r>
            <a:r>
              <a:rPr lang="en" dirty="0">
                <a:solidFill>
                  <a:srgbClr val="FFFFFF"/>
                </a:solidFill>
              </a:rPr>
              <a:t>contradictions, disparities, keying mistakes, missing bits</a:t>
            </a:r>
            <a:r>
              <a:rPr lang="en" dirty="0"/>
              <a:t>, etc. It also includes validation of the changes made, and may require normalization.</a:t>
            </a:r>
            <a:br>
              <a:rPr lang="en" dirty="0"/>
            </a:b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Cleaning maximizes fitness for use</a:t>
            </a:r>
            <a:endParaRPr/>
          </a:p>
        </p:txBody>
      </p:sp>
      <p:sp>
        <p:nvSpPr>
          <p:cNvPr id="470" name="Google Shape;470;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pSp>
        <p:nvGrpSpPr>
          <p:cNvPr id="471" name="Google Shape;471;p74"/>
          <p:cNvGrpSpPr/>
          <p:nvPr/>
        </p:nvGrpSpPr>
        <p:grpSpPr>
          <a:xfrm>
            <a:off x="0" y="1189989"/>
            <a:ext cx="2726700" cy="3482836"/>
            <a:chOff x="0" y="1189989"/>
            <a:chExt cx="2726700" cy="3482836"/>
          </a:xfrm>
        </p:grpSpPr>
        <p:sp>
          <p:nvSpPr>
            <p:cNvPr id="472" name="Google Shape;472;p74"/>
            <p:cNvSpPr/>
            <p:nvPr/>
          </p:nvSpPr>
          <p:spPr>
            <a:xfrm>
              <a:off x="0" y="1189989"/>
              <a:ext cx="27267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Private</a:t>
              </a:r>
              <a:endParaRPr>
                <a:solidFill>
                  <a:srgbClr val="FFFFFF"/>
                </a:solidFill>
                <a:latin typeface="Roboto"/>
                <a:ea typeface="Roboto"/>
                <a:cs typeface="Roboto"/>
                <a:sym typeface="Roboto"/>
              </a:endParaRPr>
            </a:p>
          </p:txBody>
        </p:sp>
        <p:sp>
          <p:nvSpPr>
            <p:cNvPr id="473" name="Google Shape;473;p74"/>
            <p:cNvSpPr txBox="1"/>
            <p:nvPr/>
          </p:nvSpPr>
          <p:spPr>
            <a:xfrm>
              <a:off x="410850"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Home-made,often cryptic</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Not very well organized</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Not documented</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(Unassessed quality)</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My treasure!</a:t>
              </a:r>
              <a:endParaRPr sz="1200">
                <a:solidFill>
                  <a:srgbClr val="FFFFFF"/>
                </a:solidFill>
                <a:latin typeface="Roboto"/>
                <a:ea typeface="Roboto"/>
                <a:cs typeface="Roboto"/>
                <a:sym typeface="Roboto"/>
              </a:endParaRPr>
            </a:p>
          </p:txBody>
        </p:sp>
      </p:grpSp>
      <p:grpSp>
        <p:nvGrpSpPr>
          <p:cNvPr id="474" name="Google Shape;474;p74"/>
          <p:cNvGrpSpPr/>
          <p:nvPr/>
        </p:nvGrpSpPr>
        <p:grpSpPr>
          <a:xfrm>
            <a:off x="2263425" y="1189775"/>
            <a:ext cx="2541300" cy="3483050"/>
            <a:chOff x="2263425" y="1189775"/>
            <a:chExt cx="2541300" cy="3483050"/>
          </a:xfrm>
        </p:grpSpPr>
        <p:sp>
          <p:nvSpPr>
            <p:cNvPr id="475" name="Google Shape;475;p74"/>
            <p:cNvSpPr/>
            <p:nvPr/>
          </p:nvSpPr>
          <p:spPr>
            <a:xfrm>
              <a:off x="2263425" y="1189775"/>
              <a:ext cx="2541300" cy="669000"/>
            </a:xfrm>
            <a:prstGeom prst="chevron">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Circulated</a:t>
              </a:r>
              <a:endParaRPr>
                <a:solidFill>
                  <a:srgbClr val="FFFFFF"/>
                </a:solidFill>
                <a:latin typeface="Roboto"/>
                <a:ea typeface="Roboto"/>
                <a:cs typeface="Roboto"/>
                <a:sym typeface="Roboto"/>
              </a:endParaRPr>
            </a:p>
          </p:txBody>
        </p:sp>
        <p:sp>
          <p:nvSpPr>
            <p:cNvPr id="476" name="Google Shape;476;p74"/>
            <p:cNvSpPr txBox="1"/>
            <p:nvPr/>
          </p:nvSpPr>
          <p:spPr>
            <a:xfrm>
              <a:off x="2512202"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Home-made</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Not very well organized</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Not documented</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(Unassessed quality)</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Emailed to contact(s)</a:t>
              </a:r>
              <a:endParaRPr sz="1200">
                <a:solidFill>
                  <a:srgbClr val="FFFFFF"/>
                </a:solidFill>
                <a:latin typeface="Roboto"/>
                <a:ea typeface="Roboto"/>
                <a:cs typeface="Roboto"/>
                <a:sym typeface="Roboto"/>
              </a:endParaRPr>
            </a:p>
          </p:txBody>
        </p:sp>
      </p:grpSp>
      <p:grpSp>
        <p:nvGrpSpPr>
          <p:cNvPr id="477" name="Google Shape;477;p74"/>
          <p:cNvGrpSpPr/>
          <p:nvPr/>
        </p:nvGrpSpPr>
        <p:grpSpPr>
          <a:xfrm>
            <a:off x="4329974" y="1189775"/>
            <a:ext cx="2541300" cy="3483050"/>
            <a:chOff x="4329974" y="1189775"/>
            <a:chExt cx="2541300" cy="3483050"/>
          </a:xfrm>
        </p:grpSpPr>
        <p:sp>
          <p:nvSpPr>
            <p:cNvPr id="478" name="Google Shape;478;p74"/>
            <p:cNvSpPr/>
            <p:nvPr/>
          </p:nvSpPr>
          <p:spPr>
            <a:xfrm>
              <a:off x="4329974" y="1189775"/>
              <a:ext cx="25413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Shared</a:t>
              </a:r>
              <a:endParaRPr>
                <a:solidFill>
                  <a:srgbClr val="FFFFFF"/>
                </a:solidFill>
                <a:latin typeface="Roboto"/>
                <a:ea typeface="Roboto"/>
                <a:cs typeface="Roboto"/>
                <a:sym typeface="Roboto"/>
              </a:endParaRPr>
            </a:p>
          </p:txBody>
        </p:sp>
        <p:sp>
          <p:nvSpPr>
            <p:cNvPr id="479" name="Google Shape;479;p74"/>
            <p:cNvSpPr txBox="1"/>
            <p:nvPr/>
          </p:nvSpPr>
          <p:spPr>
            <a:xfrm>
              <a:off x="4613553"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(Not fully documented)</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(Unassessed quality)</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With your colleagues</a:t>
              </a:r>
              <a:endParaRPr sz="1200">
                <a:solidFill>
                  <a:srgbClr val="FFFFFF"/>
                </a:solidFill>
                <a:latin typeface="Roboto"/>
                <a:ea typeface="Roboto"/>
                <a:cs typeface="Roboto"/>
                <a:sym typeface="Roboto"/>
              </a:endParaRPr>
            </a:p>
          </p:txBody>
        </p:sp>
      </p:grpSp>
      <p:grpSp>
        <p:nvGrpSpPr>
          <p:cNvPr id="480" name="Google Shape;480;p74"/>
          <p:cNvGrpSpPr/>
          <p:nvPr/>
        </p:nvGrpSpPr>
        <p:grpSpPr>
          <a:xfrm>
            <a:off x="6396739" y="1189775"/>
            <a:ext cx="2541300" cy="3483050"/>
            <a:chOff x="6396739" y="1189775"/>
            <a:chExt cx="2541300" cy="3483050"/>
          </a:xfrm>
        </p:grpSpPr>
        <p:sp>
          <p:nvSpPr>
            <p:cNvPr id="481" name="Google Shape;481;p74"/>
            <p:cNvSpPr/>
            <p:nvPr/>
          </p:nvSpPr>
          <p:spPr>
            <a:xfrm>
              <a:off x="6396739" y="1189775"/>
              <a:ext cx="2541300" cy="669000"/>
            </a:xfrm>
            <a:prstGeom prst="chevron">
              <a:avLst>
                <a:gd name="adj" fmla="val 50000"/>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Open</a:t>
              </a:r>
              <a:endParaRPr>
                <a:solidFill>
                  <a:srgbClr val="FFFFFF"/>
                </a:solidFill>
                <a:latin typeface="Roboto"/>
                <a:ea typeface="Roboto"/>
                <a:cs typeface="Roboto"/>
                <a:sym typeface="Roboto"/>
              </a:endParaRPr>
            </a:p>
          </p:txBody>
        </p:sp>
        <p:sp>
          <p:nvSpPr>
            <p:cNvPr id="482" name="Google Shape;482;p74"/>
            <p:cNvSpPr txBox="1"/>
            <p:nvPr/>
          </p:nvSpPr>
          <p:spPr>
            <a:xfrm>
              <a:off x="6714905"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(Unassessed quality)</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Open Data</a:t>
              </a:r>
              <a:endParaRPr sz="1200">
                <a:solidFill>
                  <a:srgbClr val="FFFFFF"/>
                </a:solidFill>
                <a:latin typeface="Roboto"/>
                <a:ea typeface="Roboto"/>
                <a:cs typeface="Roboto"/>
                <a:sym typeface="Roboto"/>
              </a:endParaRPr>
            </a:p>
          </p:txBody>
        </p:sp>
      </p:grpSp>
      <p:sp>
        <p:nvSpPr>
          <p:cNvPr id="483" name="Google Shape;483;p74"/>
          <p:cNvSpPr/>
          <p:nvPr/>
        </p:nvSpPr>
        <p:spPr>
          <a:xfrm>
            <a:off x="2726725" y="3314500"/>
            <a:ext cx="962400" cy="641700"/>
          </a:xfrm>
          <a:prstGeom prst="wedgeRoundRectCallout">
            <a:avLst>
              <a:gd name="adj1" fmla="val -20833"/>
              <a:gd name="adj2" fmla="val 62500"/>
              <a:gd name="adj3" fmla="val 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4"/>
          <p:cNvSpPr/>
          <p:nvPr/>
        </p:nvSpPr>
        <p:spPr>
          <a:xfrm>
            <a:off x="4847463" y="3314513"/>
            <a:ext cx="962526" cy="641684"/>
          </a:xfrm>
          <a:prstGeom prst="flowChartMagneticDisk">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4"/>
          <p:cNvSpPr/>
          <p:nvPr/>
        </p:nvSpPr>
        <p:spPr>
          <a:xfrm>
            <a:off x="6968350" y="3154100"/>
            <a:ext cx="1251288" cy="962496"/>
          </a:xfrm>
          <a:prstGeom prst="cloud">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4"/>
          <p:cNvSpPr/>
          <p:nvPr/>
        </p:nvSpPr>
        <p:spPr>
          <a:xfrm>
            <a:off x="605975" y="3154150"/>
            <a:ext cx="962400" cy="962400"/>
          </a:xfrm>
          <a:prstGeom prst="smileyFace">
            <a:avLst>
              <a:gd name="adj" fmla="val 4653"/>
            </a:avLst>
          </a:prstGeom>
          <a:solidFill>
            <a:srgbClr val="5B0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 name="Google Shape;487;p74"/>
          <p:cNvCxnSpPr/>
          <p:nvPr/>
        </p:nvCxnSpPr>
        <p:spPr>
          <a:xfrm rot="10800000" flipH="1">
            <a:off x="300850" y="316550"/>
            <a:ext cx="8512200" cy="4351500"/>
          </a:xfrm>
          <a:prstGeom prst="straightConnector1">
            <a:avLst/>
          </a:prstGeom>
          <a:noFill/>
          <a:ln w="228600" cap="flat" cmpd="sng">
            <a:solidFill>
              <a:srgbClr val="00FF00"/>
            </a:solidFill>
            <a:prstDash val="solid"/>
            <a:round/>
            <a:headEnd type="oval" w="med" len="med"/>
            <a:tailEnd type="triangl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 Management Plan</a:t>
            </a:r>
            <a:endParaRPr/>
          </a:p>
        </p:txBody>
      </p:sp>
      <p:sp>
        <p:nvSpPr>
          <p:cNvPr id="493" name="Google Shape;493;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Typical questions to address in your DMP:</a:t>
            </a:r>
            <a:endParaRPr sz="1200"/>
          </a:p>
          <a:p>
            <a:pPr marL="457200" lvl="0" indent="-317500" algn="l" rtl="0">
              <a:spcBef>
                <a:spcPts val="1600"/>
              </a:spcBef>
              <a:spcAft>
                <a:spcPts val="0"/>
              </a:spcAft>
              <a:buSzPts val="1400"/>
              <a:buChar char="●"/>
            </a:pPr>
            <a:r>
              <a:rPr lang="en" sz="1400"/>
              <a:t>What </a:t>
            </a:r>
            <a:r>
              <a:rPr lang="en" sz="1400">
                <a:solidFill>
                  <a:srgbClr val="FFFFFF"/>
                </a:solidFill>
              </a:rPr>
              <a:t>types of research data</a:t>
            </a:r>
            <a:r>
              <a:rPr lang="en" sz="1400"/>
              <a:t> are you working with?  </a:t>
            </a:r>
            <a:br>
              <a:rPr lang="en" sz="1400"/>
            </a:br>
            <a:r>
              <a:rPr lang="en" sz="1400"/>
              <a:t>e.g. microscopic images, video recordings etc.</a:t>
            </a:r>
            <a:endParaRPr sz="1400"/>
          </a:p>
          <a:p>
            <a:pPr marL="457200" lvl="0" indent="-317500" algn="l" rtl="0">
              <a:spcBef>
                <a:spcPts val="0"/>
              </a:spcBef>
              <a:spcAft>
                <a:spcPts val="0"/>
              </a:spcAft>
              <a:buSzPts val="1400"/>
              <a:buChar char="●"/>
            </a:pPr>
            <a:r>
              <a:rPr lang="en" sz="1400"/>
              <a:t>What is your </a:t>
            </a:r>
            <a:r>
              <a:rPr lang="en" sz="1400">
                <a:solidFill>
                  <a:srgbClr val="FFFFFF"/>
                </a:solidFill>
              </a:rPr>
              <a:t>strategy for organising</a:t>
            </a:r>
            <a:r>
              <a:rPr lang="en" sz="1400"/>
              <a:t> your data? </a:t>
            </a:r>
            <a:br>
              <a:rPr lang="en" sz="1400"/>
            </a:br>
            <a:r>
              <a:rPr lang="en" sz="1400"/>
              <a:t>e.g. how do  you organise your folders and name your files?</a:t>
            </a:r>
            <a:endParaRPr sz="1400"/>
          </a:p>
          <a:p>
            <a:pPr marL="457200" lvl="0" indent="-317500" algn="l" rtl="0">
              <a:spcBef>
                <a:spcPts val="0"/>
              </a:spcBef>
              <a:spcAft>
                <a:spcPts val="0"/>
              </a:spcAft>
              <a:buSzPts val="1400"/>
              <a:buChar char="●"/>
            </a:pPr>
            <a:r>
              <a:rPr lang="en" sz="1400"/>
              <a:t>What is your </a:t>
            </a:r>
            <a:r>
              <a:rPr lang="en" sz="1400">
                <a:solidFill>
                  <a:srgbClr val="FFFFFF"/>
                </a:solidFill>
              </a:rPr>
              <a:t>data backup strategy</a:t>
            </a:r>
            <a:r>
              <a:rPr lang="en" sz="1400"/>
              <a:t>? </a:t>
            </a:r>
            <a:br>
              <a:rPr lang="en" sz="1400"/>
            </a:br>
            <a:r>
              <a:rPr lang="en" sz="1400"/>
              <a:t>e.g. How frequently do you do your backups? At how many independent locations?</a:t>
            </a:r>
            <a:endParaRPr sz="1400"/>
          </a:p>
          <a:p>
            <a:pPr marL="457200" lvl="0" indent="-317500" algn="l" rtl="0">
              <a:spcBef>
                <a:spcPts val="0"/>
              </a:spcBef>
              <a:spcAft>
                <a:spcPts val="0"/>
              </a:spcAft>
              <a:buSzPts val="1400"/>
              <a:buChar char="●"/>
            </a:pPr>
            <a:r>
              <a:rPr lang="en" sz="1400"/>
              <a:t>How do you </a:t>
            </a:r>
            <a:r>
              <a:rPr lang="en" sz="1400">
                <a:solidFill>
                  <a:srgbClr val="FFFFFF"/>
                </a:solidFill>
              </a:rPr>
              <a:t>exchange files</a:t>
            </a:r>
            <a:r>
              <a:rPr lang="en" sz="1400"/>
              <a:t> (and other information) with your collaborators?</a:t>
            </a:r>
            <a:endParaRPr sz="1400"/>
          </a:p>
          <a:p>
            <a:pPr marL="457200" lvl="0" indent="-317500" algn="l" rtl="0">
              <a:spcBef>
                <a:spcPts val="0"/>
              </a:spcBef>
              <a:spcAft>
                <a:spcPts val="0"/>
              </a:spcAft>
              <a:buSzPts val="1400"/>
              <a:buChar char="●"/>
            </a:pPr>
            <a:r>
              <a:rPr lang="en" sz="1400"/>
              <a:t>What are your plans for </a:t>
            </a:r>
            <a:r>
              <a:rPr lang="en" sz="1400">
                <a:solidFill>
                  <a:srgbClr val="FFFFFF"/>
                </a:solidFill>
              </a:rPr>
              <a:t>data sharing</a:t>
            </a:r>
            <a:r>
              <a:rPr lang="en" sz="1400"/>
              <a:t>? Are your plans in-line with your funder’s requirements?</a:t>
            </a:r>
            <a:endParaRPr sz="1400"/>
          </a:p>
          <a:p>
            <a:pPr marL="457200" lvl="0" indent="-317500" algn="l" rtl="0">
              <a:spcBef>
                <a:spcPts val="0"/>
              </a:spcBef>
              <a:spcAft>
                <a:spcPts val="0"/>
              </a:spcAft>
              <a:buSzPts val="1400"/>
              <a:buChar char="●"/>
            </a:pPr>
            <a:r>
              <a:rPr lang="en" sz="1400"/>
              <a:t>Are you working with commercial/sensitive/personal/patentable data? Will you be </a:t>
            </a:r>
            <a:r>
              <a:rPr lang="en" sz="1400">
                <a:solidFill>
                  <a:srgbClr val="FFFFFF"/>
                </a:solidFill>
              </a:rPr>
              <a:t>able to share</a:t>
            </a:r>
            <a:r>
              <a:rPr lang="en" sz="1400"/>
              <a:t> these data?</a:t>
            </a:r>
            <a:endParaRPr sz="1400"/>
          </a:p>
          <a:p>
            <a:pPr marL="0" lvl="0" indent="0" algn="l" rtl="0">
              <a:spcBef>
                <a:spcPts val="1600"/>
              </a:spcBef>
              <a:spcAft>
                <a:spcPts val="0"/>
              </a:spcAft>
              <a:buNone/>
            </a:pPr>
            <a:r>
              <a:rPr lang="en" sz="1200"/>
              <a:t>See your funder requirements</a:t>
            </a:r>
            <a:endParaRPr sz="1200"/>
          </a:p>
          <a:p>
            <a:pPr marL="0" lvl="0" indent="0" algn="l" rtl="0">
              <a:spcBef>
                <a:spcPts val="1600"/>
              </a:spcBef>
              <a:spcAft>
                <a:spcPts val="1600"/>
              </a:spcAft>
              <a:buNone/>
            </a:pPr>
            <a:r>
              <a:rPr lang="en" sz="1200"/>
              <a:t>See </a:t>
            </a:r>
            <a:r>
              <a:rPr lang="en" sz="1200" u="sng">
                <a:solidFill>
                  <a:schemeClr val="hlink"/>
                </a:solidFill>
                <a:hlinkClick r:id="rId3"/>
              </a:rPr>
              <a:t>DMP online</a:t>
            </a:r>
            <a:endParaRPr sz="12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Data: data Quantity</a:t>
            </a:r>
            <a:endParaRPr/>
          </a:p>
        </p:txBody>
      </p:sp>
      <p:pic>
        <p:nvPicPr>
          <p:cNvPr id="499" name="Google Shape;499;p76">
            <a:hlinkClick r:id="rId3"/>
          </p:cNvPr>
          <p:cNvPicPr preferRelativeResize="0"/>
          <p:nvPr/>
        </p:nvPicPr>
        <p:blipFill>
          <a:blip r:embed="rId4">
            <a:alphaModFix/>
          </a:blip>
          <a:stretch>
            <a:fillRect/>
          </a:stretch>
        </p:blipFill>
        <p:spPr>
          <a:xfrm>
            <a:off x="374225" y="1484175"/>
            <a:ext cx="3897025" cy="3188124"/>
          </a:xfrm>
          <a:prstGeom prst="rect">
            <a:avLst/>
          </a:prstGeom>
          <a:noFill/>
          <a:ln>
            <a:noFill/>
          </a:ln>
        </p:spPr>
      </p:pic>
      <p:pic>
        <p:nvPicPr>
          <p:cNvPr id="500" name="Google Shape;500;p76"/>
          <p:cNvPicPr preferRelativeResize="0"/>
          <p:nvPr/>
        </p:nvPicPr>
        <p:blipFill>
          <a:blip r:embed="rId5">
            <a:alphaModFix/>
          </a:blip>
          <a:stretch>
            <a:fillRect/>
          </a:stretch>
        </p:blipFill>
        <p:spPr>
          <a:xfrm>
            <a:off x="4417601" y="3094247"/>
            <a:ext cx="4572001" cy="1578050"/>
          </a:xfrm>
          <a:prstGeom prst="rect">
            <a:avLst/>
          </a:prstGeom>
          <a:noFill/>
          <a:ln>
            <a:noFill/>
          </a:ln>
        </p:spPr>
      </p:pic>
      <p:pic>
        <p:nvPicPr>
          <p:cNvPr id="501" name="Google Shape;501;p76"/>
          <p:cNvPicPr preferRelativeResize="0"/>
          <p:nvPr/>
        </p:nvPicPr>
        <p:blipFill>
          <a:blip r:embed="rId6">
            <a:alphaModFix/>
          </a:blip>
          <a:stretch>
            <a:fillRect/>
          </a:stretch>
        </p:blipFill>
        <p:spPr>
          <a:xfrm>
            <a:off x="5619201" y="520125"/>
            <a:ext cx="3370401" cy="2421725"/>
          </a:xfrm>
          <a:prstGeom prst="rect">
            <a:avLst/>
          </a:prstGeom>
          <a:noFill/>
          <a:ln>
            <a:noFill/>
          </a:ln>
        </p:spPr>
      </p:pic>
      <p:pic>
        <p:nvPicPr>
          <p:cNvPr id="502" name="Google Shape;502;p76"/>
          <p:cNvPicPr preferRelativeResize="0"/>
          <p:nvPr/>
        </p:nvPicPr>
        <p:blipFill>
          <a:blip r:embed="rId7">
            <a:alphaModFix/>
          </a:blip>
          <a:stretch>
            <a:fillRect/>
          </a:stretch>
        </p:blipFill>
        <p:spPr>
          <a:xfrm>
            <a:off x="4423650" y="1170125"/>
            <a:ext cx="2742469" cy="177172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Data: Interoperability</a:t>
            </a:r>
            <a:endParaRPr/>
          </a:p>
        </p:txBody>
      </p:sp>
      <p:sp>
        <p:nvSpPr>
          <p:cNvPr id="508" name="Google Shape;508;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Biodiversity Data standards</a:t>
            </a:r>
            <a:endParaRPr/>
          </a:p>
          <a:p>
            <a:pPr marL="457200" lvl="0" indent="-342900" algn="l" rtl="0">
              <a:spcBef>
                <a:spcPts val="0"/>
              </a:spcBef>
              <a:spcAft>
                <a:spcPts val="0"/>
              </a:spcAft>
              <a:buSzPts val="1800"/>
              <a:buChar char="●"/>
            </a:pPr>
            <a:r>
              <a:rPr lang="en"/>
              <a:t>Licenses</a:t>
            </a:r>
            <a:endParaRPr/>
          </a:p>
        </p:txBody>
      </p:sp>
      <p:pic>
        <p:nvPicPr>
          <p:cNvPr id="509" name="Google Shape;509;p77"/>
          <p:cNvPicPr preferRelativeResize="0"/>
          <p:nvPr/>
        </p:nvPicPr>
        <p:blipFill>
          <a:blip r:embed="rId3">
            <a:alphaModFix/>
          </a:blip>
          <a:stretch>
            <a:fillRect/>
          </a:stretch>
        </p:blipFill>
        <p:spPr>
          <a:xfrm>
            <a:off x="4950500" y="1103850"/>
            <a:ext cx="3715275" cy="38059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78"/>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515" name="Google Shape;515;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Biodiversity Standards</a:t>
            </a:r>
            <a:endParaRPr/>
          </a:p>
        </p:txBody>
      </p:sp>
      <p:sp>
        <p:nvSpPr>
          <p:cNvPr id="516" name="Google Shape;516;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Everyday Standards</a:t>
            </a:r>
            <a:endParaRPr/>
          </a:p>
          <a:p>
            <a:pPr marL="457200" lvl="0" indent="-342900" algn="l" rtl="0">
              <a:spcBef>
                <a:spcPts val="0"/>
              </a:spcBef>
              <a:spcAft>
                <a:spcPts val="0"/>
              </a:spcAft>
              <a:buSzPts val="1800"/>
              <a:buChar char="●"/>
            </a:pPr>
            <a:r>
              <a:rPr lang="en"/>
              <a:t>Darwin Core terms</a:t>
            </a:r>
            <a:endParaRPr/>
          </a:p>
          <a:p>
            <a:pPr marL="457200" lvl="0" indent="-342900" algn="l" rtl="0">
              <a:spcBef>
                <a:spcPts val="0"/>
              </a:spcBef>
              <a:spcAft>
                <a:spcPts val="0"/>
              </a:spcAft>
              <a:buSzPts val="1800"/>
              <a:buChar char="●"/>
            </a:pPr>
            <a:r>
              <a:rPr lang="en"/>
              <a:t>Darwin Core star schema</a:t>
            </a:r>
            <a:endParaRPr/>
          </a:p>
          <a:p>
            <a:pPr marL="457200" lvl="0" indent="-342900" algn="l" rtl="0">
              <a:spcBef>
                <a:spcPts val="0"/>
              </a:spcBef>
              <a:spcAft>
                <a:spcPts val="0"/>
              </a:spcAft>
              <a:buSzPts val="1800"/>
              <a:buChar char="●"/>
            </a:pPr>
            <a:r>
              <a:rPr lang="en"/>
              <a:t>Type of data supported</a:t>
            </a:r>
            <a:endParaRPr/>
          </a:p>
          <a:p>
            <a:pPr marL="457200" lvl="0" indent="-342900" algn="l" rtl="0">
              <a:spcBef>
                <a:spcPts val="0"/>
              </a:spcBef>
              <a:spcAft>
                <a:spcPts val="0"/>
              </a:spcAft>
              <a:buSzPts val="1800"/>
              <a:buChar char="●"/>
            </a:pPr>
            <a:r>
              <a:rPr lang="en"/>
              <a:t>Other Biodiversity Standards</a:t>
            </a:r>
            <a:endParaRPr/>
          </a:p>
        </p:txBody>
      </p:sp>
      <p:pic>
        <p:nvPicPr>
          <p:cNvPr id="517" name="Google Shape;517;p78"/>
          <p:cNvPicPr preferRelativeResize="0"/>
          <p:nvPr/>
        </p:nvPicPr>
        <p:blipFill>
          <a:blip r:embed="rId4">
            <a:alphaModFix/>
          </a:blip>
          <a:stretch>
            <a:fillRect/>
          </a:stretch>
        </p:blipFill>
        <p:spPr>
          <a:xfrm>
            <a:off x="5082675" y="1017725"/>
            <a:ext cx="3694624" cy="19627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34"/>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167" name="Google Shape;16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Institute for Nature and Forest</a:t>
            </a:r>
            <a:endParaRPr/>
          </a:p>
        </p:txBody>
      </p:sp>
      <p:pic>
        <p:nvPicPr>
          <p:cNvPr id="168" name="Google Shape;168;p34"/>
          <p:cNvPicPr preferRelativeResize="0"/>
          <p:nvPr/>
        </p:nvPicPr>
        <p:blipFill>
          <a:blip r:embed="rId4">
            <a:alphaModFix/>
          </a:blip>
          <a:stretch>
            <a:fillRect/>
          </a:stretch>
        </p:blipFill>
        <p:spPr>
          <a:xfrm>
            <a:off x="389700" y="1100925"/>
            <a:ext cx="4834703" cy="3820975"/>
          </a:xfrm>
          <a:prstGeom prst="rect">
            <a:avLst/>
          </a:prstGeom>
          <a:noFill/>
          <a:ln>
            <a:noFill/>
          </a:ln>
        </p:spPr>
      </p:pic>
      <p:sp>
        <p:nvSpPr>
          <p:cNvPr id="169" name="Google Shape;169;p34"/>
          <p:cNvSpPr txBox="1"/>
          <p:nvPr/>
        </p:nvSpPr>
        <p:spPr>
          <a:xfrm>
            <a:off x="5496275" y="1164500"/>
            <a:ext cx="3336000" cy="3821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Policy support</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Nature management</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International reporting</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(Natura2000 Monitoring)</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SzPts val="1400"/>
              <a:buFont typeface="Lato"/>
              <a:buChar char="●"/>
            </a:pPr>
            <a:r>
              <a:rPr lang="en" u="sng">
                <a:solidFill>
                  <a:srgbClr val="ECEC6A"/>
                </a:solidFill>
                <a:latin typeface="Lato"/>
                <a:ea typeface="Lato"/>
                <a:cs typeface="Lato"/>
                <a:sym typeface="Lato"/>
                <a:hlinkClick r:id="rId5"/>
              </a:rPr>
              <a:t>Biological valuation Map</a:t>
            </a:r>
            <a:endParaRPr u="sng">
              <a:solidFill>
                <a:srgbClr val="ECEC6A"/>
              </a:solidFill>
              <a:latin typeface="Lato"/>
              <a:ea typeface="Lato"/>
              <a:cs typeface="Lato"/>
              <a:sym typeface="Lato"/>
              <a:hlinkClick r:id="rId5"/>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MERS</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(EV)INBO</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EU projects</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Flemish Projects</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Belgian Projects</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Open data institute (2015)</a:t>
            </a:r>
            <a:endParaRPr>
              <a:solidFill>
                <a:srgbClr val="FFFFFF"/>
              </a:solidFill>
              <a:latin typeface="Lato"/>
              <a:ea typeface="Lato"/>
              <a:cs typeface="Lato"/>
              <a:sym typeface="Lato"/>
            </a:endParaRPr>
          </a:p>
          <a:p>
            <a:pPr marL="457200" lvl="0" indent="-317500" algn="l" rtl="0">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Open Science</a:t>
            </a:r>
            <a:endParaRPr>
              <a:solidFill>
                <a:srgbClr val="FFFFFF"/>
              </a:solidFill>
              <a:latin typeface="Lato"/>
              <a:ea typeface="Lato"/>
              <a:cs typeface="Lato"/>
              <a:sym typeface="Lato"/>
            </a:endParaRPr>
          </a:p>
          <a:p>
            <a:pPr marL="0" lvl="0" indent="0" algn="l" rtl="0">
              <a:spcBef>
                <a:spcPts val="0"/>
              </a:spcBef>
              <a:spcAft>
                <a:spcPts val="0"/>
              </a:spcAft>
              <a:buNone/>
            </a:pPr>
            <a:endParaRPr/>
          </a:p>
        </p:txBody>
      </p:sp>
      <p:pic>
        <p:nvPicPr>
          <p:cNvPr id="170" name="Google Shape;170;p34"/>
          <p:cNvPicPr preferRelativeResize="0"/>
          <p:nvPr/>
        </p:nvPicPr>
        <p:blipFill>
          <a:blip r:embed="rId6">
            <a:alphaModFix/>
          </a:blip>
          <a:stretch>
            <a:fillRect/>
          </a:stretch>
        </p:blipFill>
        <p:spPr>
          <a:xfrm>
            <a:off x="5393700" y="1393200"/>
            <a:ext cx="3750300" cy="3750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9"/>
          <p:cNvSpPr txBox="1">
            <a:spLocks noGrp="1"/>
          </p:cNvSpPr>
          <p:nvPr>
            <p:ph type="subTitle" idx="1"/>
          </p:nvPr>
        </p:nvSpPr>
        <p:spPr>
          <a:xfrm>
            <a:off x="685800" y="2167325"/>
            <a:ext cx="7772400" cy="2123100"/>
          </a:xfrm>
          <a:prstGeom prst="rect">
            <a:avLst/>
          </a:prstGeom>
        </p:spPr>
        <p:txBody>
          <a:bodyPr spcFirstLastPara="1" wrap="square" lIns="91425" tIns="91425" rIns="91425" bIns="91425" anchor="t" anchorCtr="0">
            <a:noAutofit/>
          </a:bodyPr>
          <a:lstStyle/>
          <a:p>
            <a:pPr marL="0" lvl="0" indent="0" algn="l" rtl="0">
              <a:spcBef>
                <a:spcPts val="640"/>
              </a:spcBef>
              <a:spcAft>
                <a:spcPts val="1600"/>
              </a:spcAft>
              <a:buClr>
                <a:schemeClr val="dk1"/>
              </a:buClr>
              <a:buSzPts val="1100"/>
              <a:buFont typeface="Arial"/>
              <a:buNone/>
            </a:pPr>
            <a:r>
              <a:rPr lang="en" sz="2000" i="1">
                <a:solidFill>
                  <a:schemeClr val="accent2"/>
                </a:solidFill>
              </a:rPr>
              <a:t>“Standardisation does not mean that we all wear the same color and weave of cloth, eat standard sandwiches, or live in standard rooms with standard furnishing. Homes of infinite variety of design are built with a few types of bricks, and with lumber of standard sizes, and with water and heating pipes and fitting of standard dimensions.” W. Edwards Deming</a:t>
            </a:r>
            <a:endParaRPr sz="2000">
              <a:solidFill>
                <a:schemeClr val="accent2"/>
              </a:solidFill>
            </a:endParaRPr>
          </a:p>
        </p:txBody>
      </p:sp>
      <p:sp>
        <p:nvSpPr>
          <p:cNvPr id="524" name="Google Shape;524;p79"/>
          <p:cNvSpPr txBox="1">
            <a:spLocks noGrp="1"/>
          </p:cNvSpPr>
          <p:nvPr>
            <p:ph type="ctrTitle"/>
          </p:nvPr>
        </p:nvSpPr>
        <p:spPr>
          <a:xfrm>
            <a:off x="685800" y="1181224"/>
            <a:ext cx="7772400" cy="8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0" i="1">
                <a:solidFill>
                  <a:srgbClr val="00FFFF"/>
                </a:solidFill>
              </a:rPr>
              <a:t>“Let’s Agree to Disagree.”</a:t>
            </a:r>
            <a:endParaRPr sz="3600" b="0" i="1">
              <a:solidFill>
                <a:srgbClr val="00FFFF"/>
              </a:solidFill>
            </a:endParaRPr>
          </a:p>
        </p:txBody>
      </p:sp>
      <p:sp>
        <p:nvSpPr>
          <p:cNvPr id="525" name="Google Shape;525;p7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0"/>
          <p:cNvSpPr txBox="1">
            <a:spLocks noGrp="1"/>
          </p:cNvSpPr>
          <p:nvPr>
            <p:ph type="title"/>
          </p:nvPr>
        </p:nvSpPr>
        <p:spPr>
          <a:xfrm>
            <a:off x="457200" y="205978"/>
            <a:ext cx="8229600" cy="5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Everyday Standards</a:t>
            </a:r>
            <a:endParaRPr>
              <a:solidFill>
                <a:srgbClr val="FFFFFF"/>
              </a:solidFill>
              <a:latin typeface="Oswald"/>
              <a:ea typeface="Oswald"/>
              <a:cs typeface="Oswald"/>
              <a:sym typeface="Oswald"/>
            </a:endParaRPr>
          </a:p>
        </p:txBody>
      </p:sp>
      <p:sp>
        <p:nvSpPr>
          <p:cNvPr id="532" name="Google Shape;532;p80"/>
          <p:cNvSpPr txBox="1"/>
          <p:nvPr/>
        </p:nvSpPr>
        <p:spPr>
          <a:xfrm>
            <a:off x="778800" y="1979224"/>
            <a:ext cx="7586400" cy="2652900"/>
          </a:xfrm>
          <a:prstGeom prst="rect">
            <a:avLst/>
          </a:prstGeom>
          <a:noFill/>
          <a:ln>
            <a:noFill/>
          </a:ln>
        </p:spPr>
        <p:txBody>
          <a:bodyPr spcFirstLastPara="1" wrap="square" lIns="91425" tIns="91425" rIns="91425" bIns="91425" anchor="t" anchorCtr="0">
            <a:noAutofit/>
          </a:bodyPr>
          <a:lstStyle/>
          <a:p>
            <a:pPr marL="0" lvl="0" indent="0" algn="l" rtl="0">
              <a:spcBef>
                <a:spcPts val="640"/>
              </a:spcBef>
              <a:spcAft>
                <a:spcPts val="0"/>
              </a:spcAft>
              <a:buNone/>
            </a:pPr>
            <a:r>
              <a:rPr lang="en" sz="1800">
                <a:solidFill>
                  <a:schemeClr val="accent2"/>
                </a:solidFill>
                <a:latin typeface="Arial Narrow"/>
                <a:ea typeface="Arial Narrow"/>
                <a:cs typeface="Arial Narrow"/>
                <a:sym typeface="Arial Narrow"/>
              </a:rPr>
              <a:t>Some examples of standards that you use often:</a:t>
            </a:r>
            <a:endParaRPr sz="1800">
              <a:solidFill>
                <a:schemeClr val="accent2"/>
              </a:solidFill>
              <a:latin typeface="Arial Narrow"/>
              <a:ea typeface="Arial Narrow"/>
              <a:cs typeface="Arial Narrow"/>
              <a:sym typeface="Arial Narrow"/>
            </a:endParaRPr>
          </a:p>
          <a:p>
            <a:pPr marL="457200" lvl="0" indent="-342900" algn="l" rtl="0">
              <a:spcBef>
                <a:spcPts val="640"/>
              </a:spcBef>
              <a:spcAft>
                <a:spcPts val="0"/>
              </a:spcAft>
              <a:buClr>
                <a:schemeClr val="accent2"/>
              </a:buClr>
              <a:buSzPts val="1800"/>
              <a:buFont typeface="Arial Narrow"/>
              <a:buChar char="●"/>
            </a:pPr>
            <a:r>
              <a:rPr lang="en" sz="1800">
                <a:solidFill>
                  <a:schemeClr val="accent2"/>
                </a:solidFill>
                <a:latin typeface="Arial Narrow"/>
                <a:ea typeface="Arial Narrow"/>
                <a:cs typeface="Arial Narrow"/>
                <a:sym typeface="Arial Narrow"/>
              </a:rPr>
              <a:t>Units of Measurement (Metric, Imperial)</a:t>
            </a:r>
            <a:endParaRPr sz="1800">
              <a:solidFill>
                <a:schemeClr val="accent2"/>
              </a:solidFill>
              <a:latin typeface="Arial Narrow"/>
              <a:ea typeface="Arial Narrow"/>
              <a:cs typeface="Arial Narrow"/>
              <a:sym typeface="Arial Narrow"/>
            </a:endParaRPr>
          </a:p>
          <a:p>
            <a:pPr marL="457200" lvl="0" indent="-342900" algn="l" rtl="0">
              <a:spcBef>
                <a:spcPts val="0"/>
              </a:spcBef>
              <a:spcAft>
                <a:spcPts val="0"/>
              </a:spcAft>
              <a:buClr>
                <a:schemeClr val="accent2"/>
              </a:buClr>
              <a:buSzPts val="1800"/>
              <a:buFont typeface="Arial Narrow"/>
              <a:buChar char="●"/>
            </a:pPr>
            <a:r>
              <a:rPr lang="en" sz="1800">
                <a:solidFill>
                  <a:schemeClr val="accent2"/>
                </a:solidFill>
                <a:latin typeface="Arial Narrow"/>
                <a:ea typeface="Arial Narrow"/>
                <a:cs typeface="Arial Narrow"/>
                <a:sym typeface="Arial Narrow"/>
              </a:rPr>
              <a:t>Numeral Systems (Hindu-Arabic; Roman Numerals)</a:t>
            </a:r>
            <a:endParaRPr sz="1800">
              <a:solidFill>
                <a:schemeClr val="accent2"/>
              </a:solidFill>
              <a:latin typeface="Arial Narrow"/>
              <a:ea typeface="Arial Narrow"/>
              <a:cs typeface="Arial Narrow"/>
              <a:sym typeface="Arial Narrow"/>
            </a:endParaRPr>
          </a:p>
          <a:p>
            <a:pPr marL="457200" lvl="0" indent="-342900" algn="l" rtl="0">
              <a:spcBef>
                <a:spcPts val="0"/>
              </a:spcBef>
              <a:spcAft>
                <a:spcPts val="0"/>
              </a:spcAft>
              <a:buClr>
                <a:schemeClr val="accent2"/>
              </a:buClr>
              <a:buSzPts val="1800"/>
              <a:buFont typeface="Arial Narrow"/>
              <a:buChar char="●"/>
            </a:pPr>
            <a:r>
              <a:rPr lang="en" sz="1800">
                <a:solidFill>
                  <a:schemeClr val="accent2"/>
                </a:solidFill>
                <a:latin typeface="Arial Narrow"/>
                <a:ea typeface="Arial Narrow"/>
                <a:cs typeface="Arial Narrow"/>
                <a:sym typeface="Arial Narrow"/>
              </a:rPr>
              <a:t>Alphabets</a:t>
            </a:r>
            <a:endParaRPr sz="1800">
              <a:solidFill>
                <a:schemeClr val="accent2"/>
              </a:solidFill>
              <a:latin typeface="Arial Narrow"/>
              <a:ea typeface="Arial Narrow"/>
              <a:cs typeface="Arial Narrow"/>
              <a:sym typeface="Arial Narrow"/>
            </a:endParaRPr>
          </a:p>
          <a:p>
            <a:pPr marL="457200" lvl="0" indent="-342900" algn="l" rtl="0">
              <a:spcBef>
                <a:spcPts val="0"/>
              </a:spcBef>
              <a:spcAft>
                <a:spcPts val="0"/>
              </a:spcAft>
              <a:buClr>
                <a:schemeClr val="accent2"/>
              </a:buClr>
              <a:buSzPts val="1800"/>
              <a:buFont typeface="Arial Narrow"/>
              <a:buChar char="●"/>
            </a:pPr>
            <a:r>
              <a:rPr lang="en" sz="1800">
                <a:solidFill>
                  <a:schemeClr val="accent2"/>
                </a:solidFill>
                <a:latin typeface="Arial Narrow"/>
                <a:ea typeface="Arial Narrow"/>
                <a:cs typeface="Arial Narrow"/>
                <a:sym typeface="Arial Narrow"/>
              </a:rPr>
              <a:t>Languages</a:t>
            </a:r>
            <a:endParaRPr sz="1800">
              <a:solidFill>
                <a:schemeClr val="accent2"/>
              </a:solidFill>
              <a:latin typeface="Arial Narrow"/>
              <a:ea typeface="Arial Narrow"/>
              <a:cs typeface="Arial Narrow"/>
              <a:sym typeface="Arial Narrow"/>
            </a:endParaRPr>
          </a:p>
          <a:p>
            <a:pPr marL="457200" lvl="0" indent="-342900" algn="l" rtl="0">
              <a:spcBef>
                <a:spcPts val="0"/>
              </a:spcBef>
              <a:spcAft>
                <a:spcPts val="0"/>
              </a:spcAft>
              <a:buClr>
                <a:schemeClr val="accent2"/>
              </a:buClr>
              <a:buSzPts val="1800"/>
              <a:buFont typeface="Arial Narrow"/>
              <a:buChar char="●"/>
            </a:pPr>
            <a:r>
              <a:rPr lang="en" sz="1800">
                <a:solidFill>
                  <a:schemeClr val="accent2"/>
                </a:solidFill>
                <a:latin typeface="Arial Narrow"/>
                <a:ea typeface="Arial Narrow"/>
                <a:cs typeface="Arial Narrow"/>
                <a:sym typeface="Arial Narrow"/>
              </a:rPr>
              <a:t>Emojis</a:t>
            </a:r>
            <a:endParaRPr sz="1800">
              <a:solidFill>
                <a:schemeClr val="accent2"/>
              </a:solidFill>
              <a:latin typeface="Arial Narrow"/>
              <a:ea typeface="Arial Narrow"/>
              <a:cs typeface="Arial Narrow"/>
              <a:sym typeface="Arial Narrow"/>
            </a:endParaRPr>
          </a:p>
          <a:p>
            <a:pPr marL="457200" lvl="0" indent="-342900" algn="l" rtl="0">
              <a:spcBef>
                <a:spcPts val="0"/>
              </a:spcBef>
              <a:spcAft>
                <a:spcPts val="0"/>
              </a:spcAft>
              <a:buClr>
                <a:schemeClr val="accent2"/>
              </a:buClr>
              <a:buSzPts val="1800"/>
              <a:buFont typeface="Arial Narrow"/>
              <a:buChar char="●"/>
            </a:pPr>
            <a:r>
              <a:rPr lang="en" sz="1800">
                <a:solidFill>
                  <a:schemeClr val="accent2"/>
                </a:solidFill>
                <a:latin typeface="Arial Narrow"/>
                <a:ea typeface="Arial Narrow"/>
                <a:cs typeface="Arial Narrow"/>
                <a:sym typeface="Arial Narrow"/>
              </a:rPr>
              <a:t>Postal Addressing</a:t>
            </a:r>
            <a:endParaRPr sz="1800">
              <a:solidFill>
                <a:schemeClr val="accent2"/>
              </a:solidFill>
              <a:latin typeface="Arial Narrow"/>
              <a:ea typeface="Arial Narrow"/>
              <a:cs typeface="Arial Narrow"/>
              <a:sym typeface="Arial Narrow"/>
            </a:endParaRPr>
          </a:p>
          <a:p>
            <a:pPr marL="457200" lvl="0" indent="-342900" algn="l" rtl="0">
              <a:spcBef>
                <a:spcPts val="0"/>
              </a:spcBef>
              <a:spcAft>
                <a:spcPts val="0"/>
              </a:spcAft>
              <a:buClr>
                <a:schemeClr val="accent2"/>
              </a:buClr>
              <a:buSzPts val="1800"/>
              <a:buFont typeface="Arial Narrow"/>
              <a:buChar char="●"/>
            </a:pPr>
            <a:r>
              <a:rPr lang="en" sz="1800">
                <a:solidFill>
                  <a:schemeClr val="accent2"/>
                </a:solidFill>
                <a:latin typeface="Arial Narrow"/>
                <a:ea typeface="Arial Narrow"/>
                <a:cs typeface="Arial Narrow"/>
                <a:sym typeface="Arial Narrow"/>
              </a:rPr>
              <a:t>Morse Code</a:t>
            </a:r>
            <a:endParaRPr sz="1800">
              <a:solidFill>
                <a:schemeClr val="accent2"/>
              </a:solidFill>
              <a:latin typeface="Proxima Nova"/>
              <a:ea typeface="Proxima Nova"/>
              <a:cs typeface="Proxima Nova"/>
              <a:sym typeface="Proxima Nova"/>
            </a:endParaRPr>
          </a:p>
        </p:txBody>
      </p:sp>
      <p:sp>
        <p:nvSpPr>
          <p:cNvPr id="533" name="Google Shape;533;p80"/>
          <p:cNvSpPr txBox="1"/>
          <p:nvPr/>
        </p:nvSpPr>
        <p:spPr>
          <a:xfrm>
            <a:off x="727200" y="958500"/>
            <a:ext cx="79596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FF"/>
                </a:solidFill>
              </a:rPr>
              <a:t>“The main purpose for standards is to create a framework to ease sharing. </a:t>
            </a:r>
            <a:br>
              <a:rPr lang="en" sz="1800">
                <a:solidFill>
                  <a:srgbClr val="00FFFF"/>
                </a:solidFill>
              </a:rPr>
            </a:br>
            <a:r>
              <a:rPr lang="en" sz="1800">
                <a:solidFill>
                  <a:srgbClr val="00FFFF"/>
                </a:solidFill>
              </a:rPr>
              <a:t>They should provide clarity and help communication.”</a:t>
            </a:r>
            <a:endParaRPr sz="1800">
              <a:solidFill>
                <a:srgbClr val="00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81"/>
          <p:cNvPicPr preferRelativeResize="0"/>
          <p:nvPr/>
        </p:nvPicPr>
        <p:blipFill rotWithShape="1">
          <a:blip r:embed="rId3">
            <a:alphaModFix/>
          </a:blip>
          <a:srcRect l="42549" t="8234" r="35726" b="13118"/>
          <a:stretch/>
        </p:blipFill>
        <p:spPr>
          <a:xfrm>
            <a:off x="609600" y="1032000"/>
            <a:ext cx="2326876" cy="3554073"/>
          </a:xfrm>
          <a:prstGeom prst="rect">
            <a:avLst/>
          </a:prstGeom>
          <a:noFill/>
          <a:ln>
            <a:noFill/>
          </a:ln>
        </p:spPr>
      </p:pic>
      <p:sp>
        <p:nvSpPr>
          <p:cNvPr id="540" name="Google Shape;540;p81"/>
          <p:cNvSpPr txBox="1">
            <a:spLocks noGrp="1"/>
          </p:cNvSpPr>
          <p:nvPr>
            <p:ph type="title"/>
          </p:nvPr>
        </p:nvSpPr>
        <p:spPr>
          <a:xfrm>
            <a:off x="533400" y="205978"/>
            <a:ext cx="8229600" cy="5955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300"/>
              </a:spcAft>
              <a:buNone/>
            </a:pPr>
            <a:r>
              <a:rPr lang="en" b="0">
                <a:solidFill>
                  <a:srgbClr val="FFFFFF"/>
                </a:solidFill>
                <a:latin typeface="Oswald"/>
                <a:ea typeface="Oswald"/>
                <a:cs typeface="Oswald"/>
                <a:sym typeface="Oswald"/>
              </a:rPr>
              <a:t>Everyday Standards eg Lat. &amp; Long.</a:t>
            </a:r>
            <a:endParaRPr b="0">
              <a:solidFill>
                <a:srgbClr val="FFFFFF"/>
              </a:solidFill>
              <a:latin typeface="Oswald"/>
              <a:ea typeface="Oswald"/>
              <a:cs typeface="Oswald"/>
              <a:sym typeface="Oswald"/>
            </a:endParaRPr>
          </a:p>
        </p:txBody>
      </p:sp>
      <p:sp>
        <p:nvSpPr>
          <p:cNvPr id="541" name="Google Shape;541;p81"/>
          <p:cNvSpPr txBox="1"/>
          <p:nvPr/>
        </p:nvSpPr>
        <p:spPr>
          <a:xfrm>
            <a:off x="2562125" y="1716300"/>
            <a:ext cx="6582000" cy="3022200"/>
          </a:xfrm>
          <a:prstGeom prst="rect">
            <a:avLst/>
          </a:prstGeom>
          <a:noFill/>
          <a:ln>
            <a:noFill/>
          </a:ln>
        </p:spPr>
        <p:txBody>
          <a:bodyPr spcFirstLastPara="1" wrap="square" lIns="91425" tIns="45700" rIns="91425" bIns="45700" anchor="t" anchorCtr="0">
            <a:noAutofit/>
          </a:bodyPr>
          <a:lstStyle/>
          <a:p>
            <a:pPr marL="914400" marR="0" lvl="1" indent="-457200" algn="l" rtl="0">
              <a:spcBef>
                <a:spcPts val="0"/>
              </a:spcBef>
              <a:spcAft>
                <a:spcPts val="0"/>
              </a:spcAft>
              <a:buClr>
                <a:schemeClr val="accent2"/>
              </a:buClr>
              <a:buSzPts val="1920"/>
              <a:buFont typeface="Arial"/>
              <a:buChar char="•"/>
            </a:pPr>
            <a:r>
              <a:rPr lang="en" sz="2400" b="0" i="0" u="none" strike="noStrike" cap="none">
                <a:solidFill>
                  <a:schemeClr val="accent2"/>
                </a:solidFill>
                <a:latin typeface="Arial"/>
                <a:ea typeface="Arial"/>
                <a:cs typeface="Arial"/>
                <a:sym typeface="Arial"/>
              </a:rPr>
              <a:t>measurement - geographic coordinates </a:t>
            </a:r>
            <a:endParaRPr>
              <a:solidFill>
                <a:schemeClr val="accent2"/>
              </a:solidFill>
            </a:endParaRPr>
          </a:p>
          <a:p>
            <a:pPr marL="914400" marR="0" lvl="1" indent="-457200" algn="l" rtl="0">
              <a:spcBef>
                <a:spcPts val="0"/>
              </a:spcBef>
              <a:spcAft>
                <a:spcPts val="0"/>
              </a:spcAft>
              <a:buClr>
                <a:schemeClr val="accent2"/>
              </a:buClr>
              <a:buSzPts val="1920"/>
              <a:buFont typeface="Arial"/>
              <a:buChar char="•"/>
            </a:pPr>
            <a:r>
              <a:rPr lang="en" sz="2400" b="0" i="0" u="none" strike="noStrike" cap="none">
                <a:solidFill>
                  <a:schemeClr val="accent2"/>
                </a:solidFill>
                <a:latin typeface="Arial"/>
                <a:ea typeface="Arial"/>
                <a:cs typeface="Arial"/>
                <a:sym typeface="Arial"/>
              </a:rPr>
              <a:t>format - degrees, minutes, seconds</a:t>
            </a:r>
            <a:endParaRPr sz="2400" b="0" i="0" u="none" strike="noStrike" cap="none">
              <a:solidFill>
                <a:schemeClr val="accent2"/>
              </a:solidFill>
              <a:latin typeface="Arial"/>
              <a:ea typeface="Arial"/>
              <a:cs typeface="Arial"/>
              <a:sym typeface="Arial"/>
            </a:endParaRPr>
          </a:p>
          <a:p>
            <a:pPr marL="914400" marR="0" lvl="1" indent="-457200" algn="l" rtl="0">
              <a:spcBef>
                <a:spcPts val="0"/>
              </a:spcBef>
              <a:spcAft>
                <a:spcPts val="0"/>
              </a:spcAft>
              <a:buClr>
                <a:schemeClr val="accent2"/>
              </a:buClr>
              <a:buSzPts val="1920"/>
              <a:buFont typeface="Arial"/>
              <a:buChar char="•"/>
            </a:pPr>
            <a:r>
              <a:rPr lang="en" sz="2400" b="0" i="0" u="none" strike="noStrike" cap="none">
                <a:solidFill>
                  <a:schemeClr val="accent2"/>
                </a:solidFill>
                <a:latin typeface="Arial"/>
                <a:ea typeface="Arial"/>
                <a:cs typeface="Arial"/>
                <a:sym typeface="Arial"/>
              </a:rPr>
              <a:t>numeric system - sexagesimal</a:t>
            </a:r>
            <a:endParaRPr sz="2400" b="0" i="0" u="none" strike="noStrike" cap="none">
              <a:solidFill>
                <a:schemeClr val="accent2"/>
              </a:solidFill>
              <a:latin typeface="Arial"/>
              <a:ea typeface="Arial"/>
              <a:cs typeface="Arial"/>
              <a:sym typeface="Arial"/>
            </a:endParaRPr>
          </a:p>
          <a:p>
            <a:pPr marL="914400" marR="0" lvl="1" indent="-457200" algn="l" rtl="0">
              <a:spcBef>
                <a:spcPts val="0"/>
              </a:spcBef>
              <a:spcAft>
                <a:spcPts val="0"/>
              </a:spcAft>
              <a:buClr>
                <a:schemeClr val="accent2"/>
              </a:buClr>
              <a:buSzPts val="1920"/>
              <a:buFont typeface="Arial"/>
              <a:buChar char="•"/>
            </a:pPr>
            <a:r>
              <a:rPr lang="en" sz="2400" b="0" i="0" u="none" strike="noStrike" cap="none">
                <a:solidFill>
                  <a:schemeClr val="accent2"/>
                </a:solidFill>
                <a:latin typeface="Arial"/>
                <a:ea typeface="Arial"/>
                <a:cs typeface="Arial"/>
                <a:sym typeface="Arial"/>
              </a:rPr>
              <a:t>numbers - Indo-Arabic</a:t>
            </a:r>
            <a:endParaRPr sz="2400" b="0" i="0" u="none" strike="noStrike" cap="none">
              <a:solidFill>
                <a:schemeClr val="accent2"/>
              </a:solidFill>
              <a:latin typeface="Arial"/>
              <a:ea typeface="Arial"/>
              <a:cs typeface="Arial"/>
              <a:sym typeface="Arial"/>
            </a:endParaRPr>
          </a:p>
          <a:p>
            <a:pPr marL="914400" marR="0" lvl="1" indent="-457200" algn="l" rtl="0">
              <a:spcBef>
                <a:spcPts val="0"/>
              </a:spcBef>
              <a:spcAft>
                <a:spcPts val="0"/>
              </a:spcAft>
              <a:buClr>
                <a:schemeClr val="accent2"/>
              </a:buClr>
              <a:buSzPts val="1920"/>
              <a:buFont typeface="Arial"/>
              <a:buChar char="•"/>
            </a:pPr>
            <a:r>
              <a:rPr lang="en" sz="2400" b="0" i="0" u="none" strike="noStrike" cap="none">
                <a:solidFill>
                  <a:schemeClr val="accent2"/>
                </a:solidFill>
                <a:latin typeface="Arial"/>
                <a:ea typeface="Arial"/>
                <a:cs typeface="Arial"/>
                <a:sym typeface="Arial"/>
              </a:rPr>
              <a:t>language - English</a:t>
            </a:r>
            <a:endParaRPr sz="2400" b="0" i="0" u="none" strike="noStrike" cap="none">
              <a:solidFill>
                <a:schemeClr val="accent2"/>
              </a:solidFill>
              <a:latin typeface="Arial"/>
              <a:ea typeface="Arial"/>
              <a:cs typeface="Arial"/>
              <a:sym typeface="Arial"/>
            </a:endParaRPr>
          </a:p>
          <a:p>
            <a:pPr marL="914400" marR="0" lvl="1" indent="-457200" algn="l" rtl="0">
              <a:spcBef>
                <a:spcPts val="0"/>
              </a:spcBef>
              <a:spcAft>
                <a:spcPts val="0"/>
              </a:spcAft>
              <a:buClr>
                <a:schemeClr val="accent2"/>
              </a:buClr>
              <a:buSzPts val="1920"/>
              <a:buFont typeface="Arial"/>
              <a:buChar char="•"/>
            </a:pPr>
            <a:r>
              <a:rPr lang="en" sz="2400" b="0" i="0" u="none" strike="noStrike" cap="none">
                <a:solidFill>
                  <a:schemeClr val="accent2"/>
                </a:solidFill>
                <a:latin typeface="Arial"/>
                <a:ea typeface="Arial"/>
                <a:cs typeface="Arial"/>
                <a:sym typeface="Arial"/>
              </a:rPr>
              <a:t>alphabet - Latin</a:t>
            </a:r>
            <a:endParaRPr sz="2400" b="0" i="0" u="none" strike="noStrike" cap="none">
              <a:solidFill>
                <a:schemeClr val="accent2"/>
              </a:solidFill>
              <a:latin typeface="Arial"/>
              <a:ea typeface="Arial"/>
              <a:cs typeface="Arial"/>
              <a:sym typeface="Arial"/>
            </a:endParaRPr>
          </a:p>
          <a:p>
            <a:pPr marL="914400" marR="0" lvl="1" indent="-457200" algn="l" rtl="0">
              <a:spcBef>
                <a:spcPts val="0"/>
              </a:spcBef>
              <a:spcAft>
                <a:spcPts val="0"/>
              </a:spcAft>
              <a:buClr>
                <a:schemeClr val="accent2"/>
              </a:buClr>
              <a:buSzPts val="1920"/>
              <a:buFont typeface="Arial"/>
              <a:buChar char="•"/>
            </a:pPr>
            <a:r>
              <a:rPr lang="en" sz="2400" b="0" i="0" u="none" strike="noStrike" cap="none">
                <a:solidFill>
                  <a:schemeClr val="accent2"/>
                </a:solidFill>
                <a:latin typeface="Arial"/>
                <a:ea typeface="Arial"/>
                <a:cs typeface="Arial"/>
                <a:sym typeface="Arial"/>
              </a:rPr>
              <a:t>symbols - </a:t>
            </a:r>
            <a:r>
              <a:rPr lang="en" sz="2400">
                <a:solidFill>
                  <a:schemeClr val="accent2"/>
                </a:solidFill>
              </a:rPr>
              <a:t>typography</a:t>
            </a:r>
            <a:endParaRPr sz="2400" b="0" i="0" u="none" strike="noStrike" cap="none">
              <a:solidFill>
                <a:schemeClr val="accent2"/>
              </a:solidFill>
              <a:latin typeface="Arial"/>
              <a:ea typeface="Arial"/>
              <a:cs typeface="Arial"/>
              <a:sym typeface="Arial"/>
            </a:endParaRPr>
          </a:p>
          <a:p>
            <a:pPr marL="914400" marR="0" lvl="1" indent="-457200" algn="l" rtl="0">
              <a:spcBef>
                <a:spcPts val="0"/>
              </a:spcBef>
              <a:spcAft>
                <a:spcPts val="0"/>
              </a:spcAft>
              <a:buClr>
                <a:schemeClr val="accent2"/>
              </a:buClr>
              <a:buSzPts val="1920"/>
              <a:buFont typeface="Arial"/>
              <a:buChar char="•"/>
            </a:pPr>
            <a:r>
              <a:rPr lang="en" sz="2400" b="0" i="0" u="none" strike="noStrike" cap="none">
                <a:solidFill>
                  <a:schemeClr val="accent2"/>
                </a:solidFill>
                <a:latin typeface="Arial"/>
                <a:ea typeface="Arial"/>
                <a:cs typeface="Arial"/>
                <a:sym typeface="Arial"/>
              </a:rPr>
              <a:t>font - </a:t>
            </a:r>
            <a:r>
              <a:rPr lang="en" sz="2400">
                <a:solidFill>
                  <a:schemeClr val="accent2"/>
                </a:solidFill>
              </a:rPr>
              <a:t>Arial</a:t>
            </a:r>
            <a:endParaRPr>
              <a:solidFill>
                <a:schemeClr val="accent2"/>
              </a:solidFill>
            </a:endParaRPr>
          </a:p>
        </p:txBody>
      </p:sp>
      <p:sp>
        <p:nvSpPr>
          <p:cNvPr id="542" name="Google Shape;542;p81"/>
          <p:cNvSpPr txBox="1"/>
          <p:nvPr/>
        </p:nvSpPr>
        <p:spPr>
          <a:xfrm>
            <a:off x="3413650" y="944406"/>
            <a:ext cx="5409300" cy="392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800">
                <a:solidFill>
                  <a:schemeClr val="accent5"/>
                </a:solidFill>
                <a:latin typeface="Arial"/>
                <a:ea typeface="Arial"/>
                <a:cs typeface="Arial"/>
                <a:sym typeface="Arial"/>
              </a:rPr>
              <a:t>1</a:t>
            </a:r>
            <a:r>
              <a:rPr lang="en" sz="2800">
                <a:solidFill>
                  <a:schemeClr val="accent5"/>
                </a:solidFill>
              </a:rPr>
              <a:t>3</a:t>
            </a:r>
            <a:r>
              <a:rPr lang="en" sz="2800">
                <a:solidFill>
                  <a:schemeClr val="accent5"/>
                </a:solidFill>
                <a:latin typeface="Arial"/>
                <a:ea typeface="Arial"/>
                <a:cs typeface="Arial"/>
                <a:sym typeface="Arial"/>
              </a:rPr>
              <a:t>° </a:t>
            </a:r>
            <a:r>
              <a:rPr lang="en" sz="2800">
                <a:solidFill>
                  <a:schemeClr val="accent5"/>
                </a:solidFill>
              </a:rPr>
              <a:t>51</a:t>
            </a:r>
            <a:r>
              <a:rPr lang="en" sz="2800">
                <a:solidFill>
                  <a:schemeClr val="accent5"/>
                </a:solidFill>
                <a:latin typeface="Arial"/>
                <a:ea typeface="Arial"/>
                <a:cs typeface="Arial"/>
                <a:sym typeface="Arial"/>
              </a:rPr>
              <a:t>' </a:t>
            </a:r>
            <a:r>
              <a:rPr lang="en" sz="2800">
                <a:solidFill>
                  <a:schemeClr val="accent5"/>
                </a:solidFill>
              </a:rPr>
              <a:t>3</a:t>
            </a:r>
            <a:r>
              <a:rPr lang="en" sz="2800">
                <a:solidFill>
                  <a:schemeClr val="accent5"/>
                </a:solidFill>
                <a:latin typeface="Arial"/>
                <a:ea typeface="Arial"/>
                <a:cs typeface="Arial"/>
                <a:sym typeface="Arial"/>
              </a:rPr>
              <a:t>” </a:t>
            </a:r>
            <a:r>
              <a:rPr lang="en" sz="2800">
                <a:solidFill>
                  <a:schemeClr val="accent5"/>
                </a:solidFill>
              </a:rPr>
              <a:t>S</a:t>
            </a:r>
            <a:r>
              <a:rPr lang="en" sz="2800">
                <a:solidFill>
                  <a:schemeClr val="accent5"/>
                </a:solidFill>
                <a:latin typeface="Arial"/>
                <a:ea typeface="Arial"/>
                <a:cs typeface="Arial"/>
                <a:sym typeface="Arial"/>
              </a:rPr>
              <a:t>   </a:t>
            </a:r>
            <a:r>
              <a:rPr lang="en" sz="2800">
                <a:solidFill>
                  <a:schemeClr val="accent5"/>
                </a:solidFill>
              </a:rPr>
              <a:t>171</a:t>
            </a:r>
            <a:r>
              <a:rPr lang="en" sz="2800">
                <a:solidFill>
                  <a:schemeClr val="accent5"/>
                </a:solidFill>
                <a:latin typeface="Arial"/>
                <a:ea typeface="Arial"/>
                <a:cs typeface="Arial"/>
                <a:sym typeface="Arial"/>
              </a:rPr>
              <a:t>° </a:t>
            </a:r>
            <a:r>
              <a:rPr lang="en" sz="2800">
                <a:solidFill>
                  <a:schemeClr val="accent5"/>
                </a:solidFill>
              </a:rPr>
              <a:t>45</a:t>
            </a:r>
            <a:r>
              <a:rPr lang="en" sz="2800">
                <a:solidFill>
                  <a:schemeClr val="accent5"/>
                </a:solidFill>
                <a:latin typeface="Arial"/>
                <a:ea typeface="Arial"/>
                <a:cs typeface="Arial"/>
                <a:sym typeface="Arial"/>
              </a:rPr>
              <a:t>' </a:t>
            </a:r>
            <a:r>
              <a:rPr lang="en" sz="2800">
                <a:solidFill>
                  <a:schemeClr val="accent5"/>
                </a:solidFill>
              </a:rPr>
              <a:t>5</a:t>
            </a:r>
            <a:r>
              <a:rPr lang="en" sz="2800">
                <a:solidFill>
                  <a:schemeClr val="accent5"/>
                </a:solidFill>
                <a:latin typeface="Arial"/>
                <a:ea typeface="Arial"/>
                <a:cs typeface="Arial"/>
                <a:sym typeface="Arial"/>
              </a:rPr>
              <a:t>” </a:t>
            </a:r>
            <a:r>
              <a:rPr lang="en" sz="2800">
                <a:solidFill>
                  <a:schemeClr val="accent5"/>
                </a:solidFill>
              </a:rPr>
              <a:t>W</a:t>
            </a:r>
            <a:endParaRPr>
              <a:solidFill>
                <a:schemeClr val="accent5"/>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Darwin Core, a biodiversity data standard</a:t>
            </a:r>
            <a:endParaRPr/>
          </a:p>
        </p:txBody>
      </p:sp>
      <p:sp>
        <p:nvSpPr>
          <p:cNvPr id="548" name="Google Shape;548;p82"/>
          <p:cNvSpPr txBox="1">
            <a:spLocks noGrp="1"/>
          </p:cNvSpPr>
          <p:nvPr>
            <p:ph type="body" idx="1"/>
          </p:nvPr>
        </p:nvSpPr>
        <p:spPr>
          <a:xfrm>
            <a:off x="311700" y="1017725"/>
            <a:ext cx="8832300" cy="84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Until recently</a:t>
            </a:r>
            <a:br>
              <a:rPr lang="en" sz="2200"/>
            </a:br>
            <a:r>
              <a:rPr lang="en" sz="2200"/>
              <a:t>Data collected and described in 1000 different ways in 1000 collections</a:t>
            </a:r>
            <a:endParaRPr sz="2200"/>
          </a:p>
        </p:txBody>
      </p:sp>
      <p:pic>
        <p:nvPicPr>
          <p:cNvPr id="549" name="Google Shape;549;p82"/>
          <p:cNvPicPr preferRelativeResize="0"/>
          <p:nvPr/>
        </p:nvPicPr>
        <p:blipFill>
          <a:blip r:embed="rId3">
            <a:alphaModFix/>
          </a:blip>
          <a:stretch>
            <a:fillRect/>
          </a:stretch>
        </p:blipFill>
        <p:spPr>
          <a:xfrm>
            <a:off x="152400" y="2151175"/>
            <a:ext cx="3028950" cy="1962150"/>
          </a:xfrm>
          <a:prstGeom prst="rect">
            <a:avLst/>
          </a:prstGeom>
          <a:noFill/>
          <a:ln>
            <a:noFill/>
          </a:ln>
        </p:spPr>
      </p:pic>
      <p:pic>
        <p:nvPicPr>
          <p:cNvPr id="550" name="Google Shape;550;p82"/>
          <p:cNvPicPr preferRelativeResize="0"/>
          <p:nvPr/>
        </p:nvPicPr>
        <p:blipFill>
          <a:blip r:embed="rId4">
            <a:alphaModFix/>
          </a:blip>
          <a:stretch>
            <a:fillRect/>
          </a:stretch>
        </p:blipFill>
        <p:spPr>
          <a:xfrm>
            <a:off x="3333750" y="2151175"/>
            <a:ext cx="2229341" cy="2839925"/>
          </a:xfrm>
          <a:prstGeom prst="rect">
            <a:avLst/>
          </a:prstGeom>
          <a:noFill/>
          <a:ln>
            <a:noFill/>
          </a:ln>
        </p:spPr>
      </p:pic>
      <p:pic>
        <p:nvPicPr>
          <p:cNvPr id="551" name="Google Shape;551;p82"/>
          <p:cNvPicPr preferRelativeResize="0"/>
          <p:nvPr/>
        </p:nvPicPr>
        <p:blipFill>
          <a:blip r:embed="rId5">
            <a:alphaModFix/>
          </a:blip>
          <a:stretch>
            <a:fillRect/>
          </a:stretch>
        </p:blipFill>
        <p:spPr>
          <a:xfrm>
            <a:off x="5715491" y="2151175"/>
            <a:ext cx="2933700" cy="2409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3"/>
          <p:cNvSpPr txBox="1">
            <a:spLocks noGrp="1"/>
          </p:cNvSpPr>
          <p:nvPr>
            <p:ph type="body" idx="1"/>
          </p:nvPr>
        </p:nvSpPr>
        <p:spPr>
          <a:xfrm>
            <a:off x="311700" y="4922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And 100000 different labels</a:t>
            </a:r>
            <a:endParaRPr sz="2400"/>
          </a:p>
        </p:txBody>
      </p:sp>
      <p:pic>
        <p:nvPicPr>
          <p:cNvPr id="557" name="Google Shape;557;p83"/>
          <p:cNvPicPr preferRelativeResize="0"/>
          <p:nvPr/>
        </p:nvPicPr>
        <p:blipFill>
          <a:blip r:embed="rId3">
            <a:alphaModFix/>
          </a:blip>
          <a:stretch>
            <a:fillRect/>
          </a:stretch>
        </p:blipFill>
        <p:spPr>
          <a:xfrm>
            <a:off x="807463" y="1854575"/>
            <a:ext cx="2867025" cy="1714500"/>
          </a:xfrm>
          <a:prstGeom prst="rect">
            <a:avLst/>
          </a:prstGeom>
          <a:noFill/>
          <a:ln>
            <a:noFill/>
          </a:ln>
        </p:spPr>
      </p:pic>
      <p:pic>
        <p:nvPicPr>
          <p:cNvPr id="558" name="Google Shape;558;p83"/>
          <p:cNvPicPr preferRelativeResize="0"/>
          <p:nvPr/>
        </p:nvPicPr>
        <p:blipFill>
          <a:blip r:embed="rId4">
            <a:alphaModFix/>
          </a:blip>
          <a:stretch>
            <a:fillRect/>
          </a:stretch>
        </p:blipFill>
        <p:spPr>
          <a:xfrm>
            <a:off x="2974713" y="1637188"/>
            <a:ext cx="3819525" cy="1647825"/>
          </a:xfrm>
          <a:prstGeom prst="rect">
            <a:avLst/>
          </a:prstGeom>
          <a:noFill/>
          <a:ln>
            <a:noFill/>
          </a:ln>
        </p:spPr>
      </p:pic>
      <p:pic>
        <p:nvPicPr>
          <p:cNvPr id="559" name="Google Shape;559;p83"/>
          <p:cNvPicPr preferRelativeResize="0"/>
          <p:nvPr/>
        </p:nvPicPr>
        <p:blipFill>
          <a:blip r:embed="rId5">
            <a:alphaModFix/>
          </a:blip>
          <a:stretch>
            <a:fillRect/>
          </a:stretch>
        </p:blipFill>
        <p:spPr>
          <a:xfrm>
            <a:off x="6927799" y="1299599"/>
            <a:ext cx="1698527" cy="1647825"/>
          </a:xfrm>
          <a:prstGeom prst="rect">
            <a:avLst/>
          </a:prstGeom>
          <a:noFill/>
          <a:ln>
            <a:noFill/>
          </a:ln>
        </p:spPr>
      </p:pic>
      <p:pic>
        <p:nvPicPr>
          <p:cNvPr id="560" name="Google Shape;560;p83"/>
          <p:cNvPicPr preferRelativeResize="0"/>
          <p:nvPr/>
        </p:nvPicPr>
        <p:blipFill>
          <a:blip r:embed="rId6">
            <a:alphaModFix/>
          </a:blip>
          <a:stretch>
            <a:fillRect/>
          </a:stretch>
        </p:blipFill>
        <p:spPr>
          <a:xfrm>
            <a:off x="5490800" y="3029250"/>
            <a:ext cx="2838450" cy="2000250"/>
          </a:xfrm>
          <a:prstGeom prst="rect">
            <a:avLst/>
          </a:prstGeom>
          <a:noFill/>
          <a:ln>
            <a:noFill/>
          </a:ln>
        </p:spPr>
      </p:pic>
      <p:pic>
        <p:nvPicPr>
          <p:cNvPr id="561" name="Google Shape;561;p83"/>
          <p:cNvPicPr preferRelativeResize="0"/>
          <p:nvPr/>
        </p:nvPicPr>
        <p:blipFill>
          <a:blip r:embed="rId7">
            <a:alphaModFix/>
          </a:blip>
          <a:stretch>
            <a:fillRect/>
          </a:stretch>
        </p:blipFill>
        <p:spPr>
          <a:xfrm>
            <a:off x="2493713" y="3810300"/>
            <a:ext cx="2714625" cy="1219200"/>
          </a:xfrm>
          <a:prstGeom prst="rect">
            <a:avLst/>
          </a:prstGeom>
          <a:noFill/>
          <a:ln>
            <a:noFill/>
          </a:ln>
        </p:spPr>
      </p:pic>
      <p:pic>
        <p:nvPicPr>
          <p:cNvPr id="562" name="Google Shape;562;p83"/>
          <p:cNvPicPr preferRelativeResize="0"/>
          <p:nvPr/>
        </p:nvPicPr>
        <p:blipFill>
          <a:blip r:embed="rId8">
            <a:alphaModFix/>
          </a:blip>
          <a:stretch>
            <a:fillRect/>
          </a:stretch>
        </p:blipFill>
        <p:spPr>
          <a:xfrm>
            <a:off x="366669" y="3859244"/>
            <a:ext cx="1974350" cy="531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84"/>
          <p:cNvSpPr txBox="1">
            <a:spLocks noGrp="1"/>
          </p:cNvSpPr>
          <p:nvPr>
            <p:ph type="body" idx="1"/>
          </p:nvPr>
        </p:nvSpPr>
        <p:spPr>
          <a:xfrm>
            <a:off x="311700" y="382150"/>
            <a:ext cx="8520600" cy="67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to 1000 different databases with different terms</a:t>
            </a:r>
            <a:endParaRPr sz="2400"/>
          </a:p>
        </p:txBody>
      </p:sp>
      <p:pic>
        <p:nvPicPr>
          <p:cNvPr id="568" name="Google Shape;568;p84"/>
          <p:cNvPicPr preferRelativeResize="0"/>
          <p:nvPr/>
        </p:nvPicPr>
        <p:blipFill>
          <a:blip r:embed="rId3">
            <a:alphaModFix/>
          </a:blip>
          <a:stretch>
            <a:fillRect/>
          </a:stretch>
        </p:blipFill>
        <p:spPr>
          <a:xfrm>
            <a:off x="152400" y="1210750"/>
            <a:ext cx="2714625" cy="2085975"/>
          </a:xfrm>
          <a:prstGeom prst="rect">
            <a:avLst/>
          </a:prstGeom>
          <a:noFill/>
          <a:ln>
            <a:noFill/>
          </a:ln>
        </p:spPr>
      </p:pic>
      <p:pic>
        <p:nvPicPr>
          <p:cNvPr id="569" name="Google Shape;569;p84"/>
          <p:cNvPicPr preferRelativeResize="0"/>
          <p:nvPr/>
        </p:nvPicPr>
        <p:blipFill>
          <a:blip r:embed="rId4">
            <a:alphaModFix/>
          </a:blip>
          <a:stretch>
            <a:fillRect/>
          </a:stretch>
        </p:blipFill>
        <p:spPr>
          <a:xfrm>
            <a:off x="1238650" y="1971075"/>
            <a:ext cx="3162300" cy="2600325"/>
          </a:xfrm>
          <a:prstGeom prst="rect">
            <a:avLst/>
          </a:prstGeom>
          <a:noFill/>
          <a:ln>
            <a:noFill/>
          </a:ln>
        </p:spPr>
      </p:pic>
      <p:pic>
        <p:nvPicPr>
          <p:cNvPr id="570" name="Google Shape;570;p84"/>
          <p:cNvPicPr preferRelativeResize="0"/>
          <p:nvPr/>
        </p:nvPicPr>
        <p:blipFill>
          <a:blip r:embed="rId5">
            <a:alphaModFix/>
          </a:blip>
          <a:stretch>
            <a:fillRect/>
          </a:stretch>
        </p:blipFill>
        <p:spPr>
          <a:xfrm>
            <a:off x="6864350" y="1062038"/>
            <a:ext cx="1914525" cy="3019425"/>
          </a:xfrm>
          <a:prstGeom prst="rect">
            <a:avLst/>
          </a:prstGeom>
          <a:noFill/>
          <a:ln>
            <a:noFill/>
          </a:ln>
        </p:spPr>
      </p:pic>
      <p:pic>
        <p:nvPicPr>
          <p:cNvPr id="571" name="Google Shape;571;p84"/>
          <p:cNvPicPr preferRelativeResize="0"/>
          <p:nvPr/>
        </p:nvPicPr>
        <p:blipFill>
          <a:blip r:embed="rId6">
            <a:alphaModFix/>
          </a:blip>
          <a:stretch>
            <a:fillRect/>
          </a:stretch>
        </p:blipFill>
        <p:spPr>
          <a:xfrm>
            <a:off x="3322450" y="1347788"/>
            <a:ext cx="4133850" cy="2733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5"/>
          <p:cNvSpPr txBox="1">
            <a:spLocks noGrp="1"/>
          </p:cNvSpPr>
          <p:nvPr>
            <p:ph type="body" idx="1"/>
          </p:nvPr>
        </p:nvSpPr>
        <p:spPr>
          <a:xfrm>
            <a:off x="311700" y="3621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There never was a problem</a:t>
            </a:r>
            <a:endParaRPr sz="2400"/>
          </a:p>
          <a:p>
            <a:pPr marL="457200" lvl="0" indent="-355600" algn="l" rtl="0">
              <a:spcBef>
                <a:spcPts val="1600"/>
              </a:spcBef>
              <a:spcAft>
                <a:spcPts val="0"/>
              </a:spcAft>
              <a:buSzPts val="2000"/>
              <a:buChar char="➔"/>
            </a:pPr>
            <a:r>
              <a:rPr lang="en" sz="2000"/>
              <a:t>Until the </a:t>
            </a:r>
            <a:r>
              <a:rPr lang="en" sz="2000" u="sng">
                <a:solidFill>
                  <a:schemeClr val="hlink"/>
                </a:solidFill>
                <a:hlinkClick r:id="rId3"/>
              </a:rPr>
              <a:t>invention of the internet</a:t>
            </a:r>
            <a:endParaRPr sz="2000"/>
          </a:p>
          <a:p>
            <a:pPr marL="457200" lvl="0" indent="-355600" algn="l" rtl="0">
              <a:spcBef>
                <a:spcPts val="0"/>
              </a:spcBef>
              <a:spcAft>
                <a:spcPts val="0"/>
              </a:spcAft>
              <a:buSzPts val="2000"/>
              <a:buChar char="➔"/>
            </a:pPr>
            <a:r>
              <a:rPr lang="en" sz="2000"/>
              <a:t>And the need to compare biodiversity information coming from various sources</a:t>
            </a:r>
            <a:endParaRPr sz="2000"/>
          </a:p>
          <a:p>
            <a:pPr marL="914400" lvl="1" indent="-317500" algn="l" rtl="0">
              <a:spcBef>
                <a:spcPts val="0"/>
              </a:spcBef>
              <a:spcAft>
                <a:spcPts val="0"/>
              </a:spcAft>
              <a:buSzPts val="1400"/>
              <a:buChar char="◆"/>
            </a:pPr>
            <a:r>
              <a:rPr lang="en"/>
              <a:t>Starting with Biodiversity specimen collections</a:t>
            </a:r>
            <a:endParaRPr/>
          </a:p>
          <a:p>
            <a:pPr marL="914400" lvl="1" indent="-317500" algn="l" rtl="0">
              <a:spcBef>
                <a:spcPts val="0"/>
              </a:spcBef>
              <a:spcAft>
                <a:spcPts val="0"/>
              </a:spcAft>
              <a:buSzPts val="1400"/>
              <a:buChar char="◆"/>
            </a:pPr>
            <a:r>
              <a:rPr lang="en"/>
              <a:t>Let’s create a standard!</a:t>
            </a:r>
            <a:endParaRPr/>
          </a:p>
        </p:txBody>
      </p:sp>
      <p:pic>
        <p:nvPicPr>
          <p:cNvPr id="577" name="Google Shape;577;p85"/>
          <p:cNvPicPr preferRelativeResize="0"/>
          <p:nvPr/>
        </p:nvPicPr>
        <p:blipFill>
          <a:blip r:embed="rId4">
            <a:alphaModFix/>
          </a:blip>
          <a:stretch>
            <a:fillRect/>
          </a:stretch>
        </p:blipFill>
        <p:spPr>
          <a:xfrm>
            <a:off x="606938" y="2849813"/>
            <a:ext cx="3248025" cy="2105025"/>
          </a:xfrm>
          <a:prstGeom prst="rect">
            <a:avLst/>
          </a:prstGeom>
          <a:noFill/>
          <a:ln>
            <a:noFill/>
          </a:ln>
        </p:spPr>
      </p:pic>
      <p:pic>
        <p:nvPicPr>
          <p:cNvPr id="578" name="Google Shape;578;p85"/>
          <p:cNvPicPr preferRelativeResize="0"/>
          <p:nvPr/>
        </p:nvPicPr>
        <p:blipFill>
          <a:blip r:embed="rId5">
            <a:alphaModFix/>
          </a:blip>
          <a:stretch>
            <a:fillRect/>
          </a:stretch>
        </p:blipFill>
        <p:spPr>
          <a:xfrm>
            <a:off x="4822550" y="2849813"/>
            <a:ext cx="3105150" cy="2105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86"/>
          <p:cNvPicPr preferRelativeResize="0"/>
          <p:nvPr/>
        </p:nvPicPr>
        <p:blipFill>
          <a:blip r:embed="rId3">
            <a:alphaModFix/>
          </a:blip>
          <a:stretch>
            <a:fillRect/>
          </a:stretch>
        </p:blipFill>
        <p:spPr>
          <a:xfrm>
            <a:off x="152400" y="152400"/>
            <a:ext cx="8839200" cy="430782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7"/>
          <p:cNvSpPr txBox="1">
            <a:spLocks noGrp="1"/>
          </p:cNvSpPr>
          <p:nvPr>
            <p:ph type="body" idx="1"/>
          </p:nvPr>
        </p:nvSpPr>
        <p:spPr>
          <a:xfrm>
            <a:off x="311700" y="378175"/>
            <a:ext cx="8520600" cy="540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So, this situation occurred</a:t>
            </a:r>
            <a:endParaRPr/>
          </a:p>
        </p:txBody>
      </p:sp>
      <p:pic>
        <p:nvPicPr>
          <p:cNvPr id="589" name="Google Shape;589;p87"/>
          <p:cNvPicPr preferRelativeResize="0"/>
          <p:nvPr/>
        </p:nvPicPr>
        <p:blipFill>
          <a:blip r:embed="rId3">
            <a:alphaModFix/>
          </a:blip>
          <a:stretch>
            <a:fillRect/>
          </a:stretch>
        </p:blipFill>
        <p:spPr>
          <a:xfrm>
            <a:off x="1179175" y="1106450"/>
            <a:ext cx="6705600" cy="3790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Followed by this: TDWG</a:t>
            </a:r>
            <a:endParaRPr/>
          </a:p>
        </p:txBody>
      </p:sp>
      <p:pic>
        <p:nvPicPr>
          <p:cNvPr id="595" name="Google Shape;595;p88"/>
          <p:cNvPicPr preferRelativeResize="0"/>
          <p:nvPr/>
        </p:nvPicPr>
        <p:blipFill>
          <a:blip r:embed="rId3">
            <a:alphaModFix/>
          </a:blip>
          <a:stretch>
            <a:fillRect/>
          </a:stretch>
        </p:blipFill>
        <p:spPr>
          <a:xfrm>
            <a:off x="6556050" y="207500"/>
            <a:ext cx="2114550" cy="1047750"/>
          </a:xfrm>
          <a:prstGeom prst="rect">
            <a:avLst/>
          </a:prstGeom>
          <a:noFill/>
          <a:ln>
            <a:noFill/>
          </a:ln>
        </p:spPr>
      </p:pic>
      <p:pic>
        <p:nvPicPr>
          <p:cNvPr id="596" name="Google Shape;596;p88"/>
          <p:cNvPicPr preferRelativeResize="0"/>
          <p:nvPr/>
        </p:nvPicPr>
        <p:blipFill>
          <a:blip r:embed="rId4">
            <a:alphaModFix/>
          </a:blip>
          <a:stretch>
            <a:fillRect/>
          </a:stretch>
        </p:blipFill>
        <p:spPr>
          <a:xfrm>
            <a:off x="1513000" y="1397650"/>
            <a:ext cx="6416706" cy="3583450"/>
          </a:xfrm>
          <a:prstGeom prst="rect">
            <a:avLst/>
          </a:prstGeom>
          <a:noFill/>
          <a:ln>
            <a:noFill/>
          </a:ln>
        </p:spPr>
      </p:pic>
      <p:sp>
        <p:nvSpPr>
          <p:cNvPr id="597" name="Google Shape;597;p88"/>
          <p:cNvSpPr/>
          <p:nvPr/>
        </p:nvSpPr>
        <p:spPr>
          <a:xfrm>
            <a:off x="1430625" y="2329025"/>
            <a:ext cx="6642900" cy="520200"/>
          </a:xfrm>
          <a:prstGeom prst="roundRect">
            <a:avLst>
              <a:gd name="adj" fmla="val 16667"/>
            </a:avLst>
          </a:prstGeom>
          <a:solidFill>
            <a:srgbClr val="D530E0">
              <a:alpha val="223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INBO in the media</a:t>
            </a:r>
            <a:endParaRPr/>
          </a:p>
        </p:txBody>
      </p:sp>
      <p:pic>
        <p:nvPicPr>
          <p:cNvPr id="176" name="Google Shape;176;p35"/>
          <p:cNvPicPr preferRelativeResize="0"/>
          <p:nvPr/>
        </p:nvPicPr>
        <p:blipFill>
          <a:blip r:embed="rId3">
            <a:alphaModFix/>
          </a:blip>
          <a:stretch>
            <a:fillRect/>
          </a:stretch>
        </p:blipFill>
        <p:spPr>
          <a:xfrm>
            <a:off x="2453094" y="3602725"/>
            <a:ext cx="982325" cy="1388375"/>
          </a:xfrm>
          <a:prstGeom prst="rect">
            <a:avLst/>
          </a:prstGeom>
          <a:noFill/>
          <a:ln>
            <a:noFill/>
          </a:ln>
        </p:spPr>
      </p:pic>
      <p:pic>
        <p:nvPicPr>
          <p:cNvPr id="177" name="Google Shape;177;p35"/>
          <p:cNvPicPr preferRelativeResize="0"/>
          <p:nvPr/>
        </p:nvPicPr>
        <p:blipFill>
          <a:blip r:embed="rId4">
            <a:alphaModFix/>
          </a:blip>
          <a:stretch>
            <a:fillRect/>
          </a:stretch>
        </p:blipFill>
        <p:spPr>
          <a:xfrm>
            <a:off x="3269370" y="243725"/>
            <a:ext cx="5403780" cy="3052463"/>
          </a:xfrm>
          <a:prstGeom prst="rect">
            <a:avLst/>
          </a:prstGeom>
          <a:noFill/>
          <a:ln>
            <a:noFill/>
          </a:ln>
        </p:spPr>
      </p:pic>
      <p:pic>
        <p:nvPicPr>
          <p:cNvPr id="178" name="Google Shape;178;p35"/>
          <p:cNvPicPr preferRelativeResize="0"/>
          <p:nvPr/>
        </p:nvPicPr>
        <p:blipFill>
          <a:blip r:embed="rId5">
            <a:alphaModFix/>
          </a:blip>
          <a:stretch>
            <a:fillRect/>
          </a:stretch>
        </p:blipFill>
        <p:spPr>
          <a:xfrm>
            <a:off x="3647719" y="2668150"/>
            <a:ext cx="3690951" cy="2060275"/>
          </a:xfrm>
          <a:prstGeom prst="rect">
            <a:avLst/>
          </a:prstGeom>
          <a:noFill/>
          <a:ln>
            <a:noFill/>
          </a:ln>
        </p:spPr>
      </p:pic>
      <p:pic>
        <p:nvPicPr>
          <p:cNvPr id="179" name="Google Shape;179;p35"/>
          <p:cNvPicPr preferRelativeResize="0"/>
          <p:nvPr/>
        </p:nvPicPr>
        <p:blipFill>
          <a:blip r:embed="rId6">
            <a:alphaModFix/>
          </a:blip>
          <a:stretch>
            <a:fillRect/>
          </a:stretch>
        </p:blipFill>
        <p:spPr>
          <a:xfrm>
            <a:off x="5664592" y="3864517"/>
            <a:ext cx="2870701" cy="1126575"/>
          </a:xfrm>
          <a:prstGeom prst="rect">
            <a:avLst/>
          </a:prstGeom>
          <a:noFill/>
          <a:ln>
            <a:noFill/>
          </a:ln>
        </p:spPr>
      </p:pic>
      <p:pic>
        <p:nvPicPr>
          <p:cNvPr id="180" name="Google Shape;180;p35"/>
          <p:cNvPicPr preferRelativeResize="0"/>
          <p:nvPr/>
        </p:nvPicPr>
        <p:blipFill>
          <a:blip r:embed="rId7">
            <a:alphaModFix/>
          </a:blip>
          <a:stretch>
            <a:fillRect/>
          </a:stretch>
        </p:blipFill>
        <p:spPr>
          <a:xfrm>
            <a:off x="6441445" y="109400"/>
            <a:ext cx="2554851" cy="2462350"/>
          </a:xfrm>
          <a:prstGeom prst="rect">
            <a:avLst/>
          </a:prstGeom>
          <a:noFill/>
          <a:ln>
            <a:noFill/>
          </a:ln>
        </p:spPr>
      </p:pic>
      <p:pic>
        <p:nvPicPr>
          <p:cNvPr id="181" name="Google Shape;181;p35"/>
          <p:cNvPicPr preferRelativeResize="0"/>
          <p:nvPr/>
        </p:nvPicPr>
        <p:blipFill>
          <a:blip r:embed="rId8">
            <a:alphaModFix/>
          </a:blip>
          <a:stretch>
            <a:fillRect/>
          </a:stretch>
        </p:blipFill>
        <p:spPr>
          <a:xfrm>
            <a:off x="2059543" y="1519900"/>
            <a:ext cx="2627625" cy="2103676"/>
          </a:xfrm>
          <a:prstGeom prst="rect">
            <a:avLst/>
          </a:prstGeom>
          <a:noFill/>
          <a:ln>
            <a:noFill/>
          </a:ln>
        </p:spPr>
      </p:pic>
      <p:pic>
        <p:nvPicPr>
          <p:cNvPr id="182" name="Google Shape;182;p35"/>
          <p:cNvPicPr preferRelativeResize="0"/>
          <p:nvPr/>
        </p:nvPicPr>
        <p:blipFill>
          <a:blip r:embed="rId9">
            <a:alphaModFix/>
          </a:blip>
          <a:stretch>
            <a:fillRect/>
          </a:stretch>
        </p:blipFill>
        <p:spPr>
          <a:xfrm>
            <a:off x="152400" y="1170125"/>
            <a:ext cx="2148291" cy="38209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89"/>
          <p:cNvPicPr preferRelativeResize="0"/>
          <p:nvPr/>
        </p:nvPicPr>
        <p:blipFill>
          <a:blip r:embed="rId3">
            <a:alphaModFix/>
          </a:blip>
          <a:stretch>
            <a:fillRect/>
          </a:stretch>
        </p:blipFill>
        <p:spPr>
          <a:xfrm>
            <a:off x="338138" y="152400"/>
            <a:ext cx="8467725"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Darwin Core</a:t>
            </a:r>
            <a:endParaRPr/>
          </a:p>
        </p:txBody>
      </p:sp>
      <p:sp>
        <p:nvSpPr>
          <p:cNvPr id="608" name="Google Shape;608;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It is meant to provide a stable standard reference for sharing information on biological diversity</a:t>
            </a:r>
            <a:endParaRPr sz="2400"/>
          </a:p>
          <a:p>
            <a:pPr marL="457200" lvl="0" indent="-381000" algn="l" rtl="0">
              <a:spcBef>
                <a:spcPts val="0"/>
              </a:spcBef>
              <a:spcAft>
                <a:spcPts val="0"/>
              </a:spcAft>
              <a:buSzPts val="2400"/>
              <a:buChar char="➔"/>
            </a:pPr>
            <a:r>
              <a:rPr lang="en" sz="2400"/>
              <a:t>includes a glossary of terms (Bag of terms)</a:t>
            </a:r>
            <a:endParaRPr sz="2400"/>
          </a:p>
          <a:p>
            <a:pPr marL="457200" lvl="0" indent="-381000" algn="l" rtl="0">
              <a:spcBef>
                <a:spcPts val="0"/>
              </a:spcBef>
              <a:spcAft>
                <a:spcPts val="0"/>
              </a:spcAft>
              <a:buSzPts val="2400"/>
              <a:buChar char="➔"/>
            </a:pPr>
            <a:r>
              <a:rPr lang="en" sz="2400"/>
              <a:t>primarily based on taxa, their occurrence in nature as documented by observations, specimens, and samples, and related information</a:t>
            </a:r>
            <a:endParaRPr sz="2400"/>
          </a:p>
          <a:p>
            <a:pPr marL="457200" lvl="0" indent="-381000" algn="l" rtl="0">
              <a:spcBef>
                <a:spcPts val="0"/>
              </a:spcBef>
              <a:spcAft>
                <a:spcPts val="0"/>
              </a:spcAft>
              <a:buSzPts val="2400"/>
              <a:buChar char="➔"/>
            </a:pPr>
            <a:r>
              <a:rPr lang="en" sz="2400"/>
              <a:t>Inspired by Dublin Core (metadata)</a:t>
            </a:r>
            <a:endParaRPr sz="2400"/>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Darwin Core</a:t>
            </a:r>
            <a:endParaRPr/>
          </a:p>
        </p:txBody>
      </p:sp>
      <p:sp>
        <p:nvSpPr>
          <p:cNvPr id="614" name="Google Shape;614;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Flexible framework, maximize re-usability</a:t>
            </a:r>
            <a:endParaRPr sz="2400"/>
          </a:p>
          <a:p>
            <a:pPr marL="457200" lvl="0" indent="-381000" algn="l" rtl="0">
              <a:spcBef>
                <a:spcPts val="0"/>
              </a:spcBef>
              <a:spcAft>
                <a:spcPts val="0"/>
              </a:spcAft>
              <a:buSzPts val="2400"/>
              <a:buChar char="➔"/>
            </a:pPr>
            <a:r>
              <a:rPr lang="en" sz="2400"/>
              <a:t>Stable standard reference for sharing information on biological diversity</a:t>
            </a:r>
            <a:endParaRPr sz="2400"/>
          </a:p>
          <a:p>
            <a:pPr marL="457200" lvl="0" indent="-381000" algn="l" rtl="0">
              <a:spcBef>
                <a:spcPts val="0"/>
              </a:spcBef>
              <a:spcAft>
                <a:spcPts val="0"/>
              </a:spcAft>
              <a:buSzPts val="2400"/>
              <a:buChar char="➔"/>
            </a:pPr>
            <a:r>
              <a:rPr lang="en" sz="2400"/>
              <a:t>Flat structure (Tidy Data)</a:t>
            </a:r>
            <a:endParaRPr sz="2400"/>
          </a:p>
          <a:p>
            <a:pPr marL="914400" lvl="1" indent="-381000" algn="l" rtl="0">
              <a:spcBef>
                <a:spcPts val="0"/>
              </a:spcBef>
              <a:spcAft>
                <a:spcPts val="0"/>
              </a:spcAft>
              <a:buSzPts val="2400"/>
              <a:buChar char="◆"/>
            </a:pPr>
            <a:r>
              <a:rPr lang="en" sz="2400"/>
              <a:t>Each variable forms a column.</a:t>
            </a:r>
            <a:endParaRPr sz="2400"/>
          </a:p>
          <a:p>
            <a:pPr marL="914400" lvl="1" indent="-381000" algn="l" rtl="0">
              <a:spcBef>
                <a:spcPts val="0"/>
              </a:spcBef>
              <a:spcAft>
                <a:spcPts val="0"/>
              </a:spcAft>
              <a:buSzPts val="2400"/>
              <a:buChar char="◆"/>
            </a:pPr>
            <a:r>
              <a:rPr lang="en" sz="2400"/>
              <a:t>Each observation forms a row.</a:t>
            </a:r>
            <a:endParaRPr sz="2400"/>
          </a:p>
          <a:p>
            <a:pPr marL="914400" lvl="1" indent="-381000" algn="l" rtl="0">
              <a:spcBef>
                <a:spcPts val="0"/>
              </a:spcBef>
              <a:spcAft>
                <a:spcPts val="0"/>
              </a:spcAft>
              <a:buSzPts val="2400"/>
              <a:buChar char="◆"/>
            </a:pPr>
            <a:r>
              <a:rPr lang="en" sz="2400"/>
              <a:t>Each type of observational unit forms a table.</a:t>
            </a:r>
            <a:endParaRPr sz="2400"/>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619" name="Google Shape;619;p92"/>
          <p:cNvPicPr preferRelativeResize="0"/>
          <p:nvPr/>
        </p:nvPicPr>
        <p:blipFill>
          <a:blip r:embed="rId3">
            <a:alphaModFix/>
          </a:blip>
          <a:stretch>
            <a:fillRect/>
          </a:stretch>
        </p:blipFill>
        <p:spPr>
          <a:xfrm>
            <a:off x="636300" y="92375"/>
            <a:ext cx="7871406" cy="4838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Primary Biodiversity Data</a:t>
            </a:r>
            <a:endParaRPr/>
          </a:p>
        </p:txBody>
      </p:sp>
      <p:sp>
        <p:nvSpPr>
          <p:cNvPr id="625" name="Google Shape;625;p93"/>
          <p:cNvSpPr txBox="1">
            <a:spLocks noGrp="1"/>
          </p:cNvSpPr>
          <p:nvPr>
            <p:ph type="body" idx="1"/>
          </p:nvPr>
        </p:nvSpPr>
        <p:spPr>
          <a:xfrm>
            <a:off x="311700" y="1152475"/>
            <a:ext cx="8520600" cy="3913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is data on the where and when a taxon has been recorded</a:t>
            </a:r>
            <a:endParaRPr sz="2000"/>
          </a:p>
          <a:p>
            <a:pPr marL="457200" lvl="0" indent="-355600" algn="l" rtl="0">
              <a:spcBef>
                <a:spcPts val="0"/>
              </a:spcBef>
              <a:spcAft>
                <a:spcPts val="0"/>
              </a:spcAft>
              <a:buSzPts val="2000"/>
              <a:buChar char="➔"/>
            </a:pPr>
            <a:r>
              <a:rPr lang="en" sz="2000"/>
              <a:t>where a specific sampling protocol has been used</a:t>
            </a:r>
            <a:endParaRPr sz="2000"/>
          </a:p>
          <a:p>
            <a:pPr marL="457200" lvl="0" indent="-355600" algn="l" rtl="0">
              <a:spcBef>
                <a:spcPts val="0"/>
              </a:spcBef>
              <a:spcAft>
                <a:spcPts val="0"/>
              </a:spcAft>
              <a:buSzPts val="2000"/>
              <a:buChar char="➔"/>
            </a:pPr>
            <a:r>
              <a:rPr lang="en" sz="2000"/>
              <a:t>how the observation was made</a:t>
            </a:r>
            <a:endParaRPr sz="2000"/>
          </a:p>
          <a:p>
            <a:pPr marL="914400" lvl="1" indent="-342900" algn="l" rtl="0">
              <a:spcBef>
                <a:spcPts val="0"/>
              </a:spcBef>
              <a:spcAft>
                <a:spcPts val="0"/>
              </a:spcAft>
              <a:buSzPts val="1800"/>
              <a:buChar char="◆"/>
            </a:pPr>
            <a:r>
              <a:rPr lang="en" sz="1800"/>
              <a:t>Originating from:</a:t>
            </a:r>
            <a:endParaRPr sz="1800"/>
          </a:p>
          <a:p>
            <a:pPr marL="1371600" lvl="2" indent="-342900" algn="l" rtl="0">
              <a:spcBef>
                <a:spcPts val="0"/>
              </a:spcBef>
              <a:spcAft>
                <a:spcPts val="0"/>
              </a:spcAft>
              <a:buSzPts val="1800"/>
              <a:buChar char="●"/>
            </a:pPr>
            <a:r>
              <a:rPr lang="en" sz="1800"/>
              <a:t>Natural History Collections</a:t>
            </a:r>
            <a:endParaRPr sz="1800"/>
          </a:p>
          <a:p>
            <a:pPr marL="1371600" lvl="2" indent="-342900" algn="l" rtl="0">
              <a:spcBef>
                <a:spcPts val="0"/>
              </a:spcBef>
              <a:spcAft>
                <a:spcPts val="0"/>
              </a:spcAft>
              <a:buSzPts val="1800"/>
              <a:buChar char="●"/>
            </a:pPr>
            <a:r>
              <a:rPr lang="en" sz="1800"/>
              <a:t>Observations</a:t>
            </a:r>
            <a:endParaRPr sz="1800"/>
          </a:p>
          <a:p>
            <a:pPr marL="1828800" lvl="3" indent="-342900" algn="l" rtl="0">
              <a:spcBef>
                <a:spcPts val="0"/>
              </a:spcBef>
              <a:spcAft>
                <a:spcPts val="0"/>
              </a:spcAft>
              <a:buSzPts val="1800"/>
              <a:buChar char="○"/>
            </a:pPr>
            <a:r>
              <a:rPr lang="en" sz="1800"/>
              <a:t>sightings of birds by birdwatchers</a:t>
            </a:r>
            <a:endParaRPr sz="1800"/>
          </a:p>
          <a:p>
            <a:pPr marL="1828800" lvl="3" indent="-342900" algn="l" rtl="0">
              <a:spcBef>
                <a:spcPts val="0"/>
              </a:spcBef>
              <a:spcAft>
                <a:spcPts val="0"/>
              </a:spcAft>
              <a:buSzPts val="1800"/>
              <a:buChar char="○"/>
            </a:pPr>
            <a:r>
              <a:rPr lang="en" sz="1800"/>
              <a:t>Transects</a:t>
            </a:r>
            <a:endParaRPr sz="1800"/>
          </a:p>
          <a:p>
            <a:pPr marL="1828800" lvl="3" indent="-342900" algn="l" rtl="0">
              <a:spcBef>
                <a:spcPts val="0"/>
              </a:spcBef>
              <a:spcAft>
                <a:spcPts val="0"/>
              </a:spcAft>
              <a:buSzPts val="1800"/>
              <a:buChar char="○"/>
            </a:pPr>
            <a:r>
              <a:rPr lang="en" sz="1800"/>
              <a:t>Vegetation plots</a:t>
            </a:r>
            <a:endParaRPr sz="1800"/>
          </a:p>
          <a:p>
            <a:pPr marL="1828800" lvl="3" indent="-342900" algn="l" rtl="0">
              <a:spcBef>
                <a:spcPts val="0"/>
              </a:spcBef>
              <a:spcAft>
                <a:spcPts val="0"/>
              </a:spcAft>
              <a:buSzPts val="1800"/>
              <a:buChar char="○"/>
            </a:pPr>
            <a:r>
              <a:rPr lang="en" sz="1800"/>
              <a:t>Camera traps….</a:t>
            </a:r>
            <a:endParaRPr sz="1800"/>
          </a:p>
          <a:p>
            <a:pPr marL="457200" lvl="0" indent="-342900" algn="l" rtl="0">
              <a:spcBef>
                <a:spcPts val="0"/>
              </a:spcBef>
              <a:spcAft>
                <a:spcPts val="0"/>
              </a:spcAft>
              <a:buSzPts val="1800"/>
              <a:buChar char="➔"/>
            </a:pPr>
            <a:r>
              <a:rPr lang="en"/>
              <a:t>primary biodiversity data is structured and organised against taxonomic references </a:t>
            </a:r>
            <a:endParaRPr sz="2400"/>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94"/>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631" name="Google Shape;631;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types of core entities supported</a:t>
            </a:r>
            <a:endParaRPr/>
          </a:p>
        </p:txBody>
      </p:sp>
      <p:pic>
        <p:nvPicPr>
          <p:cNvPr id="632" name="Google Shape;632;p94"/>
          <p:cNvPicPr preferRelativeResize="0"/>
          <p:nvPr/>
        </p:nvPicPr>
        <p:blipFill>
          <a:blip r:embed="rId4">
            <a:alphaModFix/>
          </a:blip>
          <a:stretch>
            <a:fillRect/>
          </a:stretch>
        </p:blipFill>
        <p:spPr>
          <a:xfrm>
            <a:off x="1017675" y="1170125"/>
            <a:ext cx="2143125" cy="1524000"/>
          </a:xfrm>
          <a:prstGeom prst="rect">
            <a:avLst/>
          </a:prstGeom>
          <a:noFill/>
          <a:ln>
            <a:noFill/>
          </a:ln>
        </p:spPr>
      </p:pic>
      <p:pic>
        <p:nvPicPr>
          <p:cNvPr id="633" name="Google Shape;633;p94"/>
          <p:cNvPicPr preferRelativeResize="0"/>
          <p:nvPr/>
        </p:nvPicPr>
        <p:blipFill>
          <a:blip r:embed="rId5">
            <a:alphaModFix/>
          </a:blip>
          <a:stretch>
            <a:fillRect/>
          </a:stretch>
        </p:blipFill>
        <p:spPr>
          <a:xfrm>
            <a:off x="4947575" y="1179638"/>
            <a:ext cx="2162175" cy="1514475"/>
          </a:xfrm>
          <a:prstGeom prst="rect">
            <a:avLst/>
          </a:prstGeom>
          <a:noFill/>
          <a:ln>
            <a:noFill/>
          </a:ln>
        </p:spPr>
      </p:pic>
      <p:pic>
        <p:nvPicPr>
          <p:cNvPr id="634" name="Google Shape;634;p94"/>
          <p:cNvPicPr preferRelativeResize="0"/>
          <p:nvPr/>
        </p:nvPicPr>
        <p:blipFill>
          <a:blip r:embed="rId6">
            <a:alphaModFix/>
          </a:blip>
          <a:stretch>
            <a:fillRect/>
          </a:stretch>
        </p:blipFill>
        <p:spPr>
          <a:xfrm>
            <a:off x="1989750" y="2846525"/>
            <a:ext cx="4591050" cy="2076450"/>
          </a:xfrm>
          <a:prstGeom prst="rect">
            <a:avLst/>
          </a:prstGeom>
          <a:noFill/>
          <a:ln>
            <a:noFill/>
          </a:ln>
        </p:spPr>
      </p:pic>
      <p:pic>
        <p:nvPicPr>
          <p:cNvPr id="635" name="Google Shape;635;p94"/>
          <p:cNvPicPr preferRelativeResize="0"/>
          <p:nvPr/>
        </p:nvPicPr>
        <p:blipFill>
          <a:blip r:embed="rId7">
            <a:alphaModFix/>
          </a:blip>
          <a:stretch>
            <a:fillRect/>
          </a:stretch>
        </p:blipFill>
        <p:spPr>
          <a:xfrm>
            <a:off x="269483" y="4195850"/>
            <a:ext cx="874850" cy="622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fade">
                                      <p:cBhvr>
                                        <p:cTn id="7" dur="1000"/>
                                        <p:tgtEl>
                                          <p:spTgt spid="6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3"/>
                                        </p:tgtEl>
                                        <p:attrNameLst>
                                          <p:attrName>style.visibility</p:attrName>
                                        </p:attrNameLst>
                                      </p:cBhvr>
                                      <p:to>
                                        <p:strVal val="visible"/>
                                      </p:to>
                                    </p:set>
                                    <p:animEffect transition="in" filter="fade">
                                      <p:cBhvr>
                                        <p:cTn id="12" dur="1000"/>
                                        <p:tgtEl>
                                          <p:spTgt spid="6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4"/>
                                        </p:tgtEl>
                                        <p:attrNameLst>
                                          <p:attrName>style.visibility</p:attrName>
                                        </p:attrNameLst>
                                      </p:cBhvr>
                                      <p:to>
                                        <p:strVal val="visible"/>
                                      </p:to>
                                    </p:set>
                                    <p:animEffect transition="in" filter="fade">
                                      <p:cBhvr>
                                        <p:cTn id="17" dur="1000"/>
                                        <p:tgtEl>
                                          <p:spTgt spid="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Occurrence Core </a:t>
            </a:r>
            <a:endParaRPr/>
          </a:p>
        </p:txBody>
      </p:sp>
      <p:sp>
        <p:nvSpPr>
          <p:cNvPr id="641" name="Google Shape;641;p9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0 or more extensions:</a:t>
            </a:r>
            <a:endParaRPr sz="1800"/>
          </a:p>
          <a:p>
            <a:pPr marL="457200" lvl="0" indent="-342900" algn="l" rtl="0">
              <a:spcBef>
                <a:spcPts val="1600"/>
              </a:spcBef>
              <a:spcAft>
                <a:spcPts val="0"/>
              </a:spcAft>
              <a:buSzPts val="1800"/>
              <a:buChar char="●"/>
            </a:pPr>
            <a:r>
              <a:rPr lang="en" sz="1800"/>
              <a:t>Geographical</a:t>
            </a:r>
            <a:endParaRPr sz="1800"/>
          </a:p>
          <a:p>
            <a:pPr marL="457200" lvl="0" indent="-342900" algn="l" rtl="0">
              <a:spcBef>
                <a:spcPts val="0"/>
              </a:spcBef>
              <a:spcAft>
                <a:spcPts val="0"/>
              </a:spcAft>
              <a:buSzPts val="1800"/>
              <a:buChar char="●"/>
            </a:pPr>
            <a:r>
              <a:rPr lang="en" sz="1800"/>
              <a:t>Media</a:t>
            </a:r>
            <a:endParaRPr sz="1800"/>
          </a:p>
          <a:p>
            <a:pPr marL="457200" lvl="0" indent="-342900" algn="l" rtl="0">
              <a:spcBef>
                <a:spcPts val="0"/>
              </a:spcBef>
              <a:spcAft>
                <a:spcPts val="0"/>
              </a:spcAft>
              <a:buSzPts val="1800"/>
              <a:buChar char="●"/>
            </a:pPr>
            <a:r>
              <a:rPr lang="en" sz="1800"/>
              <a:t>Measurements &amp; Facts</a:t>
            </a:r>
            <a:endParaRPr sz="1800"/>
          </a:p>
          <a:p>
            <a:pPr marL="457200" lvl="0" indent="-342900" algn="l" rtl="0">
              <a:spcBef>
                <a:spcPts val="0"/>
              </a:spcBef>
              <a:spcAft>
                <a:spcPts val="0"/>
              </a:spcAft>
              <a:buSzPts val="1800"/>
              <a:buChar char="●"/>
            </a:pPr>
            <a:r>
              <a:rPr lang="en" sz="1800"/>
              <a:t>etc</a:t>
            </a:r>
            <a:endParaRPr sz="1800"/>
          </a:p>
        </p:txBody>
      </p:sp>
      <p:pic>
        <p:nvPicPr>
          <p:cNvPr id="642" name="Google Shape;642;p95"/>
          <p:cNvPicPr preferRelativeResize="0"/>
          <p:nvPr/>
        </p:nvPicPr>
        <p:blipFill>
          <a:blip r:embed="rId3">
            <a:alphaModFix/>
          </a:blip>
          <a:stretch>
            <a:fillRect/>
          </a:stretch>
        </p:blipFill>
        <p:spPr>
          <a:xfrm>
            <a:off x="4311600" y="1398725"/>
            <a:ext cx="4527600" cy="2980107"/>
          </a:xfrm>
          <a:prstGeom prst="rect">
            <a:avLst/>
          </a:prstGeom>
          <a:noFill/>
          <a:ln>
            <a:noFill/>
          </a:ln>
        </p:spPr>
      </p:pic>
      <p:pic>
        <p:nvPicPr>
          <p:cNvPr id="643" name="Google Shape;643;p95"/>
          <p:cNvPicPr preferRelativeResize="0"/>
          <p:nvPr/>
        </p:nvPicPr>
        <p:blipFill>
          <a:blip r:embed="rId4">
            <a:alphaModFix/>
          </a:blip>
          <a:stretch>
            <a:fillRect/>
          </a:stretch>
        </p:blipFill>
        <p:spPr>
          <a:xfrm>
            <a:off x="6849025" y="258375"/>
            <a:ext cx="1983275" cy="1054300"/>
          </a:xfrm>
          <a:prstGeom prst="rect">
            <a:avLst/>
          </a:prstGeom>
          <a:noFill/>
          <a:ln>
            <a:noFill/>
          </a:ln>
        </p:spPr>
      </p:pic>
      <p:cxnSp>
        <p:nvCxnSpPr>
          <p:cNvPr id="644" name="Google Shape;644;p95"/>
          <p:cNvCxnSpPr/>
          <p:nvPr/>
        </p:nvCxnSpPr>
        <p:spPr>
          <a:xfrm>
            <a:off x="2179250" y="935575"/>
            <a:ext cx="3311700" cy="1911900"/>
          </a:xfrm>
          <a:prstGeom prst="straightConnector1">
            <a:avLst/>
          </a:prstGeom>
          <a:noFill/>
          <a:ln w="28575" cap="flat" cmpd="sng">
            <a:solidFill>
              <a:srgbClr val="00FF00"/>
            </a:solidFill>
            <a:prstDash val="solid"/>
            <a:round/>
            <a:headEnd type="none" w="med" len="med"/>
            <a:tailEnd type="stealth" w="med" len="med"/>
          </a:ln>
        </p:spPr>
      </p:cxnSp>
      <p:pic>
        <p:nvPicPr>
          <p:cNvPr id="645" name="Google Shape;645;p95"/>
          <p:cNvPicPr preferRelativeResize="0"/>
          <p:nvPr/>
        </p:nvPicPr>
        <p:blipFill>
          <a:blip r:embed="rId5">
            <a:alphaModFix/>
          </a:blip>
          <a:stretch>
            <a:fillRect/>
          </a:stretch>
        </p:blipFill>
        <p:spPr>
          <a:xfrm>
            <a:off x="1909963" y="3054388"/>
            <a:ext cx="2162175" cy="1514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Taxon Core </a:t>
            </a:r>
            <a:endParaRPr/>
          </a:p>
        </p:txBody>
      </p:sp>
      <p:sp>
        <p:nvSpPr>
          <p:cNvPr id="651" name="Google Shape;651;p9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0 or more extensions:</a:t>
            </a:r>
            <a:endParaRPr sz="1800"/>
          </a:p>
          <a:p>
            <a:pPr marL="457200" lvl="0" indent="-342900" algn="l" rtl="0">
              <a:spcBef>
                <a:spcPts val="1600"/>
              </a:spcBef>
              <a:spcAft>
                <a:spcPts val="0"/>
              </a:spcAft>
              <a:buSzPts val="1800"/>
              <a:buChar char="●"/>
            </a:pPr>
            <a:r>
              <a:rPr lang="en" sz="1800"/>
              <a:t>Description</a:t>
            </a:r>
            <a:endParaRPr sz="1800"/>
          </a:p>
          <a:p>
            <a:pPr marL="457200" lvl="0" indent="-342900" algn="l" rtl="0">
              <a:spcBef>
                <a:spcPts val="0"/>
              </a:spcBef>
              <a:spcAft>
                <a:spcPts val="0"/>
              </a:spcAft>
              <a:buSzPts val="1800"/>
              <a:buChar char="●"/>
            </a:pPr>
            <a:r>
              <a:rPr lang="en" sz="1800"/>
              <a:t>Vernacular</a:t>
            </a:r>
            <a:endParaRPr sz="1800"/>
          </a:p>
          <a:p>
            <a:pPr marL="457200" lvl="0" indent="-342900" algn="l" rtl="0">
              <a:spcBef>
                <a:spcPts val="0"/>
              </a:spcBef>
              <a:spcAft>
                <a:spcPts val="0"/>
              </a:spcAft>
              <a:buSzPts val="1800"/>
              <a:buChar char="●"/>
            </a:pPr>
            <a:r>
              <a:rPr lang="en" sz="1800"/>
              <a:t>Occurrences</a:t>
            </a:r>
            <a:endParaRPr sz="1800"/>
          </a:p>
          <a:p>
            <a:pPr marL="457200" lvl="0" indent="-342900" algn="l" rtl="0">
              <a:spcBef>
                <a:spcPts val="0"/>
              </a:spcBef>
              <a:spcAft>
                <a:spcPts val="0"/>
              </a:spcAft>
              <a:buSzPts val="1800"/>
              <a:buChar char="●"/>
            </a:pPr>
            <a:r>
              <a:rPr lang="en" sz="1800"/>
              <a:t>Literature</a:t>
            </a:r>
            <a:endParaRPr sz="1800"/>
          </a:p>
          <a:p>
            <a:pPr marL="457200" lvl="0" indent="-342900" algn="l" rtl="0">
              <a:spcBef>
                <a:spcPts val="0"/>
              </a:spcBef>
              <a:spcAft>
                <a:spcPts val="0"/>
              </a:spcAft>
              <a:buSzPts val="1800"/>
              <a:buChar char="●"/>
            </a:pPr>
            <a:r>
              <a:rPr lang="en" sz="1800"/>
              <a:t>etc</a:t>
            </a:r>
            <a:endParaRPr sz="1800"/>
          </a:p>
        </p:txBody>
      </p:sp>
      <p:pic>
        <p:nvPicPr>
          <p:cNvPr id="652" name="Google Shape;652;p96"/>
          <p:cNvPicPr preferRelativeResize="0"/>
          <p:nvPr/>
        </p:nvPicPr>
        <p:blipFill>
          <a:blip r:embed="rId3">
            <a:alphaModFix/>
          </a:blip>
          <a:stretch>
            <a:fillRect/>
          </a:stretch>
        </p:blipFill>
        <p:spPr>
          <a:xfrm>
            <a:off x="4311600" y="1398725"/>
            <a:ext cx="4527600" cy="2980107"/>
          </a:xfrm>
          <a:prstGeom prst="rect">
            <a:avLst/>
          </a:prstGeom>
          <a:noFill/>
          <a:ln>
            <a:noFill/>
          </a:ln>
        </p:spPr>
      </p:pic>
      <p:pic>
        <p:nvPicPr>
          <p:cNvPr id="653" name="Google Shape;653;p96"/>
          <p:cNvPicPr preferRelativeResize="0"/>
          <p:nvPr/>
        </p:nvPicPr>
        <p:blipFill>
          <a:blip r:embed="rId4">
            <a:alphaModFix/>
          </a:blip>
          <a:stretch>
            <a:fillRect/>
          </a:stretch>
        </p:blipFill>
        <p:spPr>
          <a:xfrm>
            <a:off x="6849025" y="258375"/>
            <a:ext cx="1983275" cy="1054300"/>
          </a:xfrm>
          <a:prstGeom prst="rect">
            <a:avLst/>
          </a:prstGeom>
          <a:noFill/>
          <a:ln>
            <a:noFill/>
          </a:ln>
        </p:spPr>
      </p:pic>
      <p:cxnSp>
        <p:nvCxnSpPr>
          <p:cNvPr id="654" name="Google Shape;654;p96"/>
          <p:cNvCxnSpPr/>
          <p:nvPr/>
        </p:nvCxnSpPr>
        <p:spPr>
          <a:xfrm>
            <a:off x="2179250" y="935575"/>
            <a:ext cx="3311700" cy="1911900"/>
          </a:xfrm>
          <a:prstGeom prst="straightConnector1">
            <a:avLst/>
          </a:prstGeom>
          <a:noFill/>
          <a:ln w="28575" cap="flat" cmpd="sng">
            <a:solidFill>
              <a:srgbClr val="00FF00"/>
            </a:solidFill>
            <a:prstDash val="solid"/>
            <a:round/>
            <a:headEnd type="none" w="med" len="med"/>
            <a:tailEnd type="stealth" w="med" len="med"/>
          </a:ln>
        </p:spPr>
      </p:cxnSp>
      <p:pic>
        <p:nvPicPr>
          <p:cNvPr id="655" name="Google Shape;655;p96"/>
          <p:cNvPicPr preferRelativeResize="0"/>
          <p:nvPr/>
        </p:nvPicPr>
        <p:blipFill>
          <a:blip r:embed="rId5">
            <a:alphaModFix/>
          </a:blip>
          <a:stretch>
            <a:fillRect/>
          </a:stretch>
        </p:blipFill>
        <p:spPr>
          <a:xfrm>
            <a:off x="2026313" y="3044875"/>
            <a:ext cx="2143125" cy="1524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Event Core </a:t>
            </a:r>
            <a:endParaRPr/>
          </a:p>
        </p:txBody>
      </p:sp>
      <p:sp>
        <p:nvSpPr>
          <p:cNvPr id="661" name="Google Shape;661;p9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0 or more extensions:</a:t>
            </a:r>
            <a:endParaRPr sz="1800"/>
          </a:p>
          <a:p>
            <a:pPr marL="457200" lvl="0" indent="-342900" algn="l" rtl="0">
              <a:spcBef>
                <a:spcPts val="1600"/>
              </a:spcBef>
              <a:spcAft>
                <a:spcPts val="0"/>
              </a:spcAft>
              <a:buSzPts val="1800"/>
              <a:buChar char="●"/>
            </a:pPr>
            <a:r>
              <a:rPr lang="en" sz="1800"/>
              <a:t>Relevé</a:t>
            </a:r>
            <a:endParaRPr sz="1800"/>
          </a:p>
          <a:p>
            <a:pPr marL="457200" lvl="0" indent="-342900" algn="l" rtl="0">
              <a:spcBef>
                <a:spcPts val="0"/>
              </a:spcBef>
              <a:spcAft>
                <a:spcPts val="0"/>
              </a:spcAft>
              <a:buSzPts val="1800"/>
              <a:buChar char="●"/>
            </a:pPr>
            <a:r>
              <a:rPr lang="en" sz="1800"/>
              <a:t>Measurements &amp; Facts</a:t>
            </a:r>
            <a:endParaRPr sz="1800"/>
          </a:p>
          <a:p>
            <a:pPr marL="457200" lvl="0" indent="-342900" algn="l" rtl="0">
              <a:spcBef>
                <a:spcPts val="0"/>
              </a:spcBef>
              <a:spcAft>
                <a:spcPts val="0"/>
              </a:spcAft>
              <a:buSzPts val="1800"/>
              <a:buChar char="●"/>
            </a:pPr>
            <a:r>
              <a:rPr lang="en" sz="1800"/>
              <a:t>Occurrences</a:t>
            </a:r>
            <a:endParaRPr sz="1800"/>
          </a:p>
          <a:p>
            <a:pPr marL="457200" lvl="0" indent="-342900" algn="l" rtl="0">
              <a:spcBef>
                <a:spcPts val="0"/>
              </a:spcBef>
              <a:spcAft>
                <a:spcPts val="0"/>
              </a:spcAft>
              <a:buSzPts val="1800"/>
              <a:buChar char="●"/>
            </a:pPr>
            <a:r>
              <a:rPr lang="en" sz="1800"/>
              <a:t>etc</a:t>
            </a:r>
            <a:endParaRPr sz="1800"/>
          </a:p>
        </p:txBody>
      </p:sp>
      <p:pic>
        <p:nvPicPr>
          <p:cNvPr id="662" name="Google Shape;662;p97"/>
          <p:cNvPicPr preferRelativeResize="0"/>
          <p:nvPr/>
        </p:nvPicPr>
        <p:blipFill>
          <a:blip r:embed="rId3">
            <a:alphaModFix/>
          </a:blip>
          <a:stretch>
            <a:fillRect/>
          </a:stretch>
        </p:blipFill>
        <p:spPr>
          <a:xfrm>
            <a:off x="4311600" y="1398725"/>
            <a:ext cx="4527600" cy="2980107"/>
          </a:xfrm>
          <a:prstGeom prst="rect">
            <a:avLst/>
          </a:prstGeom>
          <a:noFill/>
          <a:ln>
            <a:noFill/>
          </a:ln>
        </p:spPr>
      </p:pic>
      <p:pic>
        <p:nvPicPr>
          <p:cNvPr id="663" name="Google Shape;663;p97"/>
          <p:cNvPicPr preferRelativeResize="0"/>
          <p:nvPr/>
        </p:nvPicPr>
        <p:blipFill>
          <a:blip r:embed="rId4">
            <a:alphaModFix/>
          </a:blip>
          <a:stretch>
            <a:fillRect/>
          </a:stretch>
        </p:blipFill>
        <p:spPr>
          <a:xfrm>
            <a:off x="6849025" y="258375"/>
            <a:ext cx="1983275" cy="1054300"/>
          </a:xfrm>
          <a:prstGeom prst="rect">
            <a:avLst/>
          </a:prstGeom>
          <a:noFill/>
          <a:ln>
            <a:noFill/>
          </a:ln>
        </p:spPr>
      </p:pic>
      <p:cxnSp>
        <p:nvCxnSpPr>
          <p:cNvPr id="664" name="Google Shape;664;p97"/>
          <p:cNvCxnSpPr/>
          <p:nvPr/>
        </p:nvCxnSpPr>
        <p:spPr>
          <a:xfrm>
            <a:off x="2179250" y="935575"/>
            <a:ext cx="3311700" cy="1911900"/>
          </a:xfrm>
          <a:prstGeom prst="straightConnector1">
            <a:avLst/>
          </a:prstGeom>
          <a:noFill/>
          <a:ln w="28575" cap="flat" cmpd="sng">
            <a:solidFill>
              <a:srgbClr val="00FF00"/>
            </a:solidFill>
            <a:prstDash val="solid"/>
            <a:round/>
            <a:headEnd type="none" w="med" len="med"/>
            <a:tailEnd type="stealth" w="med" len="med"/>
          </a:ln>
        </p:spPr>
      </p:cxnSp>
      <p:pic>
        <p:nvPicPr>
          <p:cNvPr id="665" name="Google Shape;665;p97"/>
          <p:cNvPicPr preferRelativeResize="0"/>
          <p:nvPr/>
        </p:nvPicPr>
        <p:blipFill>
          <a:blip r:embed="rId5">
            <a:alphaModFix/>
          </a:blip>
          <a:stretch>
            <a:fillRect/>
          </a:stretch>
        </p:blipFill>
        <p:spPr>
          <a:xfrm>
            <a:off x="791825" y="3047525"/>
            <a:ext cx="3363700" cy="1521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Biodiversity Standards of concern</a:t>
            </a:r>
            <a:endParaRPr/>
          </a:p>
        </p:txBody>
      </p:sp>
      <p:sp>
        <p:nvSpPr>
          <p:cNvPr id="671" name="Google Shape;671;p9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2400">
                <a:solidFill>
                  <a:srgbClr val="FFFFFF"/>
                </a:solidFill>
              </a:rPr>
              <a:t>ABCD</a:t>
            </a:r>
            <a:endParaRPr sz="2400">
              <a:solidFill>
                <a:srgbClr val="FFFFFF"/>
              </a:solidFill>
            </a:endParaRPr>
          </a:p>
          <a:p>
            <a:pPr marL="0" lvl="0" indent="0" algn="l" rtl="0">
              <a:lnSpc>
                <a:spcPct val="120000"/>
              </a:lnSpc>
              <a:spcBef>
                <a:spcPts val="600"/>
              </a:spcBef>
              <a:spcAft>
                <a:spcPts val="0"/>
              </a:spcAft>
              <a:buNone/>
            </a:pPr>
            <a:r>
              <a:rPr lang="en"/>
              <a:t>A standard equivalent to DarwinCore.</a:t>
            </a:r>
            <a:endParaRPr/>
          </a:p>
          <a:p>
            <a:pPr marL="0" lvl="0" indent="0" algn="l" rtl="0">
              <a:lnSpc>
                <a:spcPct val="120000"/>
              </a:lnSpc>
              <a:spcBef>
                <a:spcPts val="600"/>
              </a:spcBef>
              <a:spcAft>
                <a:spcPts val="0"/>
              </a:spcAft>
              <a:buNone/>
            </a:pPr>
            <a:r>
              <a:rPr lang="en"/>
              <a:t>Access to Biological Collections Data task group. 2007. Access to Biological Collection Data (ABCD), Version 2.06. Biodiversity Information Standards (TDWG) http://www.tdwg.org/standards/115</a:t>
            </a:r>
            <a:endParaRPr/>
          </a:p>
          <a:p>
            <a:pPr marL="0" lvl="0" indent="0" algn="l" rtl="0">
              <a:spcBef>
                <a:spcPts val="600"/>
              </a:spcBef>
              <a:spcAft>
                <a:spcPts val="1600"/>
              </a:spcAft>
              <a:buNone/>
            </a:pPr>
            <a:endParaRPr/>
          </a:p>
        </p:txBody>
      </p:sp>
      <p:sp>
        <p:nvSpPr>
          <p:cNvPr id="672" name="Google Shape;672;p9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FFFF"/>
                </a:solidFill>
              </a:rPr>
              <a:t>EML</a:t>
            </a:r>
            <a:endParaRPr sz="2400" dirty="0">
              <a:solidFill>
                <a:srgbClr val="FFFFFF"/>
              </a:solidFill>
            </a:endParaRPr>
          </a:p>
          <a:p>
            <a:pPr marL="0" lvl="0" indent="0" algn="l" rtl="0">
              <a:spcBef>
                <a:spcPts val="1600"/>
              </a:spcBef>
              <a:spcAft>
                <a:spcPts val="0"/>
              </a:spcAft>
              <a:buNone/>
            </a:pPr>
            <a:r>
              <a:rPr lang="en" dirty="0"/>
              <a:t>A metadata standard developed for the earth, environmental and ecological sciences.</a:t>
            </a:r>
            <a:endParaRPr dirty="0"/>
          </a:p>
          <a:p>
            <a:pPr marL="0" lvl="0" indent="0" algn="l" rtl="0">
              <a:spcBef>
                <a:spcPts val="1600"/>
              </a:spcBef>
              <a:spcAft>
                <a:spcPts val="1600"/>
              </a:spcAft>
              <a:buNone/>
            </a:pPr>
            <a:r>
              <a:rPr lang="en" dirty="0"/>
              <a:t>Ecological Metadata Language (EML) is a metadata specification particularly developed for the ecology discipline. It is based on prior work done by the Ecological Society of America and associated efforts (Michener et al., 1997, Ecological Applications).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6"/>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188" name="Google Shape;188;p36"/>
          <p:cNvSpPr txBox="1">
            <a:spLocks noGrp="1"/>
          </p:cNvSpPr>
          <p:nvPr>
            <p:ph type="title"/>
          </p:nvPr>
        </p:nvSpPr>
        <p:spPr>
          <a:xfrm>
            <a:off x="311700" y="145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deal with</a:t>
            </a:r>
            <a:endParaRPr/>
          </a:p>
        </p:txBody>
      </p:sp>
      <p:pic>
        <p:nvPicPr>
          <p:cNvPr id="189" name="Google Shape;189;p36"/>
          <p:cNvPicPr preferRelativeResize="0"/>
          <p:nvPr/>
        </p:nvPicPr>
        <p:blipFill>
          <a:blip r:embed="rId4">
            <a:alphaModFix/>
          </a:blip>
          <a:stretch>
            <a:fillRect/>
          </a:stretch>
        </p:blipFill>
        <p:spPr>
          <a:xfrm>
            <a:off x="756438" y="1429425"/>
            <a:ext cx="7631124" cy="3621124"/>
          </a:xfrm>
          <a:prstGeom prst="rect">
            <a:avLst/>
          </a:prstGeom>
          <a:noFill/>
          <a:ln>
            <a:noFill/>
          </a:ln>
        </p:spPr>
      </p:pic>
      <p:sp>
        <p:nvSpPr>
          <p:cNvPr id="190" name="Google Shape;190;p36"/>
          <p:cNvSpPr txBox="1"/>
          <p:nvPr/>
        </p:nvSpPr>
        <p:spPr>
          <a:xfrm>
            <a:off x="756450" y="718575"/>
            <a:ext cx="5245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Average"/>
                <a:ea typeface="Average"/>
                <a:cs typeface="Average"/>
                <a:sym typeface="Average"/>
              </a:rPr>
              <a:t>Human observations, going back 20 years and more</a:t>
            </a:r>
            <a:endParaRPr sz="1800">
              <a:solidFill>
                <a:srgbClr val="FFFFFF"/>
              </a:solidFill>
              <a:latin typeface="Average"/>
              <a:ea typeface="Average"/>
              <a:cs typeface="Average"/>
              <a:sym typeface="Average"/>
            </a:endParaRPr>
          </a:p>
        </p:txBody>
      </p:sp>
      <p:pic>
        <p:nvPicPr>
          <p:cNvPr id="191" name="Google Shape;191;p36"/>
          <p:cNvPicPr preferRelativeResize="0"/>
          <p:nvPr/>
        </p:nvPicPr>
        <p:blipFill>
          <a:blip r:embed="rId5">
            <a:alphaModFix/>
          </a:blip>
          <a:stretch>
            <a:fillRect/>
          </a:stretch>
        </p:blipFill>
        <p:spPr>
          <a:xfrm>
            <a:off x="5393700" y="1393200"/>
            <a:ext cx="3750300" cy="3750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7" name="Google Shape;677;p99"/>
          <p:cNvPicPr preferRelativeResize="0"/>
          <p:nvPr/>
        </p:nvPicPr>
        <p:blipFill>
          <a:blip r:embed="rId3">
            <a:alphaModFix/>
          </a:blip>
          <a:stretch>
            <a:fillRect/>
          </a:stretch>
        </p:blipFill>
        <p:spPr>
          <a:xfrm>
            <a:off x="1438938" y="152400"/>
            <a:ext cx="6266116" cy="4838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00"/>
          <p:cNvSpPr txBox="1">
            <a:spLocks noGrp="1"/>
          </p:cNvSpPr>
          <p:nvPr>
            <p:ph type="title"/>
          </p:nvPr>
        </p:nvSpPr>
        <p:spPr>
          <a:xfrm>
            <a:off x="311700" y="184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Open science</a:t>
            </a:r>
            <a:endParaRPr sz="3600"/>
          </a:p>
        </p:txBody>
      </p:sp>
      <p:pic>
        <p:nvPicPr>
          <p:cNvPr id="683" name="Google Shape;683;p100"/>
          <p:cNvPicPr preferRelativeResize="0"/>
          <p:nvPr/>
        </p:nvPicPr>
        <p:blipFill>
          <a:blip r:embed="rId3">
            <a:alphaModFix/>
          </a:blip>
          <a:stretch>
            <a:fillRect/>
          </a:stretch>
        </p:blipFill>
        <p:spPr>
          <a:xfrm>
            <a:off x="702625" y="1190125"/>
            <a:ext cx="7524750" cy="3429000"/>
          </a:xfrm>
          <a:prstGeom prst="rect">
            <a:avLst/>
          </a:prstGeom>
          <a:noFill/>
          <a:ln>
            <a:noFill/>
          </a:ln>
        </p:spPr>
      </p:pic>
      <p:sp>
        <p:nvSpPr>
          <p:cNvPr id="684" name="Google Shape;684;p100"/>
          <p:cNvSpPr/>
          <p:nvPr/>
        </p:nvSpPr>
        <p:spPr>
          <a:xfrm>
            <a:off x="3261425" y="1968850"/>
            <a:ext cx="720300" cy="2701200"/>
          </a:xfrm>
          <a:prstGeom prst="roundRect">
            <a:avLst>
              <a:gd name="adj" fmla="val 16667"/>
            </a:avLst>
          </a:prstGeom>
          <a:solidFill>
            <a:srgbClr val="C82EE0">
              <a:alpha val="16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01"/>
          <p:cNvSpPr txBox="1">
            <a:spLocks noGrp="1"/>
          </p:cNvSpPr>
          <p:nvPr>
            <p:ph type="body" idx="1"/>
          </p:nvPr>
        </p:nvSpPr>
        <p:spPr>
          <a:xfrm>
            <a:off x="181650" y="1122450"/>
            <a:ext cx="3800100" cy="3147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i="1">
                <a:solidFill>
                  <a:srgbClr val="FFFFFF"/>
                </a:solidFill>
                <a:highlight>
                  <a:srgbClr val="207C5F"/>
                </a:highlight>
                <a:latin typeface="Lato"/>
                <a:ea typeface="Lato"/>
                <a:cs typeface="Lato"/>
                <a:sym typeface="Lato"/>
              </a:rPr>
              <a:t>“Open means </a:t>
            </a:r>
            <a:r>
              <a:rPr lang="en" sz="2400" b="1">
                <a:solidFill>
                  <a:srgbClr val="FFFFFF"/>
                </a:solidFill>
                <a:highlight>
                  <a:srgbClr val="207C5F"/>
                </a:highlight>
                <a:latin typeface="Lato"/>
                <a:ea typeface="Lato"/>
                <a:cs typeface="Lato"/>
                <a:sym typeface="Lato"/>
              </a:rPr>
              <a:t>anyone</a:t>
            </a:r>
            <a:r>
              <a:rPr lang="en" sz="2400" i="1">
                <a:solidFill>
                  <a:srgbClr val="FFFFFF"/>
                </a:solidFill>
                <a:highlight>
                  <a:srgbClr val="207C5F"/>
                </a:highlight>
                <a:latin typeface="Lato"/>
                <a:ea typeface="Lato"/>
                <a:cs typeface="Lato"/>
                <a:sym typeface="Lato"/>
              </a:rPr>
              <a:t> can </a:t>
            </a:r>
            <a:r>
              <a:rPr lang="en" sz="2400" b="1">
                <a:solidFill>
                  <a:srgbClr val="FFFFFF"/>
                </a:solidFill>
                <a:highlight>
                  <a:srgbClr val="207C5F"/>
                </a:highlight>
                <a:latin typeface="Lato"/>
                <a:ea typeface="Lato"/>
                <a:cs typeface="Lato"/>
                <a:sym typeface="Lato"/>
              </a:rPr>
              <a:t>freely access, use, modify, and share</a:t>
            </a:r>
            <a:r>
              <a:rPr lang="en" sz="2400" i="1">
                <a:solidFill>
                  <a:srgbClr val="FFFFFF"/>
                </a:solidFill>
                <a:highlight>
                  <a:srgbClr val="207C5F"/>
                </a:highlight>
                <a:latin typeface="Lato"/>
                <a:ea typeface="Lato"/>
                <a:cs typeface="Lato"/>
                <a:sym typeface="Lato"/>
              </a:rPr>
              <a:t> for </a:t>
            </a:r>
            <a:r>
              <a:rPr lang="en" sz="2400" b="1">
                <a:solidFill>
                  <a:srgbClr val="FFFFFF"/>
                </a:solidFill>
                <a:highlight>
                  <a:srgbClr val="207C5F"/>
                </a:highlight>
                <a:latin typeface="Lato"/>
                <a:ea typeface="Lato"/>
                <a:cs typeface="Lato"/>
                <a:sym typeface="Lato"/>
              </a:rPr>
              <a:t>any purpose</a:t>
            </a:r>
            <a:r>
              <a:rPr lang="en" sz="2400" i="1">
                <a:solidFill>
                  <a:srgbClr val="FFFFFF"/>
                </a:solidFill>
                <a:highlight>
                  <a:srgbClr val="207C5F"/>
                </a:highlight>
                <a:latin typeface="Lato"/>
                <a:ea typeface="Lato"/>
                <a:cs typeface="Lato"/>
                <a:sym typeface="Lato"/>
              </a:rPr>
              <a:t>(subject, at most, to requirements that preserve provenance and openness).”</a:t>
            </a:r>
            <a:endParaRPr sz="2400"/>
          </a:p>
        </p:txBody>
      </p:sp>
      <p:pic>
        <p:nvPicPr>
          <p:cNvPr id="690" name="Google Shape;690;p101">
            <a:hlinkClick r:id="rId3"/>
          </p:cNvPr>
          <p:cNvPicPr preferRelativeResize="0"/>
          <p:nvPr/>
        </p:nvPicPr>
        <p:blipFill>
          <a:blip r:embed="rId4">
            <a:alphaModFix/>
          </a:blip>
          <a:stretch>
            <a:fillRect/>
          </a:stretch>
        </p:blipFill>
        <p:spPr>
          <a:xfrm>
            <a:off x="4090398" y="625100"/>
            <a:ext cx="4862099" cy="4355075"/>
          </a:xfrm>
          <a:prstGeom prst="rect">
            <a:avLst/>
          </a:prstGeom>
          <a:noFill/>
          <a:ln>
            <a:noFill/>
          </a:ln>
        </p:spPr>
      </p:pic>
      <p:sp>
        <p:nvSpPr>
          <p:cNvPr id="691" name="Google Shape;691;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Data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02"/>
          <p:cNvSpPr/>
          <p:nvPr/>
        </p:nvSpPr>
        <p:spPr>
          <a:xfrm>
            <a:off x="2679750" y="1839900"/>
            <a:ext cx="3784500" cy="1463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swald"/>
                <a:ea typeface="Oswald"/>
                <a:cs typeface="Oswald"/>
                <a:sym typeface="Oswald"/>
              </a:rPr>
              <a:t>open data</a:t>
            </a:r>
            <a:endParaRPr sz="3000" b="1">
              <a:latin typeface="Oswald"/>
              <a:ea typeface="Oswald"/>
              <a:cs typeface="Oswald"/>
              <a:sym typeface="Oswald"/>
            </a:endParaRPr>
          </a:p>
        </p:txBody>
      </p:sp>
      <p:pic>
        <p:nvPicPr>
          <p:cNvPr id="697" name="Google Shape;697;p102"/>
          <p:cNvPicPr preferRelativeResize="0"/>
          <p:nvPr/>
        </p:nvPicPr>
        <p:blipFill>
          <a:blip r:embed="rId3">
            <a:alphaModFix/>
          </a:blip>
          <a:stretch>
            <a:fillRect/>
          </a:stretch>
        </p:blipFill>
        <p:spPr>
          <a:xfrm>
            <a:off x="986275" y="2762175"/>
            <a:ext cx="1059675" cy="1059675"/>
          </a:xfrm>
          <a:prstGeom prst="rect">
            <a:avLst/>
          </a:prstGeom>
          <a:noFill/>
          <a:ln>
            <a:noFill/>
          </a:ln>
        </p:spPr>
      </p:pic>
      <p:pic>
        <p:nvPicPr>
          <p:cNvPr id="698" name="Google Shape;698;p102"/>
          <p:cNvPicPr preferRelativeResize="0"/>
          <p:nvPr/>
        </p:nvPicPr>
        <p:blipFill>
          <a:blip r:embed="rId4">
            <a:alphaModFix/>
          </a:blip>
          <a:stretch>
            <a:fillRect/>
          </a:stretch>
        </p:blipFill>
        <p:spPr>
          <a:xfrm>
            <a:off x="2365425" y="288850"/>
            <a:ext cx="846250" cy="846250"/>
          </a:xfrm>
          <a:prstGeom prst="rect">
            <a:avLst/>
          </a:prstGeom>
          <a:noFill/>
          <a:ln>
            <a:noFill/>
          </a:ln>
        </p:spPr>
      </p:pic>
      <p:pic>
        <p:nvPicPr>
          <p:cNvPr id="699" name="Google Shape;699;p102"/>
          <p:cNvPicPr preferRelativeResize="0"/>
          <p:nvPr/>
        </p:nvPicPr>
        <p:blipFill>
          <a:blip r:embed="rId5">
            <a:alphaModFix/>
          </a:blip>
          <a:stretch>
            <a:fillRect/>
          </a:stretch>
        </p:blipFill>
        <p:spPr>
          <a:xfrm>
            <a:off x="6065675" y="351563"/>
            <a:ext cx="1192575" cy="1192575"/>
          </a:xfrm>
          <a:prstGeom prst="rect">
            <a:avLst/>
          </a:prstGeom>
          <a:noFill/>
          <a:ln>
            <a:noFill/>
          </a:ln>
        </p:spPr>
      </p:pic>
      <p:pic>
        <p:nvPicPr>
          <p:cNvPr id="700" name="Google Shape;700;p102"/>
          <p:cNvPicPr preferRelativeResize="0"/>
          <p:nvPr/>
        </p:nvPicPr>
        <p:blipFill>
          <a:blip r:embed="rId6">
            <a:alphaModFix/>
          </a:blip>
          <a:stretch>
            <a:fillRect/>
          </a:stretch>
        </p:blipFill>
        <p:spPr>
          <a:xfrm>
            <a:off x="582325" y="1135100"/>
            <a:ext cx="1016400" cy="1016400"/>
          </a:xfrm>
          <a:prstGeom prst="rect">
            <a:avLst/>
          </a:prstGeom>
          <a:noFill/>
          <a:ln>
            <a:noFill/>
          </a:ln>
        </p:spPr>
      </p:pic>
      <p:pic>
        <p:nvPicPr>
          <p:cNvPr id="701" name="Google Shape;701;p102"/>
          <p:cNvPicPr preferRelativeResize="0"/>
          <p:nvPr/>
        </p:nvPicPr>
        <p:blipFill>
          <a:blip r:embed="rId7">
            <a:alphaModFix/>
          </a:blip>
          <a:stretch>
            <a:fillRect/>
          </a:stretch>
        </p:blipFill>
        <p:spPr>
          <a:xfrm>
            <a:off x="6623675" y="3163250"/>
            <a:ext cx="1288075" cy="1353025"/>
          </a:xfrm>
          <a:prstGeom prst="rect">
            <a:avLst/>
          </a:prstGeom>
          <a:noFill/>
          <a:ln>
            <a:noFill/>
          </a:ln>
        </p:spPr>
      </p:pic>
      <p:pic>
        <p:nvPicPr>
          <p:cNvPr id="702" name="Google Shape;702;p102"/>
          <p:cNvPicPr preferRelativeResize="0"/>
          <p:nvPr/>
        </p:nvPicPr>
        <p:blipFill>
          <a:blip r:embed="rId8">
            <a:alphaModFix/>
          </a:blip>
          <a:stretch>
            <a:fillRect/>
          </a:stretch>
        </p:blipFill>
        <p:spPr>
          <a:xfrm>
            <a:off x="7098048" y="1758573"/>
            <a:ext cx="883375" cy="883375"/>
          </a:xfrm>
          <a:prstGeom prst="rect">
            <a:avLst/>
          </a:prstGeom>
          <a:noFill/>
          <a:ln>
            <a:noFill/>
          </a:ln>
        </p:spPr>
      </p:pic>
      <p:pic>
        <p:nvPicPr>
          <p:cNvPr id="703" name="Google Shape;703;p102"/>
          <p:cNvPicPr preferRelativeResize="0"/>
          <p:nvPr/>
        </p:nvPicPr>
        <p:blipFill>
          <a:blip r:embed="rId9">
            <a:alphaModFix/>
          </a:blip>
          <a:stretch>
            <a:fillRect/>
          </a:stretch>
        </p:blipFill>
        <p:spPr>
          <a:xfrm>
            <a:off x="4159325" y="75000"/>
            <a:ext cx="1133550" cy="1133550"/>
          </a:xfrm>
          <a:prstGeom prst="rect">
            <a:avLst/>
          </a:prstGeom>
          <a:noFill/>
          <a:ln>
            <a:noFill/>
          </a:ln>
        </p:spPr>
      </p:pic>
      <p:pic>
        <p:nvPicPr>
          <p:cNvPr id="704" name="Google Shape;704;p102"/>
          <p:cNvPicPr preferRelativeResize="0"/>
          <p:nvPr/>
        </p:nvPicPr>
        <p:blipFill rotWithShape="1">
          <a:blip r:embed="rId10">
            <a:alphaModFix/>
          </a:blip>
          <a:srcRect/>
          <a:stretch/>
        </p:blipFill>
        <p:spPr>
          <a:xfrm>
            <a:off x="4699249" y="3648599"/>
            <a:ext cx="1059675" cy="1059675"/>
          </a:xfrm>
          <a:prstGeom prst="rect">
            <a:avLst/>
          </a:prstGeom>
          <a:noFill/>
          <a:ln>
            <a:noFill/>
          </a:ln>
        </p:spPr>
      </p:pic>
      <p:pic>
        <p:nvPicPr>
          <p:cNvPr id="705" name="Google Shape;705;p102"/>
          <p:cNvPicPr preferRelativeResize="0"/>
          <p:nvPr/>
        </p:nvPicPr>
        <p:blipFill rotWithShape="1">
          <a:blip r:embed="rId11">
            <a:alphaModFix/>
          </a:blip>
          <a:srcRect/>
          <a:stretch/>
        </p:blipFill>
        <p:spPr>
          <a:xfrm>
            <a:off x="2471694" y="3582157"/>
            <a:ext cx="1192575" cy="1192550"/>
          </a:xfrm>
          <a:prstGeom prst="rect">
            <a:avLst/>
          </a:prstGeom>
          <a:noFill/>
          <a:ln>
            <a:noFill/>
          </a:ln>
        </p:spPr>
      </p:pic>
      <p:sp>
        <p:nvSpPr>
          <p:cNvPr id="706" name="Google Shape;706;p102"/>
          <p:cNvSpPr txBox="1"/>
          <p:nvPr/>
        </p:nvSpPr>
        <p:spPr>
          <a:xfrm>
            <a:off x="468550" y="2151500"/>
            <a:ext cx="15774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funders demands</a:t>
            </a:r>
            <a:endParaRPr>
              <a:solidFill>
                <a:srgbClr val="FFFFFF"/>
              </a:solidFill>
            </a:endParaRPr>
          </a:p>
        </p:txBody>
      </p:sp>
      <p:sp>
        <p:nvSpPr>
          <p:cNvPr id="707" name="Google Shape;707;p102"/>
          <p:cNvSpPr txBox="1"/>
          <p:nvPr/>
        </p:nvSpPr>
        <p:spPr>
          <a:xfrm>
            <a:off x="2291950" y="1135100"/>
            <a:ext cx="12441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publishers’ rules</a:t>
            </a:r>
            <a:endParaRPr>
              <a:solidFill>
                <a:srgbClr val="FFFFFF"/>
              </a:solidFill>
            </a:endParaRPr>
          </a:p>
        </p:txBody>
      </p:sp>
      <p:sp>
        <p:nvSpPr>
          <p:cNvPr id="708" name="Google Shape;708;p102"/>
          <p:cNvSpPr txBox="1"/>
          <p:nvPr/>
        </p:nvSpPr>
        <p:spPr>
          <a:xfrm>
            <a:off x="4104050" y="1135088"/>
            <a:ext cx="12441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innovation &amp; valorization</a:t>
            </a:r>
            <a:endParaRPr>
              <a:solidFill>
                <a:srgbClr val="FFFFFF"/>
              </a:solidFill>
            </a:endParaRPr>
          </a:p>
        </p:txBody>
      </p:sp>
      <p:sp>
        <p:nvSpPr>
          <p:cNvPr id="709" name="Google Shape;709;p102"/>
          <p:cNvSpPr txBox="1"/>
          <p:nvPr/>
        </p:nvSpPr>
        <p:spPr>
          <a:xfrm>
            <a:off x="7008450" y="2689150"/>
            <a:ext cx="18045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higher citation rates</a:t>
            </a:r>
            <a:endParaRPr>
              <a:solidFill>
                <a:srgbClr val="FFFFFF"/>
              </a:solidFill>
            </a:endParaRPr>
          </a:p>
        </p:txBody>
      </p:sp>
      <p:sp>
        <p:nvSpPr>
          <p:cNvPr id="710" name="Google Shape;710;p102"/>
          <p:cNvSpPr txBox="1"/>
          <p:nvPr/>
        </p:nvSpPr>
        <p:spPr>
          <a:xfrm>
            <a:off x="5916150" y="1323550"/>
            <a:ext cx="23703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more visibility for your work</a:t>
            </a:r>
            <a:endParaRPr>
              <a:solidFill>
                <a:srgbClr val="FFFFFF"/>
              </a:solidFill>
            </a:endParaRPr>
          </a:p>
        </p:txBody>
      </p:sp>
      <p:sp>
        <p:nvSpPr>
          <p:cNvPr id="711" name="Google Shape;711;p102"/>
          <p:cNvSpPr txBox="1"/>
          <p:nvPr/>
        </p:nvSpPr>
        <p:spPr>
          <a:xfrm>
            <a:off x="6721100" y="4415725"/>
            <a:ext cx="18045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collaboration</a:t>
            </a:r>
            <a:endParaRPr>
              <a:solidFill>
                <a:srgbClr val="FFFFFF"/>
              </a:solidFill>
            </a:endParaRPr>
          </a:p>
        </p:txBody>
      </p:sp>
      <p:sp>
        <p:nvSpPr>
          <p:cNvPr id="712" name="Google Shape;712;p102"/>
          <p:cNvSpPr txBox="1"/>
          <p:nvPr/>
        </p:nvSpPr>
        <p:spPr>
          <a:xfrm>
            <a:off x="4335275" y="4656025"/>
            <a:ext cx="22884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application of your findings</a:t>
            </a:r>
            <a:endParaRPr>
              <a:solidFill>
                <a:srgbClr val="FFFFFF"/>
              </a:solidFill>
            </a:endParaRPr>
          </a:p>
        </p:txBody>
      </p:sp>
      <p:sp>
        <p:nvSpPr>
          <p:cNvPr id="713" name="Google Shape;713;p102"/>
          <p:cNvSpPr txBox="1"/>
          <p:nvPr/>
        </p:nvSpPr>
        <p:spPr>
          <a:xfrm>
            <a:off x="2365425" y="4656025"/>
            <a:ext cx="18045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reduced costs</a:t>
            </a:r>
            <a:endParaRPr>
              <a:solidFill>
                <a:srgbClr val="FFFFFF"/>
              </a:solidFill>
            </a:endParaRPr>
          </a:p>
        </p:txBody>
      </p:sp>
      <p:sp>
        <p:nvSpPr>
          <p:cNvPr id="714" name="Google Shape;714;p102"/>
          <p:cNvSpPr txBox="1"/>
          <p:nvPr/>
        </p:nvSpPr>
        <p:spPr>
          <a:xfrm>
            <a:off x="667200" y="3769575"/>
            <a:ext cx="1804500" cy="2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public access to your findings</a:t>
            </a:r>
            <a:endParaRPr>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103"/>
          <p:cNvPicPr preferRelativeResize="0"/>
          <p:nvPr/>
        </p:nvPicPr>
        <p:blipFill>
          <a:blip r:embed="rId3">
            <a:alphaModFix/>
          </a:blip>
          <a:stretch>
            <a:fillRect/>
          </a:stretch>
        </p:blipFill>
        <p:spPr>
          <a:xfrm rot="852187">
            <a:off x="1694132" y="-440139"/>
            <a:ext cx="5039159" cy="5039153"/>
          </a:xfrm>
          <a:prstGeom prst="rect">
            <a:avLst/>
          </a:prstGeom>
          <a:noFill/>
          <a:ln>
            <a:noFill/>
          </a:ln>
        </p:spPr>
      </p:pic>
      <p:sp>
        <p:nvSpPr>
          <p:cNvPr id="720" name="Google Shape;720;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Open data should be FAIR data</a:t>
            </a:r>
            <a:endParaRPr>
              <a:solidFill>
                <a:schemeClr val="accent5"/>
              </a:solidFill>
            </a:endParaRPr>
          </a:p>
        </p:txBody>
      </p:sp>
      <p:sp>
        <p:nvSpPr>
          <p:cNvPr id="721" name="Google Shape;721;p103"/>
          <p:cNvSpPr txBox="1">
            <a:spLocks noGrp="1"/>
          </p:cNvSpPr>
          <p:nvPr>
            <p:ph type="body" idx="1"/>
          </p:nvPr>
        </p:nvSpPr>
        <p:spPr>
          <a:xfrm>
            <a:off x="311700" y="1152475"/>
            <a:ext cx="1941600" cy="141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t>Make your data</a:t>
            </a:r>
            <a:endParaRPr sz="1400"/>
          </a:p>
          <a:p>
            <a:pPr marL="457200" lvl="0" indent="-317500" algn="l" rtl="0">
              <a:spcBef>
                <a:spcPts val="0"/>
              </a:spcBef>
              <a:spcAft>
                <a:spcPts val="0"/>
              </a:spcAft>
              <a:buSzPts val="1400"/>
              <a:buChar char="●"/>
            </a:pPr>
            <a:r>
              <a:rPr lang="en" sz="1400" b="1">
                <a:solidFill>
                  <a:schemeClr val="accent5"/>
                </a:solidFill>
              </a:rPr>
              <a:t>F</a:t>
            </a:r>
            <a:r>
              <a:rPr lang="en" sz="1400"/>
              <a:t>indable</a:t>
            </a:r>
            <a:endParaRPr sz="1400"/>
          </a:p>
          <a:p>
            <a:pPr marL="457200" lvl="0" indent="-317500" algn="l" rtl="0">
              <a:spcBef>
                <a:spcPts val="0"/>
              </a:spcBef>
              <a:spcAft>
                <a:spcPts val="0"/>
              </a:spcAft>
              <a:buSzPts val="1400"/>
              <a:buChar char="●"/>
            </a:pPr>
            <a:r>
              <a:rPr lang="en" sz="1400" b="1">
                <a:solidFill>
                  <a:schemeClr val="accent5"/>
                </a:solidFill>
              </a:rPr>
              <a:t>A</a:t>
            </a:r>
            <a:r>
              <a:rPr lang="en" sz="1400"/>
              <a:t>ccessible</a:t>
            </a:r>
            <a:endParaRPr sz="1400"/>
          </a:p>
          <a:p>
            <a:pPr marL="457200" lvl="0" indent="-317500" algn="l" rtl="0">
              <a:spcBef>
                <a:spcPts val="0"/>
              </a:spcBef>
              <a:spcAft>
                <a:spcPts val="0"/>
              </a:spcAft>
              <a:buSzPts val="1400"/>
              <a:buChar char="●"/>
            </a:pPr>
            <a:r>
              <a:rPr lang="en" sz="1400" b="1">
                <a:solidFill>
                  <a:schemeClr val="accent5"/>
                </a:solidFill>
              </a:rPr>
              <a:t>I</a:t>
            </a:r>
            <a:r>
              <a:rPr lang="en" sz="1400"/>
              <a:t>nteroperable</a:t>
            </a:r>
            <a:endParaRPr sz="1400"/>
          </a:p>
          <a:p>
            <a:pPr marL="457200" lvl="0" indent="-317500" algn="l" rtl="0">
              <a:spcBef>
                <a:spcPts val="0"/>
              </a:spcBef>
              <a:spcAft>
                <a:spcPts val="0"/>
              </a:spcAft>
              <a:buSzPts val="1400"/>
              <a:buChar char="●"/>
            </a:pPr>
            <a:r>
              <a:rPr lang="en" sz="1400" b="1">
                <a:solidFill>
                  <a:schemeClr val="accent5"/>
                </a:solidFill>
              </a:rPr>
              <a:t>R</a:t>
            </a:r>
            <a:r>
              <a:rPr lang="en" sz="1400"/>
              <a:t>eusable</a:t>
            </a:r>
            <a:endParaRPr sz="1400"/>
          </a:p>
        </p:txBody>
      </p:sp>
      <p:pic>
        <p:nvPicPr>
          <p:cNvPr id="722" name="Google Shape;722;p103"/>
          <p:cNvPicPr preferRelativeResize="0"/>
          <p:nvPr/>
        </p:nvPicPr>
        <p:blipFill>
          <a:blip r:embed="rId4">
            <a:alphaModFix/>
          </a:blip>
          <a:stretch>
            <a:fillRect/>
          </a:stretch>
        </p:blipFill>
        <p:spPr>
          <a:xfrm>
            <a:off x="1005900" y="3140150"/>
            <a:ext cx="719050" cy="719050"/>
          </a:xfrm>
          <a:prstGeom prst="rect">
            <a:avLst/>
          </a:prstGeom>
          <a:noFill/>
          <a:ln>
            <a:noFill/>
          </a:ln>
        </p:spPr>
      </p:pic>
      <p:pic>
        <p:nvPicPr>
          <p:cNvPr id="723" name="Google Shape;723;p103"/>
          <p:cNvPicPr preferRelativeResize="0"/>
          <p:nvPr/>
        </p:nvPicPr>
        <p:blipFill>
          <a:blip r:embed="rId5">
            <a:alphaModFix/>
          </a:blip>
          <a:stretch>
            <a:fillRect/>
          </a:stretch>
        </p:blipFill>
        <p:spPr>
          <a:xfrm>
            <a:off x="5083075" y="1189183"/>
            <a:ext cx="719050" cy="813417"/>
          </a:xfrm>
          <a:prstGeom prst="rect">
            <a:avLst/>
          </a:prstGeom>
          <a:noFill/>
          <a:ln>
            <a:noFill/>
          </a:ln>
        </p:spPr>
      </p:pic>
      <p:pic>
        <p:nvPicPr>
          <p:cNvPr id="724" name="Google Shape;724;p103"/>
          <p:cNvPicPr preferRelativeResize="0"/>
          <p:nvPr/>
        </p:nvPicPr>
        <p:blipFill>
          <a:blip r:embed="rId6">
            <a:alphaModFix/>
          </a:blip>
          <a:stretch>
            <a:fillRect/>
          </a:stretch>
        </p:blipFill>
        <p:spPr>
          <a:xfrm>
            <a:off x="6525800" y="267325"/>
            <a:ext cx="656300" cy="656300"/>
          </a:xfrm>
          <a:prstGeom prst="rect">
            <a:avLst/>
          </a:prstGeom>
          <a:noFill/>
          <a:ln>
            <a:noFill/>
          </a:ln>
        </p:spPr>
      </p:pic>
      <p:pic>
        <p:nvPicPr>
          <p:cNvPr id="725" name="Google Shape;725;p103"/>
          <p:cNvPicPr preferRelativeResize="0"/>
          <p:nvPr/>
        </p:nvPicPr>
        <p:blipFill>
          <a:blip r:embed="rId7">
            <a:alphaModFix/>
          </a:blip>
          <a:stretch>
            <a:fillRect/>
          </a:stretch>
        </p:blipFill>
        <p:spPr>
          <a:xfrm>
            <a:off x="3245200" y="2091200"/>
            <a:ext cx="656300" cy="656300"/>
          </a:xfrm>
          <a:prstGeom prst="rect">
            <a:avLst/>
          </a:prstGeom>
          <a:noFill/>
          <a:ln>
            <a:noFill/>
          </a:ln>
        </p:spPr>
      </p:pic>
      <p:sp>
        <p:nvSpPr>
          <p:cNvPr id="726" name="Google Shape;726;p103"/>
          <p:cNvSpPr txBox="1"/>
          <p:nvPr/>
        </p:nvSpPr>
        <p:spPr>
          <a:xfrm>
            <a:off x="1301950" y="3633900"/>
            <a:ext cx="29529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Findable</a:t>
            </a:r>
            <a:endParaRPr b="1">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Persistent identifiers (DOI)</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Metadata</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Naming conventions</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Keywords</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Versioning</a:t>
            </a:r>
            <a:endParaRPr>
              <a:solidFill>
                <a:srgbClr val="FFFFFF"/>
              </a:solidFill>
            </a:endParaRPr>
          </a:p>
        </p:txBody>
      </p:sp>
      <p:sp>
        <p:nvSpPr>
          <p:cNvPr id="727" name="Google Shape;727;p103"/>
          <p:cNvSpPr txBox="1"/>
          <p:nvPr/>
        </p:nvSpPr>
        <p:spPr>
          <a:xfrm>
            <a:off x="4254850" y="2897575"/>
            <a:ext cx="2952900" cy="17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Accessible</a:t>
            </a:r>
            <a:endParaRPr b="1">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Choice of datasets</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Data repository</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Software, documentation</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Access status</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Retrievable data</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Metadata access</a:t>
            </a:r>
            <a:endParaRPr>
              <a:solidFill>
                <a:srgbClr val="FFFFFF"/>
              </a:solidFill>
            </a:endParaRPr>
          </a:p>
        </p:txBody>
      </p:sp>
      <p:sp>
        <p:nvSpPr>
          <p:cNvPr id="728" name="Google Shape;728;p103"/>
          <p:cNvSpPr txBox="1"/>
          <p:nvPr/>
        </p:nvSpPr>
        <p:spPr>
          <a:xfrm>
            <a:off x="6064225" y="1810038"/>
            <a:ext cx="29529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Interoperable</a:t>
            </a:r>
            <a:endParaRPr b="1">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Standards</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Vocabulary</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Methodology</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References </a:t>
            </a:r>
            <a:endParaRPr>
              <a:solidFill>
                <a:srgbClr val="FFFFFF"/>
              </a:solidFill>
            </a:endParaRPr>
          </a:p>
        </p:txBody>
      </p:sp>
      <p:sp>
        <p:nvSpPr>
          <p:cNvPr id="729" name="Google Shape;729;p103"/>
          <p:cNvSpPr txBox="1"/>
          <p:nvPr/>
        </p:nvSpPr>
        <p:spPr>
          <a:xfrm>
            <a:off x="7274475" y="461975"/>
            <a:ext cx="16326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Reusable</a:t>
            </a:r>
            <a:endParaRPr b="1">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Licensing</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Provenance</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Community standards</a:t>
            </a:r>
            <a:endParaRPr>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04"/>
          <p:cNvSpPr/>
          <p:nvPr/>
        </p:nvSpPr>
        <p:spPr>
          <a:xfrm>
            <a:off x="2404450" y="1035000"/>
            <a:ext cx="4066800" cy="383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to deposit data?</a:t>
            </a:r>
            <a:endParaRPr/>
          </a:p>
        </p:txBody>
      </p:sp>
      <p:sp>
        <p:nvSpPr>
          <p:cNvPr id="736" name="Google Shape;736;p104"/>
          <p:cNvSpPr txBox="1">
            <a:spLocks noGrp="1"/>
          </p:cNvSpPr>
          <p:nvPr>
            <p:ph type="body" idx="1"/>
          </p:nvPr>
        </p:nvSpPr>
        <p:spPr>
          <a:xfrm>
            <a:off x="2728575" y="1499150"/>
            <a:ext cx="35544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Depends on data type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Domain specific repositories</a:t>
            </a:r>
            <a:endParaRPr>
              <a:solidFill>
                <a:srgbClr val="000000"/>
              </a:solidFill>
            </a:endParaRPr>
          </a:p>
          <a:p>
            <a:pPr marL="914400" lvl="1" indent="-317500" algn="l" rtl="0">
              <a:spcBef>
                <a:spcPts val="0"/>
              </a:spcBef>
              <a:spcAft>
                <a:spcPts val="0"/>
              </a:spcAft>
              <a:buClr>
                <a:srgbClr val="000000"/>
              </a:buClr>
              <a:buSzPts val="1400"/>
              <a:buChar char="○"/>
            </a:pPr>
            <a:r>
              <a:rPr lang="en" u="sng">
                <a:solidFill>
                  <a:srgbClr val="000000"/>
                </a:solidFill>
                <a:hlinkClick r:id="rId3"/>
              </a:rPr>
              <a:t>GBIF</a:t>
            </a:r>
            <a:r>
              <a:rPr lang="en">
                <a:solidFill>
                  <a:srgbClr val="000000"/>
                </a:solidFill>
              </a:rPr>
              <a:t> for species occurrences</a:t>
            </a:r>
            <a:endParaRPr>
              <a:solidFill>
                <a:srgbClr val="000000"/>
              </a:solidFill>
            </a:endParaRPr>
          </a:p>
          <a:p>
            <a:pPr marL="914400" lvl="1" indent="-317500" algn="l" rtl="0">
              <a:spcBef>
                <a:spcPts val="0"/>
              </a:spcBef>
              <a:spcAft>
                <a:spcPts val="0"/>
              </a:spcAft>
              <a:buClr>
                <a:srgbClr val="000000"/>
              </a:buClr>
              <a:buSzPts val="1400"/>
              <a:buChar char="○"/>
            </a:pPr>
            <a:r>
              <a:rPr lang="en" u="sng">
                <a:solidFill>
                  <a:srgbClr val="000000"/>
                </a:solidFill>
                <a:hlinkClick r:id="rId4"/>
              </a:rPr>
              <a:t>Genbank</a:t>
            </a:r>
            <a:r>
              <a:rPr lang="en">
                <a:solidFill>
                  <a:srgbClr val="000000"/>
                </a:solidFill>
              </a:rPr>
              <a:t> for genomic data</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General repositories (</a:t>
            </a:r>
            <a:r>
              <a:rPr lang="en" u="sng">
                <a:solidFill>
                  <a:srgbClr val="000000"/>
                </a:solidFill>
                <a:hlinkClick r:id="rId5"/>
              </a:rPr>
              <a:t>Zenodo</a:t>
            </a:r>
            <a:r>
              <a:rPr lang="en">
                <a:solidFill>
                  <a:srgbClr val="000000"/>
                </a:solidFill>
              </a:rPr>
              <a:t>, </a:t>
            </a:r>
            <a:r>
              <a:rPr lang="en" u="sng">
                <a:solidFill>
                  <a:srgbClr val="000000"/>
                </a:solidFill>
                <a:hlinkClick r:id="rId6"/>
              </a:rPr>
              <a:t>dataDryad</a:t>
            </a:r>
            <a:r>
              <a:rPr lang="en">
                <a:solidFill>
                  <a:srgbClr val="000000"/>
                </a:solidFill>
              </a:rPr>
              <a:t>,...)</a:t>
            </a:r>
            <a:endParaRPr>
              <a:solidFill>
                <a:srgbClr val="000000"/>
              </a:solidFill>
            </a:endParaRPr>
          </a:p>
          <a:p>
            <a:pPr marL="457200" lvl="0" indent="-342900" algn="l" rtl="0">
              <a:spcBef>
                <a:spcPts val="0"/>
              </a:spcBef>
              <a:spcAft>
                <a:spcPts val="0"/>
              </a:spcAft>
              <a:buClr>
                <a:srgbClr val="000000"/>
              </a:buClr>
              <a:buSzPts val="1800"/>
              <a:buChar char="●"/>
            </a:pPr>
            <a:r>
              <a:rPr lang="en" u="sng">
                <a:solidFill>
                  <a:srgbClr val="000000"/>
                </a:solidFill>
                <a:hlinkClick r:id="rId7"/>
              </a:rPr>
              <a:t>ORCID</a:t>
            </a:r>
            <a:r>
              <a:rPr lang="en">
                <a:solidFill>
                  <a:srgbClr val="000000"/>
                </a:solidFill>
              </a:rPr>
              <a:t> integration</a:t>
            </a:r>
            <a:endParaRPr>
              <a:solidFill>
                <a:srgbClr val="000000"/>
              </a:solidFill>
            </a:endParaRPr>
          </a:p>
          <a:p>
            <a:pPr marL="457200" lvl="0" indent="-342900" algn="l" rtl="0">
              <a:spcBef>
                <a:spcPts val="0"/>
              </a:spcBef>
              <a:spcAft>
                <a:spcPts val="0"/>
              </a:spcAft>
              <a:buClr>
                <a:srgbClr val="000000"/>
              </a:buClr>
              <a:buSzPts val="1800"/>
              <a:buChar char="●"/>
            </a:pPr>
            <a:r>
              <a:rPr lang="en" u="sng">
                <a:solidFill>
                  <a:srgbClr val="000000"/>
                </a:solidFill>
                <a:hlinkClick r:id="rId8"/>
              </a:rPr>
              <a:t>DOI</a:t>
            </a:r>
            <a:r>
              <a:rPr lang="en">
                <a:solidFill>
                  <a:srgbClr val="000000"/>
                </a:solidFill>
              </a:rPr>
              <a:t> for citing datasets</a:t>
            </a:r>
            <a:endParaRPr>
              <a:solidFill>
                <a:srgbClr val="000000"/>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737" name="Google Shape;737;p104"/>
          <p:cNvPicPr preferRelativeResize="0"/>
          <p:nvPr/>
        </p:nvPicPr>
        <p:blipFill>
          <a:blip r:embed="rId9">
            <a:alphaModFix/>
          </a:blip>
          <a:stretch>
            <a:fillRect/>
          </a:stretch>
        </p:blipFill>
        <p:spPr>
          <a:xfrm>
            <a:off x="6607096" y="1678784"/>
            <a:ext cx="1932332" cy="1148775"/>
          </a:xfrm>
          <a:prstGeom prst="rect">
            <a:avLst/>
          </a:prstGeom>
          <a:noFill/>
          <a:ln>
            <a:noFill/>
          </a:ln>
        </p:spPr>
      </p:pic>
      <p:pic>
        <p:nvPicPr>
          <p:cNvPr id="738" name="Google Shape;738;p104"/>
          <p:cNvPicPr preferRelativeResize="0"/>
          <p:nvPr/>
        </p:nvPicPr>
        <p:blipFill>
          <a:blip r:embed="rId10">
            <a:alphaModFix/>
          </a:blip>
          <a:stretch>
            <a:fillRect/>
          </a:stretch>
        </p:blipFill>
        <p:spPr>
          <a:xfrm>
            <a:off x="548350" y="4045250"/>
            <a:ext cx="1932325" cy="772938"/>
          </a:xfrm>
          <a:prstGeom prst="rect">
            <a:avLst/>
          </a:prstGeom>
          <a:noFill/>
          <a:ln>
            <a:noFill/>
          </a:ln>
        </p:spPr>
      </p:pic>
      <p:pic>
        <p:nvPicPr>
          <p:cNvPr id="739" name="Google Shape;739;p104"/>
          <p:cNvPicPr preferRelativeResize="0"/>
          <p:nvPr/>
        </p:nvPicPr>
        <p:blipFill>
          <a:blip r:embed="rId11">
            <a:alphaModFix/>
          </a:blip>
          <a:stretch>
            <a:fillRect/>
          </a:stretch>
        </p:blipFill>
        <p:spPr>
          <a:xfrm>
            <a:off x="6734975" y="3200575"/>
            <a:ext cx="2168888" cy="772950"/>
          </a:xfrm>
          <a:prstGeom prst="rect">
            <a:avLst/>
          </a:prstGeom>
          <a:noFill/>
          <a:ln>
            <a:noFill/>
          </a:ln>
        </p:spPr>
      </p:pic>
      <p:pic>
        <p:nvPicPr>
          <p:cNvPr id="740" name="Google Shape;740;p104"/>
          <p:cNvPicPr preferRelativeResize="0"/>
          <p:nvPr/>
        </p:nvPicPr>
        <p:blipFill>
          <a:blip r:embed="rId12">
            <a:alphaModFix/>
          </a:blip>
          <a:stretch>
            <a:fillRect/>
          </a:stretch>
        </p:blipFill>
        <p:spPr>
          <a:xfrm>
            <a:off x="5950100" y="350383"/>
            <a:ext cx="1732600" cy="1148775"/>
          </a:xfrm>
          <a:prstGeom prst="rect">
            <a:avLst/>
          </a:prstGeom>
          <a:noFill/>
          <a:ln>
            <a:noFill/>
          </a:ln>
        </p:spPr>
      </p:pic>
      <p:pic>
        <p:nvPicPr>
          <p:cNvPr id="741" name="Google Shape;741;p104"/>
          <p:cNvPicPr preferRelativeResize="0"/>
          <p:nvPr/>
        </p:nvPicPr>
        <p:blipFill>
          <a:blip r:embed="rId13">
            <a:alphaModFix/>
          </a:blip>
          <a:stretch>
            <a:fillRect/>
          </a:stretch>
        </p:blipFill>
        <p:spPr>
          <a:xfrm>
            <a:off x="1138596" y="1785971"/>
            <a:ext cx="751825" cy="1239500"/>
          </a:xfrm>
          <a:prstGeom prst="rect">
            <a:avLst/>
          </a:prstGeom>
          <a:noFill/>
          <a:ln>
            <a:noFill/>
          </a:ln>
        </p:spPr>
      </p:pic>
      <p:pic>
        <p:nvPicPr>
          <p:cNvPr id="742" name="Google Shape;742;p104"/>
          <p:cNvPicPr preferRelativeResize="0"/>
          <p:nvPr/>
        </p:nvPicPr>
        <p:blipFill>
          <a:blip r:embed="rId14">
            <a:alphaModFix/>
          </a:blip>
          <a:stretch>
            <a:fillRect/>
          </a:stretch>
        </p:blipFill>
        <p:spPr>
          <a:xfrm>
            <a:off x="6471249" y="4149149"/>
            <a:ext cx="885700" cy="885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open are your data?</a:t>
            </a:r>
            <a:endParaRPr/>
          </a:p>
        </p:txBody>
      </p:sp>
      <p:sp>
        <p:nvSpPr>
          <p:cNvPr id="748" name="Google Shape;748;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pSp>
        <p:nvGrpSpPr>
          <p:cNvPr id="749" name="Google Shape;749;p105"/>
          <p:cNvGrpSpPr/>
          <p:nvPr/>
        </p:nvGrpSpPr>
        <p:grpSpPr>
          <a:xfrm>
            <a:off x="0" y="1189989"/>
            <a:ext cx="2726700" cy="3482836"/>
            <a:chOff x="0" y="1189989"/>
            <a:chExt cx="2726700" cy="3482836"/>
          </a:xfrm>
        </p:grpSpPr>
        <p:sp>
          <p:nvSpPr>
            <p:cNvPr id="750" name="Google Shape;750;p105"/>
            <p:cNvSpPr/>
            <p:nvPr/>
          </p:nvSpPr>
          <p:spPr>
            <a:xfrm>
              <a:off x="0" y="1189989"/>
              <a:ext cx="27267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Private</a:t>
              </a:r>
              <a:endParaRPr>
                <a:solidFill>
                  <a:srgbClr val="FFFFFF"/>
                </a:solidFill>
                <a:latin typeface="Roboto"/>
                <a:ea typeface="Roboto"/>
                <a:cs typeface="Roboto"/>
                <a:sym typeface="Roboto"/>
              </a:endParaRPr>
            </a:p>
          </p:txBody>
        </p:sp>
        <p:sp>
          <p:nvSpPr>
            <p:cNvPr id="751" name="Google Shape;751;p105"/>
            <p:cNvSpPr txBox="1"/>
            <p:nvPr/>
          </p:nvSpPr>
          <p:spPr>
            <a:xfrm>
              <a:off x="410850"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Home-made,often cryptic</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Not very well organized</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Not documented</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(Unassessed quality)</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My treasure!</a:t>
              </a:r>
              <a:endParaRPr sz="1200">
                <a:solidFill>
                  <a:srgbClr val="FFFFFF"/>
                </a:solidFill>
                <a:latin typeface="Roboto"/>
                <a:ea typeface="Roboto"/>
                <a:cs typeface="Roboto"/>
                <a:sym typeface="Roboto"/>
              </a:endParaRPr>
            </a:p>
          </p:txBody>
        </p:sp>
      </p:grpSp>
      <p:grpSp>
        <p:nvGrpSpPr>
          <p:cNvPr id="752" name="Google Shape;752;p105"/>
          <p:cNvGrpSpPr/>
          <p:nvPr/>
        </p:nvGrpSpPr>
        <p:grpSpPr>
          <a:xfrm>
            <a:off x="2263425" y="1189775"/>
            <a:ext cx="2541300" cy="3483050"/>
            <a:chOff x="2263425" y="1189775"/>
            <a:chExt cx="2541300" cy="3483050"/>
          </a:xfrm>
        </p:grpSpPr>
        <p:sp>
          <p:nvSpPr>
            <p:cNvPr id="753" name="Google Shape;753;p105"/>
            <p:cNvSpPr/>
            <p:nvPr/>
          </p:nvSpPr>
          <p:spPr>
            <a:xfrm>
              <a:off x="2263425" y="1189775"/>
              <a:ext cx="2541300" cy="669000"/>
            </a:xfrm>
            <a:prstGeom prst="chevron">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Circulated</a:t>
              </a:r>
              <a:endParaRPr>
                <a:solidFill>
                  <a:srgbClr val="FFFFFF"/>
                </a:solidFill>
                <a:latin typeface="Roboto"/>
                <a:ea typeface="Roboto"/>
                <a:cs typeface="Roboto"/>
                <a:sym typeface="Roboto"/>
              </a:endParaRPr>
            </a:p>
          </p:txBody>
        </p:sp>
        <p:sp>
          <p:nvSpPr>
            <p:cNvPr id="754" name="Google Shape;754;p105"/>
            <p:cNvSpPr txBox="1"/>
            <p:nvPr/>
          </p:nvSpPr>
          <p:spPr>
            <a:xfrm>
              <a:off x="2512202"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Home-made</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Not very well organized</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Not documented</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(Unassessed quality)</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Emailed to contact(s)</a:t>
              </a:r>
              <a:endParaRPr sz="1200">
                <a:solidFill>
                  <a:srgbClr val="FFFFFF"/>
                </a:solidFill>
                <a:latin typeface="Roboto"/>
                <a:ea typeface="Roboto"/>
                <a:cs typeface="Roboto"/>
                <a:sym typeface="Roboto"/>
              </a:endParaRPr>
            </a:p>
          </p:txBody>
        </p:sp>
      </p:grpSp>
      <p:grpSp>
        <p:nvGrpSpPr>
          <p:cNvPr id="755" name="Google Shape;755;p105"/>
          <p:cNvGrpSpPr/>
          <p:nvPr/>
        </p:nvGrpSpPr>
        <p:grpSpPr>
          <a:xfrm>
            <a:off x="4329974" y="1189775"/>
            <a:ext cx="2541300" cy="3483050"/>
            <a:chOff x="4329974" y="1189775"/>
            <a:chExt cx="2541300" cy="3483050"/>
          </a:xfrm>
        </p:grpSpPr>
        <p:sp>
          <p:nvSpPr>
            <p:cNvPr id="756" name="Google Shape;756;p105"/>
            <p:cNvSpPr/>
            <p:nvPr/>
          </p:nvSpPr>
          <p:spPr>
            <a:xfrm>
              <a:off x="4329974" y="1189775"/>
              <a:ext cx="25413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Shared</a:t>
              </a:r>
              <a:endParaRPr>
                <a:solidFill>
                  <a:srgbClr val="FFFFFF"/>
                </a:solidFill>
                <a:latin typeface="Roboto"/>
                <a:ea typeface="Roboto"/>
                <a:cs typeface="Roboto"/>
                <a:sym typeface="Roboto"/>
              </a:endParaRPr>
            </a:p>
          </p:txBody>
        </p:sp>
        <p:sp>
          <p:nvSpPr>
            <p:cNvPr id="757" name="Google Shape;757;p105"/>
            <p:cNvSpPr txBox="1"/>
            <p:nvPr/>
          </p:nvSpPr>
          <p:spPr>
            <a:xfrm>
              <a:off x="4613553"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(Not fully documented)</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(Unassessed quality)</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With your colleagues</a:t>
              </a:r>
              <a:endParaRPr sz="1200">
                <a:solidFill>
                  <a:srgbClr val="FFFFFF"/>
                </a:solidFill>
                <a:latin typeface="Roboto"/>
                <a:ea typeface="Roboto"/>
                <a:cs typeface="Roboto"/>
                <a:sym typeface="Roboto"/>
              </a:endParaRPr>
            </a:p>
          </p:txBody>
        </p:sp>
      </p:grpSp>
      <p:grpSp>
        <p:nvGrpSpPr>
          <p:cNvPr id="758" name="Google Shape;758;p105"/>
          <p:cNvGrpSpPr/>
          <p:nvPr/>
        </p:nvGrpSpPr>
        <p:grpSpPr>
          <a:xfrm>
            <a:off x="6396739" y="1189775"/>
            <a:ext cx="2541300" cy="3483050"/>
            <a:chOff x="6396739" y="1189775"/>
            <a:chExt cx="2541300" cy="3483050"/>
          </a:xfrm>
        </p:grpSpPr>
        <p:sp>
          <p:nvSpPr>
            <p:cNvPr id="759" name="Google Shape;759;p105"/>
            <p:cNvSpPr/>
            <p:nvPr/>
          </p:nvSpPr>
          <p:spPr>
            <a:xfrm>
              <a:off x="6396739" y="1189775"/>
              <a:ext cx="2541300" cy="669000"/>
            </a:xfrm>
            <a:prstGeom prst="chevron">
              <a:avLst>
                <a:gd name="adj" fmla="val 50000"/>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Open</a:t>
              </a:r>
              <a:endParaRPr>
                <a:solidFill>
                  <a:srgbClr val="FFFFFF"/>
                </a:solidFill>
                <a:latin typeface="Roboto"/>
                <a:ea typeface="Roboto"/>
                <a:cs typeface="Roboto"/>
                <a:sym typeface="Roboto"/>
              </a:endParaRPr>
            </a:p>
          </p:txBody>
        </p:sp>
        <p:sp>
          <p:nvSpPr>
            <p:cNvPr id="760" name="Google Shape;760;p105"/>
            <p:cNvSpPr txBox="1"/>
            <p:nvPr/>
          </p:nvSpPr>
          <p:spPr>
            <a:xfrm>
              <a:off x="6714905"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(Unassessed quality)</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Open Data</a:t>
              </a:r>
              <a:endParaRPr sz="1200">
                <a:solidFill>
                  <a:srgbClr val="FFFFFF"/>
                </a:solidFill>
                <a:latin typeface="Roboto"/>
                <a:ea typeface="Roboto"/>
                <a:cs typeface="Roboto"/>
                <a:sym typeface="Roboto"/>
              </a:endParaRPr>
            </a:p>
          </p:txBody>
        </p:sp>
      </p:grpSp>
      <p:sp>
        <p:nvSpPr>
          <p:cNvPr id="761" name="Google Shape;761;p105"/>
          <p:cNvSpPr/>
          <p:nvPr/>
        </p:nvSpPr>
        <p:spPr>
          <a:xfrm>
            <a:off x="2726725" y="3314500"/>
            <a:ext cx="962400" cy="641700"/>
          </a:xfrm>
          <a:prstGeom prst="wedgeRoundRectCallout">
            <a:avLst>
              <a:gd name="adj1" fmla="val -20833"/>
              <a:gd name="adj2" fmla="val 62500"/>
              <a:gd name="adj3" fmla="val 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05"/>
          <p:cNvSpPr/>
          <p:nvPr/>
        </p:nvSpPr>
        <p:spPr>
          <a:xfrm>
            <a:off x="4847463" y="3314513"/>
            <a:ext cx="962526" cy="641684"/>
          </a:xfrm>
          <a:prstGeom prst="flowChartMagneticDisk">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05"/>
          <p:cNvSpPr/>
          <p:nvPr/>
        </p:nvSpPr>
        <p:spPr>
          <a:xfrm>
            <a:off x="6968350" y="3154100"/>
            <a:ext cx="1251288" cy="962496"/>
          </a:xfrm>
          <a:prstGeom prst="cloud">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05"/>
          <p:cNvSpPr/>
          <p:nvPr/>
        </p:nvSpPr>
        <p:spPr>
          <a:xfrm>
            <a:off x="605975" y="3154150"/>
            <a:ext cx="962400" cy="962400"/>
          </a:xfrm>
          <a:prstGeom prst="smileyFace">
            <a:avLst>
              <a:gd name="adj" fmla="val 4653"/>
            </a:avLst>
          </a:prstGeom>
          <a:solidFill>
            <a:srgbClr val="5B0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06"/>
          <p:cNvSpPr txBox="1">
            <a:spLocks noGrp="1"/>
          </p:cNvSpPr>
          <p:nvPr>
            <p:ph type="title"/>
          </p:nvPr>
        </p:nvSpPr>
        <p:spPr>
          <a:xfrm>
            <a:off x="311700" y="124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a:t>
            </a:r>
            <a:endParaRPr/>
          </a:p>
          <a:p>
            <a:pPr marL="0" lvl="0" indent="0" algn="l" rtl="0">
              <a:spcBef>
                <a:spcPts val="0"/>
              </a:spcBef>
              <a:spcAft>
                <a:spcPts val="0"/>
              </a:spcAft>
              <a:buNone/>
            </a:pPr>
            <a:r>
              <a:rPr lang="en"/>
              <a:t>Licences</a:t>
            </a:r>
            <a:endParaRPr/>
          </a:p>
        </p:txBody>
      </p:sp>
      <p:pic>
        <p:nvPicPr>
          <p:cNvPr id="770" name="Google Shape;770;p106"/>
          <p:cNvPicPr preferRelativeResize="0"/>
          <p:nvPr/>
        </p:nvPicPr>
        <p:blipFill>
          <a:blip r:embed="rId3">
            <a:alphaModFix/>
          </a:blip>
          <a:stretch>
            <a:fillRect/>
          </a:stretch>
        </p:blipFill>
        <p:spPr>
          <a:xfrm>
            <a:off x="2437175" y="300625"/>
            <a:ext cx="6246625" cy="44461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Open science</a:t>
            </a:r>
            <a:endParaRPr>
              <a:latin typeface="Roboto"/>
              <a:ea typeface="Roboto"/>
              <a:cs typeface="Roboto"/>
              <a:sym typeface="Roboto"/>
            </a:endParaRPr>
          </a:p>
        </p:txBody>
      </p:sp>
      <p:pic>
        <p:nvPicPr>
          <p:cNvPr id="776" name="Google Shape;776;p107"/>
          <p:cNvPicPr preferRelativeResize="0"/>
          <p:nvPr/>
        </p:nvPicPr>
        <p:blipFill>
          <a:blip r:embed="rId3">
            <a:alphaModFix/>
          </a:blip>
          <a:stretch>
            <a:fillRect/>
          </a:stretch>
        </p:blipFill>
        <p:spPr>
          <a:xfrm>
            <a:off x="702625" y="1190125"/>
            <a:ext cx="7524750" cy="3429000"/>
          </a:xfrm>
          <a:prstGeom prst="rect">
            <a:avLst/>
          </a:prstGeom>
          <a:noFill/>
          <a:ln>
            <a:noFill/>
          </a:ln>
        </p:spPr>
      </p:pic>
      <p:sp>
        <p:nvSpPr>
          <p:cNvPr id="777" name="Google Shape;777;p107"/>
          <p:cNvSpPr/>
          <p:nvPr/>
        </p:nvSpPr>
        <p:spPr>
          <a:xfrm>
            <a:off x="4161800" y="1998875"/>
            <a:ext cx="720300" cy="2701200"/>
          </a:xfrm>
          <a:prstGeom prst="roundRect">
            <a:avLst>
              <a:gd name="adj" fmla="val 16667"/>
            </a:avLst>
          </a:prstGeom>
          <a:solidFill>
            <a:srgbClr val="C82EE0">
              <a:alpha val="16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SOURCE &amp; CODE</a:t>
            </a:r>
            <a:endParaRPr/>
          </a:p>
        </p:txBody>
      </p:sp>
      <p:sp>
        <p:nvSpPr>
          <p:cNvPr id="783" name="Google Shape;783;p108"/>
          <p:cNvSpPr txBox="1">
            <a:spLocks noGrp="1"/>
          </p:cNvSpPr>
          <p:nvPr>
            <p:ph type="body" idx="1"/>
          </p:nvPr>
        </p:nvSpPr>
        <p:spPr>
          <a:xfrm>
            <a:off x="311700" y="1152475"/>
            <a:ext cx="3620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Generally, open source refers to a computer program in which the source code is available to the general public for use and/or modification from its original design. </a:t>
            </a:r>
            <a:endParaRPr/>
          </a:p>
          <a:p>
            <a:pPr marL="0" lvl="0" indent="0" algn="l" rtl="0">
              <a:spcBef>
                <a:spcPts val="1600"/>
              </a:spcBef>
              <a:spcAft>
                <a:spcPts val="1600"/>
              </a:spcAft>
              <a:buNone/>
            </a:pPr>
            <a:r>
              <a:rPr lang="en"/>
              <a:t>Open-source code is meant to be a collaborative effort, where programmers improve upon the source code and share the changes within the community.</a:t>
            </a:r>
            <a:endParaRPr/>
          </a:p>
        </p:txBody>
      </p:sp>
      <p:sp>
        <p:nvSpPr>
          <p:cNvPr id="784" name="Google Shape;784;p108"/>
          <p:cNvSpPr txBox="1"/>
          <p:nvPr/>
        </p:nvSpPr>
        <p:spPr>
          <a:xfrm>
            <a:off x="5042200" y="1152475"/>
            <a:ext cx="4001700" cy="39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3F3F3"/>
                </a:solidFill>
                <a:latin typeface="Average"/>
                <a:ea typeface="Average"/>
                <a:cs typeface="Average"/>
                <a:sym typeface="Average"/>
              </a:rPr>
              <a:t>Open research is research conducted in the spirit of free and open source software. Much like open source schemes that are built around a source code that is made public. </a:t>
            </a:r>
            <a:endParaRPr sz="1800">
              <a:solidFill>
                <a:srgbClr val="F3F3F3"/>
              </a:solidFill>
              <a:latin typeface="Average"/>
              <a:ea typeface="Average"/>
              <a:cs typeface="Average"/>
              <a:sym typeface="Average"/>
            </a:endParaRPr>
          </a:p>
          <a:p>
            <a:pPr marL="0" lvl="0" indent="0" algn="l" rtl="0">
              <a:spcBef>
                <a:spcPts val="0"/>
              </a:spcBef>
              <a:spcAft>
                <a:spcPts val="0"/>
              </a:spcAft>
              <a:buNone/>
            </a:pPr>
            <a:endParaRPr sz="1800">
              <a:solidFill>
                <a:srgbClr val="F3F3F3"/>
              </a:solidFill>
              <a:latin typeface="Average"/>
              <a:ea typeface="Average"/>
              <a:cs typeface="Average"/>
              <a:sym typeface="Average"/>
            </a:endParaRPr>
          </a:p>
          <a:p>
            <a:pPr marL="0" lvl="0" indent="0" algn="l" rtl="0">
              <a:spcBef>
                <a:spcPts val="0"/>
              </a:spcBef>
              <a:spcAft>
                <a:spcPts val="0"/>
              </a:spcAft>
              <a:buNone/>
            </a:pPr>
            <a:r>
              <a:rPr lang="en" sz="1800">
                <a:solidFill>
                  <a:srgbClr val="F3F3F3"/>
                </a:solidFill>
                <a:latin typeface="Average"/>
                <a:ea typeface="Average"/>
                <a:cs typeface="Average"/>
                <a:sym typeface="Average"/>
              </a:rPr>
              <a:t>The central theme of open research is to make clear accounts of the methodology freely available via the internet, along with any data or results extracted or derived from them.</a:t>
            </a:r>
            <a:endParaRPr sz="1800">
              <a:solidFill>
                <a:srgbClr val="F3F3F3"/>
              </a:solidFill>
              <a:latin typeface="Average"/>
              <a:ea typeface="Average"/>
              <a:cs typeface="Average"/>
              <a:sym typeface="Average"/>
            </a:endParaRPr>
          </a:p>
        </p:txBody>
      </p:sp>
      <p:pic>
        <p:nvPicPr>
          <p:cNvPr id="785" name="Google Shape;785;p108"/>
          <p:cNvPicPr preferRelativeResize="0"/>
          <p:nvPr/>
        </p:nvPicPr>
        <p:blipFill>
          <a:blip r:embed="rId3">
            <a:alphaModFix/>
          </a:blip>
          <a:stretch>
            <a:fillRect/>
          </a:stretch>
        </p:blipFill>
        <p:spPr>
          <a:xfrm>
            <a:off x="2797025" y="3179400"/>
            <a:ext cx="3378525" cy="2162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7"/>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197" name="Google Shape;197;p37"/>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98" name="Google Shape;198;p37"/>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99" name="Google Shape;199;p37">
            <a:hlinkClick r:id="rId4"/>
          </p:cNvPr>
          <p:cNvPicPr preferRelativeResize="0"/>
          <p:nvPr/>
        </p:nvPicPr>
        <p:blipFill>
          <a:blip r:embed="rId5">
            <a:alphaModFix/>
          </a:blip>
          <a:stretch>
            <a:fillRect/>
          </a:stretch>
        </p:blipFill>
        <p:spPr>
          <a:xfrm>
            <a:off x="291625" y="738325"/>
            <a:ext cx="8560748" cy="392254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109">
            <a:hlinkClick r:id="rId3"/>
          </p:cNvPr>
          <p:cNvPicPr preferRelativeResize="0"/>
          <p:nvPr/>
        </p:nvPicPr>
        <p:blipFill>
          <a:blip r:embed="rId4">
            <a:alphaModFix/>
          </a:blip>
          <a:stretch>
            <a:fillRect/>
          </a:stretch>
        </p:blipFill>
        <p:spPr>
          <a:xfrm>
            <a:off x="152400" y="152400"/>
            <a:ext cx="6123360" cy="48386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science</a:t>
            </a:r>
            <a:endParaRPr/>
          </a:p>
        </p:txBody>
      </p:sp>
      <p:pic>
        <p:nvPicPr>
          <p:cNvPr id="796" name="Google Shape;796;p110"/>
          <p:cNvPicPr preferRelativeResize="0"/>
          <p:nvPr/>
        </p:nvPicPr>
        <p:blipFill>
          <a:blip r:embed="rId3">
            <a:alphaModFix/>
          </a:blip>
          <a:stretch>
            <a:fillRect/>
          </a:stretch>
        </p:blipFill>
        <p:spPr>
          <a:xfrm>
            <a:off x="702625" y="1190125"/>
            <a:ext cx="7524750" cy="3429000"/>
          </a:xfrm>
          <a:prstGeom prst="rect">
            <a:avLst/>
          </a:prstGeom>
          <a:noFill/>
          <a:ln>
            <a:noFill/>
          </a:ln>
        </p:spPr>
      </p:pic>
      <p:sp>
        <p:nvSpPr>
          <p:cNvPr id="797" name="Google Shape;797;p110"/>
          <p:cNvSpPr/>
          <p:nvPr/>
        </p:nvSpPr>
        <p:spPr>
          <a:xfrm>
            <a:off x="4992175" y="2028900"/>
            <a:ext cx="720300" cy="2701200"/>
          </a:xfrm>
          <a:prstGeom prst="roundRect">
            <a:avLst>
              <a:gd name="adj" fmla="val 16667"/>
            </a:avLst>
          </a:prstGeom>
          <a:solidFill>
            <a:srgbClr val="C82EE0">
              <a:alpha val="16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METHODOLOGY</a:t>
            </a:r>
            <a:endParaRPr/>
          </a:p>
        </p:txBody>
      </p:sp>
      <p:pic>
        <p:nvPicPr>
          <p:cNvPr id="803" name="Google Shape;803;p111"/>
          <p:cNvPicPr preferRelativeResize="0"/>
          <p:nvPr/>
        </p:nvPicPr>
        <p:blipFill>
          <a:blip r:embed="rId3">
            <a:alphaModFix/>
          </a:blip>
          <a:stretch>
            <a:fillRect/>
          </a:stretch>
        </p:blipFill>
        <p:spPr>
          <a:xfrm>
            <a:off x="4034100" y="445025"/>
            <a:ext cx="4589675" cy="1726725"/>
          </a:xfrm>
          <a:prstGeom prst="rect">
            <a:avLst/>
          </a:prstGeom>
          <a:noFill/>
          <a:ln>
            <a:noFill/>
          </a:ln>
        </p:spPr>
      </p:pic>
      <p:pic>
        <p:nvPicPr>
          <p:cNvPr id="804" name="Google Shape;804;p111"/>
          <p:cNvPicPr preferRelativeResize="0"/>
          <p:nvPr/>
        </p:nvPicPr>
        <p:blipFill>
          <a:blip r:embed="rId4">
            <a:alphaModFix/>
          </a:blip>
          <a:stretch>
            <a:fillRect/>
          </a:stretch>
        </p:blipFill>
        <p:spPr>
          <a:xfrm>
            <a:off x="211650" y="1398875"/>
            <a:ext cx="3698950" cy="2080651"/>
          </a:xfrm>
          <a:prstGeom prst="rect">
            <a:avLst/>
          </a:prstGeom>
          <a:noFill/>
          <a:ln>
            <a:noFill/>
          </a:ln>
        </p:spPr>
      </p:pic>
      <p:pic>
        <p:nvPicPr>
          <p:cNvPr id="805" name="Google Shape;805;p111">
            <a:hlinkClick r:id="rId5"/>
          </p:cNvPr>
          <p:cNvPicPr preferRelativeResize="0"/>
          <p:nvPr/>
        </p:nvPicPr>
        <p:blipFill>
          <a:blip r:embed="rId6">
            <a:alphaModFix/>
          </a:blip>
          <a:stretch>
            <a:fillRect/>
          </a:stretch>
        </p:blipFill>
        <p:spPr>
          <a:xfrm>
            <a:off x="4286069" y="2429050"/>
            <a:ext cx="4265576" cy="2479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science</a:t>
            </a:r>
            <a:endParaRPr/>
          </a:p>
        </p:txBody>
      </p:sp>
      <p:pic>
        <p:nvPicPr>
          <p:cNvPr id="811" name="Google Shape;811;p112"/>
          <p:cNvPicPr preferRelativeResize="0"/>
          <p:nvPr/>
        </p:nvPicPr>
        <p:blipFill>
          <a:blip r:embed="rId3">
            <a:alphaModFix/>
          </a:blip>
          <a:stretch>
            <a:fillRect/>
          </a:stretch>
        </p:blipFill>
        <p:spPr>
          <a:xfrm>
            <a:off x="702625" y="1190125"/>
            <a:ext cx="7524750" cy="3429000"/>
          </a:xfrm>
          <a:prstGeom prst="rect">
            <a:avLst/>
          </a:prstGeom>
          <a:noFill/>
          <a:ln>
            <a:noFill/>
          </a:ln>
        </p:spPr>
      </p:pic>
      <p:sp>
        <p:nvSpPr>
          <p:cNvPr id="812" name="Google Shape;812;p112"/>
          <p:cNvSpPr/>
          <p:nvPr/>
        </p:nvSpPr>
        <p:spPr>
          <a:xfrm>
            <a:off x="5862550" y="2018900"/>
            <a:ext cx="1670700" cy="2701200"/>
          </a:xfrm>
          <a:prstGeom prst="roundRect">
            <a:avLst>
              <a:gd name="adj" fmla="val 16667"/>
            </a:avLst>
          </a:prstGeom>
          <a:solidFill>
            <a:srgbClr val="C82EE0">
              <a:alpha val="16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PEER REVIEW</a:t>
            </a:r>
            <a:endParaRPr/>
          </a:p>
        </p:txBody>
      </p:sp>
      <p:sp>
        <p:nvSpPr>
          <p:cNvPr id="818" name="Google Shape;818;p113"/>
          <p:cNvSpPr txBox="1">
            <a:spLocks noGrp="1"/>
          </p:cNvSpPr>
          <p:nvPr>
            <p:ph type="body" idx="1"/>
          </p:nvPr>
        </p:nvSpPr>
        <p:spPr>
          <a:xfrm>
            <a:off x="261675" y="1017725"/>
            <a:ext cx="3319800" cy="382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Open peer review (also called "public peer review", "transparent peer review") denotes several, closely related forms of scholarly peer review: Open-identity or attributed peer review (as opposed to anonymous peer review) Open-disclosure or public peer review, where the peer review contents are publicly available.</a:t>
            </a:r>
            <a:endParaRPr dirty="0"/>
          </a:p>
        </p:txBody>
      </p:sp>
      <p:pic>
        <p:nvPicPr>
          <p:cNvPr id="819" name="Google Shape;819;p113"/>
          <p:cNvPicPr preferRelativeResize="0"/>
          <p:nvPr/>
        </p:nvPicPr>
        <p:blipFill>
          <a:blip r:embed="rId3">
            <a:alphaModFix/>
          </a:blip>
          <a:stretch>
            <a:fillRect/>
          </a:stretch>
        </p:blipFill>
        <p:spPr>
          <a:xfrm>
            <a:off x="3653925" y="1178450"/>
            <a:ext cx="5415324" cy="3261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ACCESS</a:t>
            </a:r>
            <a:endParaRPr/>
          </a:p>
        </p:txBody>
      </p:sp>
      <p:sp>
        <p:nvSpPr>
          <p:cNvPr id="825" name="Google Shape;825;p1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Open access (OA) refers to online research outputs that are free of all restrictions on access (e.g. access tolls) and free of many restrictions on use (e.g. certain copyright and license restrictions).[1] Open access can be applied to all forms of published research output, including peer-reviewed and non peer-reviewed academic journal articles, conference papers, theses,[2] book chapters,[1] and monographs.[3]</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science Taxonomy</a:t>
            </a:r>
            <a:endParaRPr/>
          </a:p>
        </p:txBody>
      </p:sp>
      <p:pic>
        <p:nvPicPr>
          <p:cNvPr id="831" name="Google Shape;831;p115"/>
          <p:cNvPicPr preferRelativeResize="0"/>
          <p:nvPr/>
        </p:nvPicPr>
        <p:blipFill rotWithShape="1">
          <a:blip r:embed="rId3">
            <a:alphaModFix/>
          </a:blip>
          <a:srcRect t="8071"/>
          <a:stretch/>
        </p:blipFill>
        <p:spPr>
          <a:xfrm>
            <a:off x="1106675" y="1258550"/>
            <a:ext cx="6930649" cy="351245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16"/>
          <p:cNvSpPr txBox="1">
            <a:spLocks noGrp="1"/>
          </p:cNvSpPr>
          <p:nvPr>
            <p:ph type="title"/>
          </p:nvPr>
        </p:nvSpPr>
        <p:spPr>
          <a:xfrm>
            <a:off x="311700" y="184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Data management</a:t>
            </a:r>
            <a:endParaRPr sz="3600"/>
          </a:p>
        </p:txBody>
      </p:sp>
      <p:pic>
        <p:nvPicPr>
          <p:cNvPr id="837" name="Google Shape;837;p116"/>
          <p:cNvPicPr preferRelativeResize="0"/>
          <p:nvPr/>
        </p:nvPicPr>
        <p:blipFill>
          <a:blip r:embed="rId3">
            <a:alphaModFix/>
          </a:blip>
          <a:stretch>
            <a:fillRect/>
          </a:stretch>
        </p:blipFill>
        <p:spPr>
          <a:xfrm>
            <a:off x="2420175" y="1141175"/>
            <a:ext cx="4091327" cy="38209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p117"/>
          <p:cNvPicPr preferRelativeResize="0"/>
          <p:nvPr/>
        </p:nvPicPr>
        <p:blipFill>
          <a:blip r:embed="rId3">
            <a:alphaModFix/>
          </a:blip>
          <a:stretch>
            <a:fillRect/>
          </a:stretch>
        </p:blipFill>
        <p:spPr>
          <a:xfrm>
            <a:off x="1" y="0"/>
            <a:ext cx="9143998" cy="5146763"/>
          </a:xfrm>
          <a:prstGeom prst="rect">
            <a:avLst/>
          </a:prstGeom>
          <a:noFill/>
          <a:ln>
            <a:noFill/>
          </a:ln>
        </p:spPr>
      </p:pic>
      <p:sp>
        <p:nvSpPr>
          <p:cNvPr id="843" name="Google Shape;843;p117"/>
          <p:cNvSpPr txBox="1">
            <a:spLocks noGrp="1"/>
          </p:cNvSpPr>
          <p:nvPr>
            <p:ph type="body" idx="1"/>
          </p:nvPr>
        </p:nvSpPr>
        <p:spPr>
          <a:xfrm>
            <a:off x="83650" y="2546750"/>
            <a:ext cx="4213200" cy="2469000"/>
          </a:xfrm>
          <a:prstGeom prst="rect">
            <a:avLst/>
          </a:prstGeom>
        </p:spPr>
        <p:txBody>
          <a:bodyPr spcFirstLastPara="1" wrap="square" lIns="91425" tIns="91425" rIns="91425" bIns="91425" anchor="t" anchorCtr="0">
            <a:noAutofit/>
          </a:bodyPr>
          <a:lstStyle/>
          <a:p>
            <a:pPr marL="0" lvl="0" indent="457200" algn="l" rtl="0">
              <a:spcBef>
                <a:spcPts val="0"/>
              </a:spcBef>
              <a:spcAft>
                <a:spcPts val="1600"/>
              </a:spcAft>
              <a:buNone/>
            </a:pPr>
            <a:r>
              <a:rPr lang="en" sz="3000" i="1">
                <a:solidFill>
                  <a:srgbClr val="FFFFFF"/>
                </a:solidFill>
                <a:latin typeface="Roboto"/>
                <a:ea typeface="Roboto"/>
                <a:cs typeface="Roboto"/>
                <a:sym typeface="Roboto"/>
              </a:rPr>
              <a:t>  Would my colleague be able to take over my project if I suddenly disappeared?</a:t>
            </a:r>
            <a:endParaRPr sz="3000" i="1">
              <a:solidFill>
                <a:srgbClr val="FFFFFF"/>
              </a:solidFill>
              <a:latin typeface="Roboto"/>
              <a:ea typeface="Roboto"/>
              <a:cs typeface="Roboto"/>
              <a:sym typeface="Roboto"/>
            </a:endParaRPr>
          </a:p>
        </p:txBody>
      </p:sp>
      <p:pic>
        <p:nvPicPr>
          <p:cNvPr id="844" name="Google Shape;844;p117"/>
          <p:cNvPicPr preferRelativeResize="0"/>
          <p:nvPr/>
        </p:nvPicPr>
        <p:blipFill>
          <a:blip r:embed="rId4">
            <a:alphaModFix/>
          </a:blip>
          <a:stretch>
            <a:fillRect/>
          </a:stretch>
        </p:blipFill>
        <p:spPr>
          <a:xfrm>
            <a:off x="83651" y="2546751"/>
            <a:ext cx="657003" cy="55604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pic>
        <p:nvPicPr>
          <p:cNvPr id="849" name="Google Shape;849;p118"/>
          <p:cNvPicPr preferRelativeResize="0"/>
          <p:nvPr/>
        </p:nvPicPr>
        <p:blipFill>
          <a:blip r:embed="rId3">
            <a:alphaModFix/>
          </a:blip>
          <a:stretch>
            <a:fillRect/>
          </a:stretch>
        </p:blipFill>
        <p:spPr>
          <a:xfrm>
            <a:off x="0" y="-153088"/>
            <a:ext cx="9144000" cy="5714938"/>
          </a:xfrm>
          <a:prstGeom prst="rect">
            <a:avLst/>
          </a:prstGeom>
          <a:noFill/>
          <a:ln>
            <a:noFill/>
          </a:ln>
        </p:spPr>
      </p:pic>
      <p:sp>
        <p:nvSpPr>
          <p:cNvPr id="850" name="Google Shape;850;p118"/>
          <p:cNvSpPr txBox="1">
            <a:spLocks noGrp="1"/>
          </p:cNvSpPr>
          <p:nvPr>
            <p:ph type="title"/>
          </p:nvPr>
        </p:nvSpPr>
        <p:spPr>
          <a:xfrm>
            <a:off x="3812450" y="3375125"/>
            <a:ext cx="5239200" cy="1662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0B5394"/>
                </a:solidFill>
                <a:latin typeface="Roboto"/>
                <a:ea typeface="Roboto"/>
                <a:cs typeface="Roboto"/>
                <a:sym typeface="Roboto"/>
              </a:rPr>
              <a:t>      Data are hard </a:t>
            </a:r>
            <a:endParaRPr sz="4800">
              <a:solidFill>
                <a:srgbClr val="0B5394"/>
              </a:solidFill>
              <a:latin typeface="Roboto"/>
              <a:ea typeface="Roboto"/>
              <a:cs typeface="Roboto"/>
              <a:sym typeface="Roboto"/>
            </a:endParaRPr>
          </a:p>
          <a:p>
            <a:pPr marL="0" lvl="0" indent="0" algn="l" rtl="0">
              <a:spcBef>
                <a:spcPts val="0"/>
              </a:spcBef>
              <a:spcAft>
                <a:spcPts val="0"/>
              </a:spcAft>
              <a:buNone/>
            </a:pPr>
            <a:r>
              <a:rPr lang="en" sz="4800">
                <a:solidFill>
                  <a:srgbClr val="0B5394"/>
                </a:solidFill>
                <a:latin typeface="Roboto"/>
                <a:ea typeface="Roboto"/>
                <a:cs typeface="Roboto"/>
                <a:sym typeface="Roboto"/>
              </a:rPr>
              <a:t>to find &amp; navigate</a:t>
            </a:r>
            <a:endParaRPr sz="4800">
              <a:solidFill>
                <a:srgbClr val="0B5394"/>
              </a:solidFill>
              <a:latin typeface="Roboto"/>
              <a:ea typeface="Roboto"/>
              <a:cs typeface="Roboto"/>
              <a:sym typeface="Roboto"/>
            </a:endParaRPr>
          </a:p>
        </p:txBody>
      </p:sp>
      <p:pic>
        <p:nvPicPr>
          <p:cNvPr id="851" name="Google Shape;851;p118"/>
          <p:cNvPicPr preferRelativeResize="0"/>
          <p:nvPr/>
        </p:nvPicPr>
        <p:blipFill>
          <a:blip r:embed="rId4">
            <a:alphaModFix/>
          </a:blip>
          <a:stretch>
            <a:fillRect/>
          </a:stretch>
        </p:blipFill>
        <p:spPr>
          <a:xfrm>
            <a:off x="3880627" y="3525906"/>
            <a:ext cx="772350" cy="6536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8"/>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205" name="Google Shape;205;p38"/>
          <p:cNvPicPr preferRelativeResize="0"/>
          <p:nvPr/>
        </p:nvPicPr>
        <p:blipFill>
          <a:blip r:embed="rId4">
            <a:alphaModFix/>
          </a:blip>
          <a:stretch>
            <a:fillRect/>
          </a:stretch>
        </p:blipFill>
        <p:spPr>
          <a:xfrm>
            <a:off x="2068537" y="1054175"/>
            <a:ext cx="5006932" cy="3913101"/>
          </a:xfrm>
          <a:prstGeom prst="rect">
            <a:avLst/>
          </a:prstGeom>
          <a:noFill/>
          <a:ln>
            <a:noFill/>
          </a:ln>
        </p:spPr>
      </p:pic>
      <p:sp>
        <p:nvSpPr>
          <p:cNvPr id="206" name="Google Shape;206;p38"/>
          <p:cNvSpPr txBox="1">
            <a:spLocks noGrp="1"/>
          </p:cNvSpPr>
          <p:nvPr>
            <p:ph type="title"/>
          </p:nvPr>
        </p:nvSpPr>
        <p:spPr>
          <a:xfrm>
            <a:off x="645900" y="298075"/>
            <a:ext cx="7852200" cy="61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Human observations</a:t>
            </a:r>
            <a:endParaRPr sz="2400"/>
          </a:p>
        </p:txBody>
      </p:sp>
      <p:pic>
        <p:nvPicPr>
          <p:cNvPr id="207" name="Google Shape;207;p38"/>
          <p:cNvPicPr preferRelativeResize="0"/>
          <p:nvPr/>
        </p:nvPicPr>
        <p:blipFill>
          <a:blip r:embed="rId5">
            <a:alphaModFix/>
          </a:blip>
          <a:stretch>
            <a:fillRect/>
          </a:stretch>
        </p:blipFill>
        <p:spPr>
          <a:xfrm>
            <a:off x="5393700" y="1393200"/>
            <a:ext cx="3750300" cy="37503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19"/>
          <p:cNvSpPr txBox="1">
            <a:spLocks noGrp="1"/>
          </p:cNvSpPr>
          <p:nvPr>
            <p:ph type="title"/>
          </p:nvPr>
        </p:nvSpPr>
        <p:spPr>
          <a:xfrm>
            <a:off x="564650" y="653925"/>
            <a:ext cx="5019900" cy="110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3F3F3"/>
                </a:solidFill>
                <a:latin typeface="Roboto"/>
                <a:ea typeface="Roboto"/>
                <a:cs typeface="Roboto"/>
                <a:sym typeface="Roboto"/>
              </a:rPr>
              <a:t>       Research data </a:t>
            </a:r>
            <a:endParaRPr sz="3600">
              <a:solidFill>
                <a:srgbClr val="F3F3F3"/>
              </a:solidFill>
              <a:latin typeface="Roboto"/>
              <a:ea typeface="Roboto"/>
              <a:cs typeface="Roboto"/>
              <a:sym typeface="Roboto"/>
            </a:endParaRPr>
          </a:p>
          <a:p>
            <a:pPr marL="0" lvl="0" indent="0" algn="l" rtl="0">
              <a:spcBef>
                <a:spcPts val="0"/>
              </a:spcBef>
              <a:spcAft>
                <a:spcPts val="0"/>
              </a:spcAft>
              <a:buNone/>
            </a:pPr>
            <a:r>
              <a:rPr lang="en" sz="3600">
                <a:solidFill>
                  <a:srgbClr val="F3F3F3"/>
                </a:solidFill>
                <a:latin typeface="Roboto"/>
                <a:ea typeface="Roboto"/>
                <a:cs typeface="Roboto"/>
                <a:sym typeface="Roboto"/>
              </a:rPr>
              <a:t>are undervalued &amp; neglected</a:t>
            </a:r>
            <a:endParaRPr sz="3600">
              <a:solidFill>
                <a:srgbClr val="F3F3F3"/>
              </a:solidFill>
              <a:latin typeface="Roboto"/>
              <a:ea typeface="Roboto"/>
              <a:cs typeface="Roboto"/>
              <a:sym typeface="Roboto"/>
            </a:endParaRPr>
          </a:p>
        </p:txBody>
      </p:sp>
      <p:pic>
        <p:nvPicPr>
          <p:cNvPr id="857" name="Google Shape;857;p119"/>
          <p:cNvPicPr preferRelativeResize="0"/>
          <p:nvPr/>
        </p:nvPicPr>
        <p:blipFill>
          <a:blip r:embed="rId3">
            <a:alphaModFix/>
          </a:blip>
          <a:stretch>
            <a:fillRect/>
          </a:stretch>
        </p:blipFill>
        <p:spPr>
          <a:xfrm>
            <a:off x="5483148" y="0"/>
            <a:ext cx="3660854" cy="5143500"/>
          </a:xfrm>
          <a:prstGeom prst="rect">
            <a:avLst/>
          </a:prstGeom>
          <a:noFill/>
          <a:ln>
            <a:noFill/>
          </a:ln>
        </p:spPr>
      </p:pic>
      <p:pic>
        <p:nvPicPr>
          <p:cNvPr id="858" name="Google Shape;858;p119"/>
          <p:cNvPicPr preferRelativeResize="0"/>
          <p:nvPr/>
        </p:nvPicPr>
        <p:blipFill>
          <a:blip r:embed="rId4">
            <a:alphaModFix/>
          </a:blip>
          <a:stretch>
            <a:fillRect/>
          </a:stretch>
        </p:blipFill>
        <p:spPr>
          <a:xfrm>
            <a:off x="564652" y="653918"/>
            <a:ext cx="772350" cy="65367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management: why should you even bother?</a:t>
            </a:r>
            <a:endParaRPr/>
          </a:p>
        </p:txBody>
      </p:sp>
      <p:sp>
        <p:nvSpPr>
          <p:cNvPr id="864" name="Google Shape;864;p120"/>
          <p:cNvSpPr txBox="1">
            <a:spLocks noGrp="1"/>
          </p:cNvSpPr>
          <p:nvPr>
            <p:ph type="body" idx="1"/>
          </p:nvPr>
        </p:nvSpPr>
        <p:spPr>
          <a:xfrm>
            <a:off x="311700" y="1152475"/>
            <a:ext cx="5804100" cy="341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600" b="1"/>
              <a:t>Help your future self</a:t>
            </a:r>
            <a:endParaRPr sz="1600" b="1"/>
          </a:p>
          <a:p>
            <a:pPr marL="457200" marR="0" lvl="0" indent="-355600" algn="l" rtl="0">
              <a:lnSpc>
                <a:spcPct val="115000"/>
              </a:lnSpc>
              <a:spcBef>
                <a:spcPts val="1600"/>
              </a:spcBef>
              <a:spcAft>
                <a:spcPts val="0"/>
              </a:spcAft>
              <a:buSzPts val="2000"/>
              <a:buChar char="●"/>
            </a:pPr>
            <a:r>
              <a:rPr lang="en" sz="2000"/>
              <a:t>higher data quality, less mistakes</a:t>
            </a:r>
            <a:endParaRPr sz="2000"/>
          </a:p>
          <a:p>
            <a:pPr marL="457200" marR="0" lvl="0" indent="-355600" algn="l" rtl="0">
              <a:lnSpc>
                <a:spcPct val="115000"/>
              </a:lnSpc>
              <a:spcBef>
                <a:spcPts val="0"/>
              </a:spcBef>
              <a:spcAft>
                <a:spcPts val="0"/>
              </a:spcAft>
              <a:buSzPts val="2000"/>
              <a:buChar char="●"/>
            </a:pPr>
            <a:r>
              <a:rPr lang="en" sz="2000"/>
              <a:t>increased research efficiency </a:t>
            </a:r>
            <a:endParaRPr sz="2000"/>
          </a:p>
          <a:p>
            <a:pPr marL="457200" marR="0" lvl="0" indent="-355600" algn="l" rtl="0">
              <a:lnSpc>
                <a:spcPct val="115000"/>
              </a:lnSpc>
              <a:spcBef>
                <a:spcPts val="0"/>
              </a:spcBef>
              <a:spcAft>
                <a:spcPts val="0"/>
              </a:spcAft>
              <a:buSzPts val="2000"/>
              <a:buChar char="●"/>
            </a:pPr>
            <a:r>
              <a:rPr lang="en" sz="2000"/>
              <a:t>minimized risk of data loss, less frustrations </a:t>
            </a:r>
            <a:endParaRPr sz="2000"/>
          </a:p>
          <a:p>
            <a:pPr marL="457200" marR="0" lvl="0" indent="-355600" algn="l" rtl="0">
              <a:lnSpc>
                <a:spcPct val="115000"/>
              </a:lnSpc>
              <a:spcBef>
                <a:spcPts val="0"/>
              </a:spcBef>
              <a:spcAft>
                <a:spcPts val="0"/>
              </a:spcAft>
              <a:buSzPts val="2000"/>
              <a:buChar char="●"/>
            </a:pPr>
            <a:r>
              <a:rPr lang="en" sz="2000"/>
              <a:t>saved time &amp; money </a:t>
            </a:r>
            <a:endParaRPr sz="2000"/>
          </a:p>
          <a:p>
            <a:pPr marL="457200" marR="0" lvl="0" indent="-355600" algn="l" rtl="0">
              <a:lnSpc>
                <a:spcPct val="115000"/>
              </a:lnSpc>
              <a:spcBef>
                <a:spcPts val="0"/>
              </a:spcBef>
              <a:spcAft>
                <a:spcPts val="0"/>
              </a:spcAft>
              <a:buSzPts val="2000"/>
              <a:buChar char="●"/>
            </a:pPr>
            <a:r>
              <a:rPr lang="en" sz="2000"/>
              <a:t>prevent to collect duplicate data</a:t>
            </a:r>
            <a:endParaRPr sz="2000"/>
          </a:p>
          <a:p>
            <a:pPr marL="0" lvl="0" indent="0" algn="l" rtl="0">
              <a:spcBef>
                <a:spcPts val="1600"/>
              </a:spcBef>
              <a:spcAft>
                <a:spcPts val="1600"/>
              </a:spcAft>
              <a:buNone/>
            </a:pPr>
            <a:endParaRPr sz="1600"/>
          </a:p>
        </p:txBody>
      </p:sp>
      <p:pic>
        <p:nvPicPr>
          <p:cNvPr id="865" name="Google Shape;865;p120"/>
          <p:cNvPicPr preferRelativeResize="0"/>
          <p:nvPr/>
        </p:nvPicPr>
        <p:blipFill>
          <a:blip r:embed="rId3">
            <a:alphaModFix/>
          </a:blip>
          <a:stretch>
            <a:fillRect/>
          </a:stretch>
        </p:blipFill>
        <p:spPr>
          <a:xfrm>
            <a:off x="6115800" y="1152475"/>
            <a:ext cx="1717125" cy="299034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121"/>
          <p:cNvPicPr preferRelativeResize="0"/>
          <p:nvPr/>
        </p:nvPicPr>
        <p:blipFill>
          <a:blip r:embed="rId3">
            <a:alphaModFix/>
          </a:blip>
          <a:stretch>
            <a:fillRect/>
          </a:stretch>
        </p:blipFill>
        <p:spPr>
          <a:xfrm>
            <a:off x="5136008" y="2638908"/>
            <a:ext cx="1616525" cy="1075724"/>
          </a:xfrm>
          <a:prstGeom prst="rect">
            <a:avLst/>
          </a:prstGeom>
          <a:noFill/>
          <a:ln>
            <a:noFill/>
          </a:ln>
        </p:spPr>
      </p:pic>
      <p:pic>
        <p:nvPicPr>
          <p:cNvPr id="871" name="Google Shape;871;p121"/>
          <p:cNvPicPr preferRelativeResize="0"/>
          <p:nvPr/>
        </p:nvPicPr>
        <p:blipFill>
          <a:blip r:embed="rId4">
            <a:alphaModFix/>
          </a:blip>
          <a:stretch>
            <a:fillRect/>
          </a:stretch>
        </p:blipFill>
        <p:spPr>
          <a:xfrm>
            <a:off x="7108425" y="560388"/>
            <a:ext cx="2035575" cy="1440176"/>
          </a:xfrm>
          <a:prstGeom prst="rect">
            <a:avLst/>
          </a:prstGeom>
          <a:noFill/>
          <a:ln>
            <a:noFill/>
          </a:ln>
        </p:spPr>
      </p:pic>
      <p:sp>
        <p:nvSpPr>
          <p:cNvPr id="872" name="Google Shape;872;p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should you even bother?</a:t>
            </a:r>
            <a:endParaRPr/>
          </a:p>
        </p:txBody>
      </p:sp>
      <p:sp>
        <p:nvSpPr>
          <p:cNvPr id="873" name="Google Shape;873;p121"/>
          <p:cNvSpPr txBox="1">
            <a:spLocks noGrp="1"/>
          </p:cNvSpPr>
          <p:nvPr>
            <p:ph type="body" idx="1"/>
          </p:nvPr>
        </p:nvSpPr>
        <p:spPr>
          <a:xfrm>
            <a:off x="311700" y="1152475"/>
            <a:ext cx="5804100" cy="341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600" b="1"/>
              <a:t>Motivation for the near future</a:t>
            </a:r>
            <a:endParaRPr sz="1600" b="1"/>
          </a:p>
          <a:p>
            <a:pPr marL="457200" marR="0" lvl="0" indent="-355600" algn="l" rtl="0">
              <a:lnSpc>
                <a:spcPct val="115000"/>
              </a:lnSpc>
              <a:spcBef>
                <a:spcPts val="1600"/>
              </a:spcBef>
              <a:spcAft>
                <a:spcPts val="0"/>
              </a:spcAft>
              <a:buSzPts val="2000"/>
              <a:buChar char="●"/>
            </a:pPr>
            <a:r>
              <a:rPr lang="en" sz="2000"/>
              <a:t>required by funders &amp; publishers</a:t>
            </a:r>
            <a:endParaRPr sz="2000"/>
          </a:p>
          <a:p>
            <a:pPr marL="457200" marR="0" lvl="0" indent="-355600" algn="l" rtl="0">
              <a:lnSpc>
                <a:spcPct val="115000"/>
              </a:lnSpc>
              <a:spcBef>
                <a:spcPts val="0"/>
              </a:spcBef>
              <a:spcAft>
                <a:spcPts val="0"/>
              </a:spcAft>
              <a:buSzPts val="2000"/>
              <a:buChar char="●"/>
            </a:pPr>
            <a:r>
              <a:rPr lang="en" sz="2000"/>
              <a:t>increase your visibility (citations!)</a:t>
            </a:r>
            <a:endParaRPr sz="2000"/>
          </a:p>
          <a:p>
            <a:pPr marL="457200" lvl="0" indent="-355600" algn="l" rtl="0">
              <a:spcBef>
                <a:spcPts val="0"/>
              </a:spcBef>
              <a:spcAft>
                <a:spcPts val="0"/>
              </a:spcAft>
              <a:buSzPts val="2000"/>
              <a:buChar char="●"/>
            </a:pPr>
            <a:r>
              <a:rPr lang="en" sz="2000"/>
              <a:t>easy data sharing</a:t>
            </a:r>
            <a:endParaRPr sz="2000"/>
          </a:p>
        </p:txBody>
      </p:sp>
      <p:sp>
        <p:nvSpPr>
          <p:cNvPr id="874" name="Google Shape;874;p121"/>
          <p:cNvSpPr txBox="1"/>
          <p:nvPr/>
        </p:nvSpPr>
        <p:spPr>
          <a:xfrm>
            <a:off x="1924600" y="3675275"/>
            <a:ext cx="3050400" cy="1075800"/>
          </a:xfrm>
          <a:prstGeom prst="rect">
            <a:avLst/>
          </a:prstGeom>
          <a:solidFill>
            <a:srgbClr val="B45F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rPr>
              <a:t>“Research data management is part of good research practice”</a:t>
            </a:r>
            <a:endParaRPr sz="1800">
              <a:solidFill>
                <a:srgbClr val="FFFFFF"/>
              </a:solidFill>
            </a:endParaRPr>
          </a:p>
        </p:txBody>
      </p:sp>
      <p:pic>
        <p:nvPicPr>
          <p:cNvPr id="875" name="Google Shape;875;p121"/>
          <p:cNvPicPr preferRelativeResize="0"/>
          <p:nvPr/>
        </p:nvPicPr>
        <p:blipFill>
          <a:blip r:embed="rId5">
            <a:alphaModFix/>
          </a:blip>
          <a:stretch>
            <a:fillRect/>
          </a:stretch>
        </p:blipFill>
        <p:spPr>
          <a:xfrm>
            <a:off x="5307200" y="1581498"/>
            <a:ext cx="2463375" cy="1201075"/>
          </a:xfrm>
          <a:prstGeom prst="rect">
            <a:avLst/>
          </a:prstGeom>
          <a:noFill/>
          <a:ln>
            <a:noFill/>
          </a:ln>
        </p:spPr>
      </p:pic>
      <p:pic>
        <p:nvPicPr>
          <p:cNvPr id="876" name="Google Shape;876;p121"/>
          <p:cNvPicPr preferRelativeResize="0"/>
          <p:nvPr/>
        </p:nvPicPr>
        <p:blipFill>
          <a:blip r:embed="rId6">
            <a:alphaModFix/>
          </a:blip>
          <a:stretch>
            <a:fillRect/>
          </a:stretch>
        </p:blipFill>
        <p:spPr>
          <a:xfrm>
            <a:off x="7990357" y="167600"/>
            <a:ext cx="1007268" cy="392800"/>
          </a:xfrm>
          <a:prstGeom prst="rect">
            <a:avLst/>
          </a:prstGeom>
          <a:noFill/>
          <a:ln>
            <a:noFill/>
          </a:ln>
        </p:spPr>
      </p:pic>
      <p:pic>
        <p:nvPicPr>
          <p:cNvPr id="877" name="Google Shape;877;p121"/>
          <p:cNvPicPr preferRelativeResize="0"/>
          <p:nvPr/>
        </p:nvPicPr>
        <p:blipFill>
          <a:blip r:embed="rId7">
            <a:alphaModFix/>
          </a:blip>
          <a:stretch>
            <a:fillRect/>
          </a:stretch>
        </p:blipFill>
        <p:spPr>
          <a:xfrm>
            <a:off x="8050055" y="1728125"/>
            <a:ext cx="1032871" cy="794525"/>
          </a:xfrm>
          <a:prstGeom prst="rect">
            <a:avLst/>
          </a:prstGeom>
          <a:noFill/>
          <a:ln>
            <a:noFill/>
          </a:ln>
        </p:spPr>
      </p:pic>
      <p:pic>
        <p:nvPicPr>
          <p:cNvPr id="878" name="Google Shape;878;p121"/>
          <p:cNvPicPr preferRelativeResize="0"/>
          <p:nvPr/>
        </p:nvPicPr>
        <p:blipFill>
          <a:blip r:embed="rId8">
            <a:alphaModFix/>
          </a:blip>
          <a:stretch>
            <a:fillRect/>
          </a:stretch>
        </p:blipFill>
        <p:spPr>
          <a:xfrm>
            <a:off x="55250" y="3398525"/>
            <a:ext cx="1529675" cy="1529675"/>
          </a:xfrm>
          <a:prstGeom prst="rect">
            <a:avLst/>
          </a:prstGeom>
          <a:noFill/>
          <a:ln>
            <a:noFill/>
          </a:ln>
        </p:spPr>
      </p:pic>
      <p:pic>
        <p:nvPicPr>
          <p:cNvPr id="879" name="Google Shape;879;p121"/>
          <p:cNvPicPr preferRelativeResize="0"/>
          <p:nvPr/>
        </p:nvPicPr>
        <p:blipFill>
          <a:blip r:embed="rId9">
            <a:alphaModFix/>
          </a:blip>
          <a:stretch>
            <a:fillRect/>
          </a:stretch>
        </p:blipFill>
        <p:spPr>
          <a:xfrm>
            <a:off x="7047350" y="2925400"/>
            <a:ext cx="2035575" cy="649094"/>
          </a:xfrm>
          <a:prstGeom prst="rect">
            <a:avLst/>
          </a:prstGeom>
          <a:noFill/>
          <a:ln>
            <a:noFill/>
          </a:ln>
        </p:spPr>
      </p:pic>
      <p:pic>
        <p:nvPicPr>
          <p:cNvPr id="880" name="Google Shape;880;p121"/>
          <p:cNvPicPr preferRelativeResize="0"/>
          <p:nvPr/>
        </p:nvPicPr>
        <p:blipFill>
          <a:blip r:embed="rId10">
            <a:alphaModFix/>
          </a:blip>
          <a:stretch>
            <a:fillRect/>
          </a:stretch>
        </p:blipFill>
        <p:spPr>
          <a:xfrm>
            <a:off x="6115800" y="3766100"/>
            <a:ext cx="2881836" cy="7945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start with research data management?</a:t>
            </a:r>
            <a:endParaRPr/>
          </a:p>
        </p:txBody>
      </p:sp>
      <p:sp>
        <p:nvSpPr>
          <p:cNvPr id="886" name="Google Shape;886;p122"/>
          <p:cNvSpPr txBox="1"/>
          <p:nvPr/>
        </p:nvSpPr>
        <p:spPr>
          <a:xfrm>
            <a:off x="4572000" y="2834900"/>
            <a:ext cx="3872400" cy="1948200"/>
          </a:xfrm>
          <a:prstGeom prst="rect">
            <a:avLst/>
          </a:prstGeom>
          <a:solidFill>
            <a:srgbClr val="741B47"/>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dirty="0">
                <a:solidFill>
                  <a:srgbClr val="FFFFFF"/>
                </a:solidFill>
              </a:rPr>
              <a:t>Research data management</a:t>
            </a:r>
            <a:r>
              <a:rPr lang="en" sz="1800" i="1" dirty="0">
                <a:solidFill>
                  <a:srgbClr val="FFFFFF"/>
                </a:solidFill>
              </a:rPr>
              <a:t> (RDM) concerns the </a:t>
            </a:r>
            <a:r>
              <a:rPr lang="en" sz="1800" b="1" i="1" dirty="0">
                <a:solidFill>
                  <a:srgbClr val="FFFFFF"/>
                </a:solidFill>
              </a:rPr>
              <a:t>organization</a:t>
            </a:r>
            <a:r>
              <a:rPr lang="en" sz="1800" i="1" dirty="0">
                <a:solidFill>
                  <a:srgbClr val="FFFFFF"/>
                </a:solidFill>
              </a:rPr>
              <a:t> of data, from its entry to the research cycle to the </a:t>
            </a:r>
            <a:r>
              <a:rPr lang="en" sz="1800" b="1" i="1" dirty="0">
                <a:solidFill>
                  <a:srgbClr val="FFFFFF"/>
                </a:solidFill>
              </a:rPr>
              <a:t>dissemination</a:t>
            </a:r>
            <a:r>
              <a:rPr lang="en" sz="1800" i="1" dirty="0">
                <a:solidFill>
                  <a:srgbClr val="FFFFFF"/>
                </a:solidFill>
              </a:rPr>
              <a:t> and </a:t>
            </a:r>
            <a:r>
              <a:rPr lang="en" sz="1800" b="1" i="1" dirty="0">
                <a:solidFill>
                  <a:srgbClr val="FFFFFF"/>
                </a:solidFill>
              </a:rPr>
              <a:t>archiving</a:t>
            </a:r>
            <a:r>
              <a:rPr lang="en" sz="1800" i="1" dirty="0">
                <a:solidFill>
                  <a:srgbClr val="FFFFFF"/>
                </a:solidFill>
              </a:rPr>
              <a:t> of valuable results</a:t>
            </a:r>
            <a:endParaRPr sz="1800" i="1" dirty="0">
              <a:solidFill>
                <a:srgbClr val="FFFFFF"/>
              </a:solidFill>
            </a:endParaRPr>
          </a:p>
        </p:txBody>
      </p:sp>
      <p:pic>
        <p:nvPicPr>
          <p:cNvPr id="887" name="Google Shape;887;p122"/>
          <p:cNvPicPr preferRelativeResize="0"/>
          <p:nvPr/>
        </p:nvPicPr>
        <p:blipFill>
          <a:blip r:embed="rId3">
            <a:alphaModFix/>
          </a:blip>
          <a:stretch>
            <a:fillRect/>
          </a:stretch>
        </p:blipFill>
        <p:spPr>
          <a:xfrm>
            <a:off x="1226332" y="1486300"/>
            <a:ext cx="1584019" cy="3296800"/>
          </a:xfrm>
          <a:prstGeom prst="rect">
            <a:avLst/>
          </a:prstGeom>
          <a:noFill/>
          <a:ln>
            <a:noFill/>
          </a:ln>
        </p:spPr>
      </p:pic>
      <p:sp>
        <p:nvSpPr>
          <p:cNvPr id="888" name="Google Shape;888;p122"/>
          <p:cNvSpPr txBox="1"/>
          <p:nvPr/>
        </p:nvSpPr>
        <p:spPr>
          <a:xfrm>
            <a:off x="5803300" y="1187825"/>
            <a:ext cx="2829000" cy="907500"/>
          </a:xfrm>
          <a:prstGeom prst="rect">
            <a:avLst/>
          </a:prstGeom>
          <a:solidFill>
            <a:srgbClr val="B45F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rPr>
              <a:t>Data management plan </a:t>
            </a:r>
            <a:r>
              <a:rPr lang="en" sz="1800">
                <a:solidFill>
                  <a:srgbClr val="FFFFFF"/>
                </a:solidFill>
              </a:rPr>
              <a:t>(DMP)</a:t>
            </a:r>
            <a:endParaRPr sz="1800">
              <a:solidFill>
                <a:srgbClr val="FFFFFF"/>
              </a:solidFill>
            </a:endParaRPr>
          </a:p>
        </p:txBody>
      </p:sp>
      <p:cxnSp>
        <p:nvCxnSpPr>
          <p:cNvPr id="889" name="Google Shape;889;p122"/>
          <p:cNvCxnSpPr/>
          <p:nvPr/>
        </p:nvCxnSpPr>
        <p:spPr>
          <a:xfrm rot="10800000" flipH="1">
            <a:off x="5891825" y="2126900"/>
            <a:ext cx="906600" cy="537600"/>
          </a:xfrm>
          <a:prstGeom prst="straightConnector1">
            <a:avLst/>
          </a:prstGeom>
          <a:noFill/>
          <a:ln w="38100" cap="flat" cmpd="sng">
            <a:solidFill>
              <a:schemeClr val="dk2"/>
            </a:solidFill>
            <a:prstDash val="dash"/>
            <a:round/>
            <a:headEnd type="none" w="med" len="med"/>
            <a:tailEnd type="triangle"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life cycle</a:t>
            </a:r>
            <a:endParaRPr/>
          </a:p>
        </p:txBody>
      </p:sp>
      <p:pic>
        <p:nvPicPr>
          <p:cNvPr id="895" name="Google Shape;895;p123"/>
          <p:cNvPicPr preferRelativeResize="0"/>
          <p:nvPr/>
        </p:nvPicPr>
        <p:blipFill>
          <a:blip r:embed="rId3">
            <a:alphaModFix/>
          </a:blip>
          <a:stretch>
            <a:fillRect/>
          </a:stretch>
        </p:blipFill>
        <p:spPr>
          <a:xfrm>
            <a:off x="1489166" y="1170125"/>
            <a:ext cx="6165668" cy="38204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life cycle</a:t>
            </a:r>
            <a:endParaRPr/>
          </a:p>
        </p:txBody>
      </p:sp>
      <p:pic>
        <p:nvPicPr>
          <p:cNvPr id="901" name="Google Shape;901;p124"/>
          <p:cNvPicPr preferRelativeResize="0"/>
          <p:nvPr/>
        </p:nvPicPr>
        <p:blipFill rotWithShape="1">
          <a:blip r:embed="rId3">
            <a:alphaModFix/>
          </a:blip>
          <a:srcRect t="9"/>
          <a:stretch/>
        </p:blipFill>
        <p:spPr>
          <a:xfrm>
            <a:off x="1489166" y="1170125"/>
            <a:ext cx="6165668" cy="38198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life cycle</a:t>
            </a:r>
            <a:endParaRPr/>
          </a:p>
        </p:txBody>
      </p:sp>
      <p:pic>
        <p:nvPicPr>
          <p:cNvPr id="907" name="Google Shape;907;p125"/>
          <p:cNvPicPr preferRelativeResize="0"/>
          <p:nvPr/>
        </p:nvPicPr>
        <p:blipFill rotWithShape="1">
          <a:blip r:embed="rId3">
            <a:alphaModFix/>
          </a:blip>
          <a:srcRect t="9" b="19"/>
          <a:stretch/>
        </p:blipFill>
        <p:spPr>
          <a:xfrm>
            <a:off x="1489166" y="1170125"/>
            <a:ext cx="6165668" cy="381932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life cycle</a:t>
            </a:r>
            <a:endParaRPr/>
          </a:p>
        </p:txBody>
      </p:sp>
      <p:pic>
        <p:nvPicPr>
          <p:cNvPr id="913" name="Google Shape;913;p126"/>
          <p:cNvPicPr preferRelativeResize="0"/>
          <p:nvPr/>
        </p:nvPicPr>
        <p:blipFill rotWithShape="1">
          <a:blip r:embed="rId3">
            <a:alphaModFix/>
          </a:blip>
          <a:srcRect t="19" b="19"/>
          <a:stretch/>
        </p:blipFill>
        <p:spPr>
          <a:xfrm>
            <a:off x="1489166" y="1170125"/>
            <a:ext cx="6165668" cy="381877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life cycle</a:t>
            </a:r>
            <a:endParaRPr/>
          </a:p>
        </p:txBody>
      </p:sp>
      <p:pic>
        <p:nvPicPr>
          <p:cNvPr id="919" name="Google Shape;919;p127"/>
          <p:cNvPicPr preferRelativeResize="0"/>
          <p:nvPr/>
        </p:nvPicPr>
        <p:blipFill rotWithShape="1">
          <a:blip r:embed="rId3">
            <a:alphaModFix/>
          </a:blip>
          <a:srcRect t="29" b="29"/>
          <a:stretch/>
        </p:blipFill>
        <p:spPr>
          <a:xfrm>
            <a:off x="1489166" y="1170125"/>
            <a:ext cx="6165668" cy="381821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life cycle</a:t>
            </a:r>
            <a:endParaRPr/>
          </a:p>
        </p:txBody>
      </p:sp>
      <p:pic>
        <p:nvPicPr>
          <p:cNvPr id="925" name="Google Shape;925;p128"/>
          <p:cNvPicPr preferRelativeResize="0"/>
          <p:nvPr/>
        </p:nvPicPr>
        <p:blipFill rotWithShape="1">
          <a:blip r:embed="rId3">
            <a:alphaModFix/>
          </a:blip>
          <a:srcRect t="39" b="29"/>
          <a:stretch/>
        </p:blipFill>
        <p:spPr>
          <a:xfrm>
            <a:off x="1489166" y="1170125"/>
            <a:ext cx="6165668" cy="3817666"/>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9110</Words>
  <Application>Microsoft Office PowerPoint</Application>
  <PresentationFormat>Diavoorstelling (16:9)</PresentationFormat>
  <Paragraphs>1240</Paragraphs>
  <Slides>215</Slides>
  <Notes>215</Notes>
  <HiddenSlides>0</HiddenSlides>
  <MMClips>0</MMClips>
  <ScaleCrop>false</ScaleCrop>
  <HeadingPairs>
    <vt:vector size="6" baseType="variant">
      <vt:variant>
        <vt:lpstr>Gebruikte lettertypen</vt:lpstr>
      </vt:variant>
      <vt:variant>
        <vt:i4>13</vt:i4>
      </vt:variant>
      <vt:variant>
        <vt:lpstr>Thema</vt:lpstr>
      </vt:variant>
      <vt:variant>
        <vt:i4>2</vt:i4>
      </vt:variant>
      <vt:variant>
        <vt:lpstr>Diatitels</vt:lpstr>
      </vt:variant>
      <vt:variant>
        <vt:i4>215</vt:i4>
      </vt:variant>
    </vt:vector>
  </HeadingPairs>
  <TitlesOfParts>
    <vt:vector size="230" baseType="lpstr">
      <vt:lpstr>Arial</vt:lpstr>
      <vt:lpstr>Arial Narrow</vt:lpstr>
      <vt:lpstr>Average</vt:lpstr>
      <vt:lpstr>Calibri</vt:lpstr>
      <vt:lpstr>Consolas</vt:lpstr>
      <vt:lpstr>Courier New</vt:lpstr>
      <vt:lpstr>Lato</vt:lpstr>
      <vt:lpstr>Noto Sans Symbols</vt:lpstr>
      <vt:lpstr>Oswald</vt:lpstr>
      <vt:lpstr>Proxima Nova</vt:lpstr>
      <vt:lpstr>Roboto</vt:lpstr>
      <vt:lpstr>Ubuntu</vt:lpstr>
      <vt:lpstr>Verdana</vt:lpstr>
      <vt:lpstr>Slate</vt:lpstr>
      <vt:lpstr>Slate</vt:lpstr>
      <vt:lpstr>Biodiversity Informatics</vt:lpstr>
      <vt:lpstr>PowerPoint-presentatie</vt:lpstr>
      <vt:lpstr>Belgian Biodiversity Platform</vt:lpstr>
      <vt:lpstr>We deal with</vt:lpstr>
      <vt:lpstr>Research Institute for Nature and Forest</vt:lpstr>
      <vt:lpstr>INBO in the media</vt:lpstr>
      <vt:lpstr>We deal with</vt:lpstr>
      <vt:lpstr>PowerPoint-presentatie</vt:lpstr>
      <vt:lpstr>Human observations</vt:lpstr>
      <vt:lpstr>And machine observations</vt:lpstr>
      <vt:lpstr>A lot of data</vt:lpstr>
      <vt:lpstr>INBO: Team Lifewatch OSciBio </vt:lpstr>
      <vt:lpstr>PowerPoint-presentatie</vt:lpstr>
      <vt:lpstr>PowerPoint-presentatie</vt:lpstr>
      <vt:lpstr>PowerPoint-presentatie</vt:lpstr>
      <vt:lpstr>Why?</vt:lpstr>
      <vt:lpstr>To try to avoid this:</vt:lpstr>
      <vt:lpstr>What is Biodiversity Informatics</vt:lpstr>
      <vt:lpstr>What is Biodiversity Informatics</vt:lpstr>
      <vt:lpstr>What questions/issues does it potentially solve?</vt:lpstr>
      <vt:lpstr>Model the world</vt:lpstr>
      <vt:lpstr>Recommendations</vt:lpstr>
      <vt:lpstr>Biodiversity Informatics: in need of</vt:lpstr>
      <vt:lpstr>PowerPoint-presentatie</vt:lpstr>
      <vt:lpstr>The taxonomic impediment</vt:lpstr>
      <vt:lpstr>GBIF Taxonomic Backbone</vt:lpstr>
      <vt:lpstr>GBIF Taxonomic Backbone</vt:lpstr>
      <vt:lpstr>Plazi </vt:lpstr>
      <vt:lpstr>Intermezzo: Open Tree of Life</vt:lpstr>
      <vt:lpstr>Biodiversity Informatics: Thresholds</vt:lpstr>
      <vt:lpstr>Dealing with Data: some definitions</vt:lpstr>
      <vt:lpstr>What is a ‘biodiversity’ dataset?</vt:lpstr>
      <vt:lpstr>Dealing with Data: Data Quality</vt:lpstr>
      <vt:lpstr>Quality is relative to the usage</vt:lpstr>
      <vt:lpstr>Fitness for use</vt:lpstr>
      <vt:lpstr>Fitness for use: A shoemaker creates clogs for the purpose of covering a person’s feet.  </vt:lpstr>
      <vt:lpstr>Fitness for use: but did he knew that people would use them as plant pots? </vt:lpstr>
      <vt:lpstr>PowerPoint-presentatie</vt:lpstr>
      <vt:lpstr>Fitness for use in Biodiversity data</vt:lpstr>
      <vt:lpstr>Fitness for use in Biodiversity data</vt:lpstr>
      <vt:lpstr>Fitness for use in Biodiversity data</vt:lpstr>
      <vt:lpstr>Measures of Quality</vt:lpstr>
      <vt:lpstr>PowerPoint-presentatie</vt:lpstr>
      <vt:lpstr>Data cleaning</vt:lpstr>
      <vt:lpstr>Cleaning maximizes fitness for use</vt:lpstr>
      <vt:lpstr>The Data Management Plan</vt:lpstr>
      <vt:lpstr>Dealing with Data: data Quantity</vt:lpstr>
      <vt:lpstr>Dealing with Data: Interoperability</vt:lpstr>
      <vt:lpstr>Biodiversity Standards</vt:lpstr>
      <vt:lpstr>“Let’s Agree to Disagree.”</vt:lpstr>
      <vt:lpstr>Everyday Standards</vt:lpstr>
      <vt:lpstr>Everyday Standards eg Lat. &amp; Long.</vt:lpstr>
      <vt:lpstr>Introduction to Darwin Core, a biodiversity data standard</vt:lpstr>
      <vt:lpstr>PowerPoint-presentatie</vt:lpstr>
      <vt:lpstr>PowerPoint-presentatie</vt:lpstr>
      <vt:lpstr>PowerPoint-presentatie</vt:lpstr>
      <vt:lpstr>PowerPoint-presentatie</vt:lpstr>
      <vt:lpstr>PowerPoint-presentatie</vt:lpstr>
      <vt:lpstr>Followed by this: TDWG</vt:lpstr>
      <vt:lpstr>PowerPoint-presentatie</vt:lpstr>
      <vt:lpstr>What is Darwin Core</vt:lpstr>
      <vt:lpstr>What is Darwin Core</vt:lpstr>
      <vt:lpstr>PowerPoint-presentatie</vt:lpstr>
      <vt:lpstr>What is Primary Biodiversity Data</vt:lpstr>
      <vt:lpstr>3 types of core entities supported</vt:lpstr>
      <vt:lpstr>Occurrence Core </vt:lpstr>
      <vt:lpstr>Taxon Core </vt:lpstr>
      <vt:lpstr>Event Core </vt:lpstr>
      <vt:lpstr>Other Biodiversity Standards of concern</vt:lpstr>
      <vt:lpstr>PowerPoint-presentatie</vt:lpstr>
      <vt:lpstr>Open science</vt:lpstr>
      <vt:lpstr>Open Data</vt:lpstr>
      <vt:lpstr>PowerPoint-presentatie</vt:lpstr>
      <vt:lpstr>Open data should be FAIR data</vt:lpstr>
      <vt:lpstr>Where to deposit data?</vt:lpstr>
      <vt:lpstr>How open are your data?</vt:lpstr>
      <vt:lpstr>Dealing with  Licences</vt:lpstr>
      <vt:lpstr>Open science</vt:lpstr>
      <vt:lpstr>OPEN SOURCE &amp; CODE</vt:lpstr>
      <vt:lpstr>PowerPoint-presentatie</vt:lpstr>
      <vt:lpstr>Open science</vt:lpstr>
      <vt:lpstr>OPEN METHODOLOGY</vt:lpstr>
      <vt:lpstr>Open science</vt:lpstr>
      <vt:lpstr>OPEN PEER REVIEW</vt:lpstr>
      <vt:lpstr>OPEN ACCESS</vt:lpstr>
      <vt:lpstr>Open science Taxonomy</vt:lpstr>
      <vt:lpstr>Data management</vt:lpstr>
      <vt:lpstr>PowerPoint-presentatie</vt:lpstr>
      <vt:lpstr>      Data are hard  to find &amp; navigate</vt:lpstr>
      <vt:lpstr>       Research data  are undervalued &amp; neglected</vt:lpstr>
      <vt:lpstr>Data management: why should you even bother?</vt:lpstr>
      <vt:lpstr>Why should you even bother?</vt:lpstr>
      <vt:lpstr>How to start with research data management?</vt:lpstr>
      <vt:lpstr>Research life cycle</vt:lpstr>
      <vt:lpstr>Research life cycle</vt:lpstr>
      <vt:lpstr>Data life cycle</vt:lpstr>
      <vt:lpstr>Data life cycle</vt:lpstr>
      <vt:lpstr>Data life cycle</vt:lpstr>
      <vt:lpstr>Data life cycle</vt:lpstr>
      <vt:lpstr>Data life cycle</vt:lpstr>
      <vt:lpstr>Data life cycle</vt:lpstr>
      <vt:lpstr>Data management plan</vt:lpstr>
      <vt:lpstr>Research data?</vt:lpstr>
      <vt:lpstr>Data organisation</vt:lpstr>
      <vt:lpstr>Data organisation….. Why?</vt:lpstr>
      <vt:lpstr>PowerPoint-presentatie</vt:lpstr>
      <vt:lpstr>PowerPoint-presentatie</vt:lpstr>
      <vt:lpstr>Part 1: flat files data  </vt:lpstr>
      <vt:lpstr>What is a Flat file?</vt:lpstr>
      <vt:lpstr>Tidy Data </vt:lpstr>
      <vt:lpstr>PowerPoint-presentatie</vt:lpstr>
      <vt:lpstr>PowerPoint-presentatie</vt:lpstr>
      <vt:lpstr>Dealing with Data: Tips &amp; Tricks </vt:lpstr>
      <vt:lpstr>Dealing with Data: Tips &amp; Tricks </vt:lpstr>
      <vt:lpstr>Dealing with Data: Tips &amp; Tricks </vt:lpstr>
      <vt:lpstr>Dealing with Data: Tips &amp; Tricks  </vt:lpstr>
      <vt:lpstr>PowerPoint-presentatie</vt:lpstr>
      <vt:lpstr>Dealing with Data: Tips &amp; Tricks </vt:lpstr>
      <vt:lpstr>split fields as much as possible</vt:lpstr>
      <vt:lpstr>PowerPoint-presentatie</vt:lpstr>
      <vt:lpstr>Content: split fields as much as possible</vt:lpstr>
      <vt:lpstr>PowerPoint-presentatie</vt:lpstr>
      <vt:lpstr>… But color is super nice / handy</vt:lpstr>
      <vt:lpstr>PowerPoint-presentatie</vt:lpstr>
      <vt:lpstr>PowerPoint-presentatie</vt:lpstr>
      <vt:lpstr>PowerPoint-presentatie</vt:lpstr>
      <vt:lpstr>Benefits of using the correct data type</vt:lpstr>
      <vt:lpstr>PowerPoint-presentatie</vt:lpstr>
      <vt:lpstr>PowerPoint-presentatie</vt:lpstr>
      <vt:lpstr>PowerPoint-presentatie</vt:lpstr>
      <vt:lpstr>Part 2: relational data   </vt:lpstr>
      <vt:lpstr>PowerPoint-presentatie</vt:lpstr>
      <vt:lpstr>PowerPoint-presentatie</vt:lpstr>
      <vt:lpstr>Intro</vt:lpstr>
      <vt:lpstr>PowerPoint-presentatie</vt:lpstr>
      <vt:lpstr>PowerPoint-presentatie</vt:lpstr>
      <vt:lpstr>PowerPoint-presentatie</vt:lpstr>
      <vt:lpstr>Part 3: files</vt:lpstr>
      <vt:lpstr>Folder structure</vt:lpstr>
      <vt:lpstr>File names</vt:lpstr>
      <vt:lpstr>Keep track of changes</vt:lpstr>
      <vt:lpstr>Data file formats</vt:lpstr>
      <vt:lpstr>Part 4: Metadata</vt:lpstr>
      <vt:lpstr>The Datapaper</vt:lpstr>
      <vt:lpstr>What is a data paper</vt:lpstr>
      <vt:lpstr>Some important Biodiversity Informatics Initiatives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Citizen science</vt:lpstr>
      <vt:lpstr>What can “Biodiversity Informatics” do for you!?  </vt:lpstr>
      <vt:lpstr>Biodiversity Informatics —- looking forward </vt:lpstr>
      <vt:lpstr>Growth in Volume</vt:lpstr>
      <vt:lpstr>Growth in Use</vt:lpstr>
      <vt:lpstr>More Variety</vt:lpstr>
      <vt:lpstr>New data pipelines</vt:lpstr>
      <vt:lpstr>Linking Sequences to Specimens</vt:lpstr>
      <vt:lpstr>AI artificial intelligence</vt:lpstr>
      <vt:lpstr>Demo - GBIF</vt:lpstr>
      <vt:lpstr>What is GBIF</vt:lpstr>
      <vt:lpstr>Benefits of being a GBIF participant</vt:lpstr>
      <vt:lpstr>Why publish to GBIF</vt:lpstr>
      <vt:lpstr>Introduction to how to navigate GBIF.org to access data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www.gbif.org</vt:lpstr>
      <vt:lpstr>PowerPoint-presentatie</vt:lpstr>
      <vt:lpstr>Some usable DwC taxonomy terms</vt:lpstr>
      <vt:lpstr>GBIF taxonomic backbone</vt:lpstr>
      <vt:lpstr>Level your taxonomy to GBIF backbone  (Python CMD)</vt:lpstr>
      <vt:lpstr>Level your taxonomy to GBIF backbone  (Python Jupyter notebooks)</vt:lpstr>
      <vt:lpstr>PowerPoint-presentatie</vt:lpstr>
      <vt:lpstr>Level your taxonomy to GBIF backbone  (R example)</vt:lpstr>
      <vt:lpstr>PowerPoint-presentatie</vt:lpstr>
      <vt:lpstr>Cleaning Data with Open Refine</vt:lpstr>
      <vt:lpstr>PowerPoint-presentatie</vt:lpstr>
      <vt:lpstr>PowerPoint-presentatie</vt:lpstr>
      <vt:lpstr>PowerPoint-presentatie</vt:lpstr>
      <vt:lpstr>PowerPoint-presentatie</vt:lpstr>
      <vt:lpstr>Demo Open Refine</vt:lpstr>
      <vt:lpstr>Level your taxonomy to GBIF backbone (Open Refine)</vt:lpstr>
      <vt:lpstr>Level your taxonomy to GBIF backbone (or any other)</vt:lpstr>
      <vt:lpstr>Level your taxonomy to GBIF backbone (Open Refine)</vt:lpstr>
      <vt:lpstr>GBIF API JSON data</vt:lpstr>
      <vt:lpstr>Level your taxonomy to GBIF backbone (or any other)</vt:lpstr>
      <vt:lpstr>OpenRefine Tutorial</vt:lpstr>
      <vt:lpstr>PowerPoint-presentatie</vt:lpstr>
      <vt:lpstr>PowerPoint-presentatie</vt:lpstr>
      <vt:lpstr>Some usable DwC geography terms</vt:lpstr>
      <vt:lpstr>Location, Projections and Coordinate System</vt:lpstr>
      <vt:lpstr>Location, Projections and geodetic Datum</vt:lpstr>
      <vt:lpstr>Location, Projections and geodetic Datum</vt:lpstr>
      <vt:lpstr>Conversions</vt:lpstr>
      <vt:lpstr>Exercise: Convert some coordinates</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Informatics</dc:title>
  <cp:lastModifiedBy>Ward Langeraert</cp:lastModifiedBy>
  <cp:revision>1</cp:revision>
  <dcterms:modified xsi:type="dcterms:W3CDTF">2019-12-22T13:51:08Z</dcterms:modified>
</cp:coreProperties>
</file>